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2" r:id="rId1"/>
  </p:sldMasterIdLst>
  <p:handoutMasterIdLst>
    <p:handoutMasterId r:id="rId8"/>
  </p:handoutMasterIdLst>
  <p:sldIdLst>
    <p:sldId id="273" r:id="rId2"/>
    <p:sldId id="274" r:id="rId3"/>
    <p:sldId id="275" r:id="rId4"/>
    <p:sldId id="276" r:id="rId5"/>
    <p:sldId id="277" r:id="rId6"/>
    <p:sldId id="279" r:id="rId7"/>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9" d="100"/>
          <a:sy n="109" d="100"/>
        </p:scale>
        <p:origin x="3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62014F27-E287-428A-8E8D-1C3AFA824007}" type="datetimeFigureOut">
              <a:rPr lang="en-US" smtClean="0"/>
              <a:t>8/13/2019</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64CE73B-4F0F-4BC9-8CCA-160E85C00BC7}" type="slidenum">
              <a:rPr lang="en-US" smtClean="0"/>
              <a:t>‹#›</a:t>
            </a:fld>
            <a:endParaRPr lang="en-US"/>
          </a:p>
        </p:txBody>
      </p:sp>
    </p:spTree>
    <p:extLst>
      <p:ext uri="{BB962C8B-B14F-4D97-AF65-F5344CB8AC3E}">
        <p14:creationId xmlns:p14="http://schemas.microsoft.com/office/powerpoint/2010/main" val="2145755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970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430119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8867847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431029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186654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931246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5331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483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2558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140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76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8/13/2019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133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8/13/2019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348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8/13/2019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67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510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11533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8/13/2019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9378278"/>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57301" y="1676401"/>
            <a:ext cx="10502900" cy="1625600"/>
          </a:xfrm>
        </p:spPr>
        <p:txBody>
          <a:bodyPr>
            <a:normAutofit/>
          </a:bodyPr>
          <a:lstStyle/>
          <a:p>
            <a:r>
              <a:rPr lang="en-US" sz="4400" dirty="0"/>
              <a:t>Accessibility Modules on the Vision Resource Center</a:t>
            </a:r>
          </a:p>
        </p:txBody>
      </p:sp>
      <p:sp>
        <p:nvSpPr>
          <p:cNvPr id="5" name="Subtitle 4"/>
          <p:cNvSpPr>
            <a:spLocks noGrp="1"/>
          </p:cNvSpPr>
          <p:nvPr>
            <p:ph type="subTitle" idx="1"/>
          </p:nvPr>
        </p:nvSpPr>
        <p:spPr>
          <a:xfrm>
            <a:off x="2717802" y="3947747"/>
            <a:ext cx="8915399" cy="2186354"/>
          </a:xfrm>
        </p:spPr>
        <p:txBody>
          <a:bodyPr>
            <a:normAutofit fontScale="92500" lnSpcReduction="20000"/>
          </a:bodyPr>
          <a:lstStyle/>
          <a:p>
            <a:pPr algn="r"/>
            <a:r>
              <a:rPr lang="en-US" sz="2000" dirty="0"/>
              <a:t>Telecommunication and Technology advisory committee update</a:t>
            </a:r>
          </a:p>
          <a:p>
            <a:pPr algn="r"/>
            <a:r>
              <a:rPr lang="en-US" sz="2000" dirty="0"/>
              <a:t>Laurie Vasquez</a:t>
            </a:r>
          </a:p>
          <a:p>
            <a:pPr algn="r"/>
            <a:r>
              <a:rPr lang="en-US" sz="2000" dirty="0"/>
              <a:t>TTAC /ASWG member</a:t>
            </a:r>
          </a:p>
          <a:p>
            <a:pPr algn="r"/>
            <a:r>
              <a:rPr lang="en-US" sz="2000" dirty="0"/>
              <a:t>Kevin Wutke</a:t>
            </a:r>
          </a:p>
          <a:p>
            <a:pPr algn="r"/>
            <a:r>
              <a:rPr lang="en-US" sz="2000" dirty="0"/>
              <a:t>Vision Resource Center</a:t>
            </a:r>
          </a:p>
          <a:p>
            <a:pPr algn="r"/>
            <a:r>
              <a:rPr lang="en-US" sz="2000" dirty="0"/>
              <a:t>August 29, 2019</a:t>
            </a:r>
          </a:p>
          <a:p>
            <a:endParaRPr lang="en-US" dirty="0"/>
          </a:p>
        </p:txBody>
      </p:sp>
    </p:spTree>
    <p:extLst>
      <p:ext uri="{BB962C8B-B14F-4D97-AF65-F5344CB8AC3E}">
        <p14:creationId xmlns:p14="http://schemas.microsoft.com/office/powerpoint/2010/main" val="123623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DA912-5080-4EC8-841E-861D2785C114}"/>
              </a:ext>
            </a:extLst>
          </p:cNvPr>
          <p:cNvSpPr>
            <a:spLocks noGrp="1"/>
          </p:cNvSpPr>
          <p:nvPr>
            <p:ph type="title"/>
          </p:nvPr>
        </p:nvSpPr>
        <p:spPr/>
        <p:txBody>
          <a:bodyPr/>
          <a:lstStyle/>
          <a:p>
            <a:r>
              <a:rPr lang="en-US" dirty="0"/>
              <a:t>May Update</a:t>
            </a:r>
          </a:p>
        </p:txBody>
      </p:sp>
      <p:sp>
        <p:nvSpPr>
          <p:cNvPr id="3" name="Content Placeholder 2">
            <a:extLst>
              <a:ext uri="{FF2B5EF4-FFF2-40B4-BE49-F238E27FC236}">
                <a16:creationId xmlns:a16="http://schemas.microsoft.com/office/drawing/2014/main" id="{6B07A831-752B-4D2A-B71A-62B045219BC2}"/>
              </a:ext>
            </a:extLst>
          </p:cNvPr>
          <p:cNvSpPr>
            <a:spLocks noGrp="1"/>
          </p:cNvSpPr>
          <p:nvPr>
            <p:ph idx="1"/>
          </p:nvPr>
        </p:nvSpPr>
        <p:spPr/>
        <p:txBody>
          <a:bodyPr/>
          <a:lstStyle/>
          <a:p>
            <a:r>
              <a:rPr lang="en-US" dirty="0"/>
              <a:t>Introduced the idea of developing accessibility training modules to be shared through the Vision Resource Center</a:t>
            </a:r>
          </a:p>
          <a:p>
            <a:endParaRPr lang="en-US" dirty="0"/>
          </a:p>
          <a:p>
            <a:r>
              <a:rPr lang="en-US" dirty="0"/>
              <a:t>At that time, the Vision Resource Center team in the Student Success Center was looking into funding options and timelines for development</a:t>
            </a:r>
          </a:p>
        </p:txBody>
      </p:sp>
    </p:spTree>
    <p:extLst>
      <p:ext uri="{BB962C8B-B14F-4D97-AF65-F5344CB8AC3E}">
        <p14:creationId xmlns:p14="http://schemas.microsoft.com/office/powerpoint/2010/main" val="48267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48E3-2659-4821-ABAA-C6A43959D74A}"/>
              </a:ext>
            </a:extLst>
          </p:cNvPr>
          <p:cNvSpPr>
            <a:spLocks noGrp="1"/>
          </p:cNvSpPr>
          <p:nvPr>
            <p:ph type="title"/>
          </p:nvPr>
        </p:nvSpPr>
        <p:spPr/>
        <p:txBody>
          <a:bodyPr/>
          <a:lstStyle/>
          <a:p>
            <a:r>
              <a:rPr lang="en-US" dirty="0"/>
              <a:t>Current State</a:t>
            </a:r>
          </a:p>
        </p:txBody>
      </p:sp>
      <p:sp>
        <p:nvSpPr>
          <p:cNvPr id="3" name="Content Placeholder 2">
            <a:extLst>
              <a:ext uri="{FF2B5EF4-FFF2-40B4-BE49-F238E27FC236}">
                <a16:creationId xmlns:a16="http://schemas.microsoft.com/office/drawing/2014/main" id="{19881356-5AF7-4E40-BFFA-BE83411EC9A7}"/>
              </a:ext>
            </a:extLst>
          </p:cNvPr>
          <p:cNvSpPr>
            <a:spLocks noGrp="1"/>
          </p:cNvSpPr>
          <p:nvPr>
            <p:ph idx="1"/>
          </p:nvPr>
        </p:nvSpPr>
        <p:spPr/>
        <p:txBody>
          <a:bodyPr/>
          <a:lstStyle/>
          <a:p>
            <a:r>
              <a:rPr lang="en-US" dirty="0"/>
              <a:t>16 modules will be produced over the next two years:</a:t>
            </a:r>
          </a:p>
          <a:p>
            <a:pPr lvl="1"/>
            <a:r>
              <a:rPr lang="en-US" dirty="0"/>
              <a:t>Funding will be split between IEPI and the Student Success Center</a:t>
            </a:r>
          </a:p>
          <a:p>
            <a:pPr lvl="1"/>
            <a:r>
              <a:rPr lang="en-US" dirty="0"/>
              <a:t>Content will be written by the ASWG working group, who will also review the modules</a:t>
            </a:r>
          </a:p>
          <a:p>
            <a:pPr lvl="1"/>
            <a:r>
              <a:rPr lang="en-US" dirty="0"/>
              <a:t>Development will by managed by the Vision Resource Center and completed by a contractor, Design Media</a:t>
            </a:r>
          </a:p>
          <a:p>
            <a:pPr lvl="1"/>
            <a:r>
              <a:rPr lang="en-US" dirty="0"/>
              <a:t>Each module will take approximately 14 weeks to produce and will have roughly three-week rolling start dates</a:t>
            </a:r>
          </a:p>
          <a:p>
            <a:pPr lvl="1"/>
            <a:r>
              <a:rPr lang="en-US" dirty="0"/>
              <a:t>Content for three of the modules has been completed, and writing for the other 13 is ongoing</a:t>
            </a:r>
          </a:p>
          <a:p>
            <a:pPr lvl="1"/>
            <a:r>
              <a:rPr lang="en-US" dirty="0"/>
              <a:t>Development for the first module has already begun!</a:t>
            </a:r>
          </a:p>
        </p:txBody>
      </p:sp>
    </p:spTree>
    <p:extLst>
      <p:ext uri="{BB962C8B-B14F-4D97-AF65-F5344CB8AC3E}">
        <p14:creationId xmlns:p14="http://schemas.microsoft.com/office/powerpoint/2010/main" val="76488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7635-0D57-4AAB-A0E3-C8292A5391F0}"/>
              </a:ext>
            </a:extLst>
          </p:cNvPr>
          <p:cNvSpPr>
            <a:spLocks noGrp="1"/>
          </p:cNvSpPr>
          <p:nvPr>
            <p:ph type="title"/>
          </p:nvPr>
        </p:nvSpPr>
        <p:spPr/>
        <p:txBody>
          <a:bodyPr/>
          <a:lstStyle/>
          <a:p>
            <a:r>
              <a:rPr lang="en-US" dirty="0"/>
              <a:t>Publication</a:t>
            </a:r>
          </a:p>
        </p:txBody>
      </p:sp>
      <p:sp>
        <p:nvSpPr>
          <p:cNvPr id="3" name="Content Placeholder 2">
            <a:extLst>
              <a:ext uri="{FF2B5EF4-FFF2-40B4-BE49-F238E27FC236}">
                <a16:creationId xmlns:a16="http://schemas.microsoft.com/office/drawing/2014/main" id="{A911914D-C7CB-47A1-8C91-9BB3186B12AC}"/>
              </a:ext>
            </a:extLst>
          </p:cNvPr>
          <p:cNvSpPr>
            <a:spLocks noGrp="1"/>
          </p:cNvSpPr>
          <p:nvPr>
            <p:ph idx="1"/>
          </p:nvPr>
        </p:nvSpPr>
        <p:spPr/>
        <p:txBody>
          <a:bodyPr/>
          <a:lstStyle/>
          <a:p>
            <a:r>
              <a:rPr lang="en-US" dirty="0"/>
              <a:t>The ASWG is prioritizing content that meets the greatest needs in the system. Modules will be published to the Vision Resource Center as they are completed over the next two years</a:t>
            </a:r>
          </a:p>
          <a:p>
            <a:endParaRPr lang="en-US" dirty="0"/>
          </a:p>
          <a:p>
            <a:r>
              <a:rPr lang="en-US" dirty="0"/>
              <a:t>Different modules are relevant to different audiences (e.g. human resources needs different support than procurement officers), but the ultimate organization will need to wait until all 16 modules are completed</a:t>
            </a:r>
          </a:p>
        </p:txBody>
      </p:sp>
    </p:spTree>
    <p:extLst>
      <p:ext uri="{BB962C8B-B14F-4D97-AF65-F5344CB8AC3E}">
        <p14:creationId xmlns:p14="http://schemas.microsoft.com/office/powerpoint/2010/main" val="82358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EEC7-28F0-44B8-880E-25C38A8D7215}"/>
              </a:ext>
            </a:extLst>
          </p:cNvPr>
          <p:cNvSpPr>
            <a:spLocks noGrp="1"/>
          </p:cNvSpPr>
          <p:nvPr>
            <p:ph type="title"/>
          </p:nvPr>
        </p:nvSpPr>
        <p:spPr/>
        <p:txBody>
          <a:bodyPr/>
          <a:lstStyle/>
          <a:p>
            <a:r>
              <a:rPr lang="en-US" dirty="0"/>
              <a:t>End State</a:t>
            </a:r>
          </a:p>
        </p:txBody>
      </p:sp>
      <p:sp>
        <p:nvSpPr>
          <p:cNvPr id="3" name="Content Placeholder 2">
            <a:extLst>
              <a:ext uri="{FF2B5EF4-FFF2-40B4-BE49-F238E27FC236}">
                <a16:creationId xmlns:a16="http://schemas.microsoft.com/office/drawing/2014/main" id="{BD69A433-50D9-4C79-9536-B3A8A8EBFD06}"/>
              </a:ext>
            </a:extLst>
          </p:cNvPr>
          <p:cNvSpPr>
            <a:spLocks noGrp="1"/>
          </p:cNvSpPr>
          <p:nvPr>
            <p:ph idx="1"/>
          </p:nvPr>
        </p:nvSpPr>
        <p:spPr/>
        <p:txBody>
          <a:bodyPr/>
          <a:lstStyle/>
          <a:p>
            <a:r>
              <a:rPr lang="en-US" dirty="0"/>
              <a:t>Once all 16 modules are completed, the goal is to organize them in such a way so that it is clear which a user should take based on their role</a:t>
            </a:r>
          </a:p>
          <a:p>
            <a:endParaRPr lang="en-US" dirty="0"/>
          </a:p>
          <a:p>
            <a:r>
              <a:rPr lang="en-US" dirty="0"/>
              <a:t>The exact way to do this is still undetermined, but they are being developed in the most flexible way possible to maximize the number of possibilities in the future</a:t>
            </a:r>
          </a:p>
        </p:txBody>
      </p:sp>
    </p:spTree>
    <p:extLst>
      <p:ext uri="{BB962C8B-B14F-4D97-AF65-F5344CB8AC3E}">
        <p14:creationId xmlns:p14="http://schemas.microsoft.com/office/powerpoint/2010/main" val="39138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C68E7-2C80-4D06-BB54-CCF37F77D77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343B957-4F5B-4E41-A0A5-A356B7712C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464635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722</TotalTime>
  <Words>303</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Wisp</vt:lpstr>
      <vt:lpstr>Accessibility Modules on the Vision Resource Center</vt:lpstr>
      <vt:lpstr>May Update</vt:lpstr>
      <vt:lpstr>Current State</vt:lpstr>
      <vt:lpstr>Publication</vt:lpstr>
      <vt:lpstr>End State</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educational accessibility is foundational to achieving the Vision for Success goal of creating an equitable system of higher education, and is a critical piece of student success and degree completion. Research shows that utilizing universal design principles, which is fundamental to ensuring accessibility, improves student centered pedagogical practice and student outcomes. In support of the Vision, I am fully committed to extending the benefits of universal access throughout the system..."              Chancellor Eloy Ortiz Oakley</dc:title>
  <dc:creator>Laurie Vasquez</dc:creator>
  <cp:lastModifiedBy>Kevin Wutke</cp:lastModifiedBy>
  <cp:revision>58</cp:revision>
  <cp:lastPrinted>2019-05-13T21:16:07Z</cp:lastPrinted>
  <dcterms:created xsi:type="dcterms:W3CDTF">2019-05-08T22:41:05Z</dcterms:created>
  <dcterms:modified xsi:type="dcterms:W3CDTF">2019-08-13T18:36:06Z</dcterms:modified>
</cp:coreProperties>
</file>