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8" r:id="rId9"/>
    <p:sldId id="260" r:id="rId10"/>
    <p:sldId id="277" r:id="rId11"/>
    <p:sldId id="269" r:id="rId12"/>
    <p:sldId id="270" r:id="rId13"/>
    <p:sldId id="278" r:id="rId14"/>
    <p:sldId id="273" r:id="rId15"/>
    <p:sldId id="276" r:id="rId16"/>
    <p:sldId id="279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5"/>
    <a:srgbClr val="00356E"/>
    <a:srgbClr val="004487"/>
    <a:srgbClr val="0055A1"/>
    <a:srgbClr val="0066BA"/>
    <a:srgbClr val="4F6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1A599-F835-41FF-8DDE-FD2A2805E300}" v="65" dt="2021-01-24T18:50:18.6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1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265AA-3626-4AB5-9810-2C6DFD78E39C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62A7FC-2FEF-4A95-B97F-61786961B349}">
      <dgm:prSet phldrT="[Text]"/>
      <dgm:spPr>
        <a:xfrm>
          <a:off x="1327" y="30342"/>
          <a:ext cx="2742713" cy="1097085"/>
        </a:xfrm>
        <a:prstGeom prst="chevron">
          <a:avLst/>
        </a:prstGeom>
        <a:solidFill>
          <a:srgbClr val="002755"/>
        </a:solidFill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Project Planning &amp; Governance</a:t>
          </a:r>
        </a:p>
      </dgm:t>
    </dgm:pt>
    <dgm:pt modelId="{DE910046-4237-4F37-8005-B0D6DFEBAE62}" type="parTrans" cxnId="{EF5063B0-ED37-4E7D-BEE1-0F565CB25A9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1BF3E3-256D-48F0-B364-45349DBB81F8}" type="sibTrans" cxnId="{EF5063B0-ED37-4E7D-BEE1-0F565CB25A9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C7644D-8FF9-4713-90BD-D15D8C7A154B}">
      <dgm:prSet phldrT="[Text]" custT="1"/>
      <dgm:spPr>
        <a:xfrm>
          <a:off x="1327" y="1264563"/>
          <a:ext cx="2194170" cy="1294734"/>
        </a:xfrm>
        <a:prstGeom prst="rect">
          <a:avLst/>
        </a:prstGeo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Governance Structure</a:t>
          </a:r>
        </a:p>
      </dgm:t>
    </dgm:pt>
    <dgm:pt modelId="{4581FB91-FBD2-4EB7-BDB7-BCE3C067F4D9}" type="parTrans" cxnId="{905E4E71-BA4D-4365-B5F1-67A92ECCD85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C86C38-9FC1-4146-B06C-FF49EE9C0FF5}" type="sibTrans" cxnId="{905E4E71-BA4D-4365-B5F1-67A92ECCD85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7F0477-2795-4FBA-AA24-7E63B896F163}">
      <dgm:prSet phldrT="[Text]"/>
      <dgm:spPr>
        <a:xfrm>
          <a:off x="2528040" y="30342"/>
          <a:ext cx="2742713" cy="1097085"/>
        </a:xfrm>
        <a:prstGeom prst="chevron">
          <a:avLst/>
        </a:prstGeom>
        <a:solidFill>
          <a:srgbClr val="00356E"/>
        </a:solidFill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Organizational Readiness</a:t>
          </a:r>
        </a:p>
      </dgm:t>
    </dgm:pt>
    <dgm:pt modelId="{71AA28F1-4DCC-4332-92AC-AE663228FA21}" type="parTrans" cxnId="{2D0F1795-B6E8-4A95-B613-FFD97DF213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9BB848-418B-4D5C-9214-5A5A62845ADA}" type="sibTrans" cxnId="{2D0F1795-B6E8-4A95-B613-FFD97DF213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19457-688B-4798-894B-8C525474DADA}">
      <dgm:prSet phldrT="[Text]" custT="1"/>
      <dgm:spPr>
        <a:xfrm>
          <a:off x="2528040" y="1264563"/>
          <a:ext cx="2194170" cy="1294734"/>
        </a:xfrm>
        <a:prstGeom prst="rect">
          <a:avLst/>
        </a:prstGeo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Issue Survey</a:t>
          </a:r>
        </a:p>
      </dgm:t>
    </dgm:pt>
    <dgm:pt modelId="{44E9BA27-0A68-4811-8AC0-BE8E9BE514EC}" type="parTrans" cxnId="{C5E55908-1650-4201-BCC9-1B68DEE158B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63E61D-EE31-4AE7-BD38-1D8F079A1E96}" type="sibTrans" cxnId="{C5E55908-1650-4201-BCC9-1B68DEE158B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4451E0-EF6B-4B8E-B96A-A3B87F06A702}">
      <dgm:prSet phldrT="[Text]"/>
      <dgm:spPr>
        <a:xfrm>
          <a:off x="5054754" y="30342"/>
          <a:ext cx="2742713" cy="1097085"/>
        </a:xfrm>
        <a:prstGeom prst="chevron">
          <a:avLst/>
        </a:prstGeom>
        <a:solidFill>
          <a:srgbClr val="004487"/>
        </a:solidFill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Process &amp; System Assessment </a:t>
          </a:r>
        </a:p>
      </dgm:t>
    </dgm:pt>
    <dgm:pt modelId="{89B4E42F-3972-4D73-AD4A-58D53B8085D0}" type="parTrans" cxnId="{C0167930-5C7A-4473-8F8C-BE6FCCCC1EF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80BE1A-26E8-4E45-A860-E3EE48A42444}" type="sibTrans" cxnId="{C0167930-5C7A-4473-8F8C-BE6FCCCC1EF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DBE22F-54D4-4E5A-A035-84222ED13E2A}">
      <dgm:prSet phldrT="[Text]" custT="1"/>
      <dgm:spPr>
        <a:xfrm>
          <a:off x="5054754" y="1264563"/>
          <a:ext cx="2194170" cy="1294734"/>
        </a:xfrm>
        <a:prstGeom prst="rect">
          <a:avLst/>
        </a:prstGeo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Participating College Engagement</a:t>
          </a:r>
        </a:p>
      </dgm:t>
    </dgm:pt>
    <dgm:pt modelId="{EC93A97D-B5C4-44C2-81A8-59A280E2C12F}" type="parTrans" cxnId="{9412EF1C-189A-46F2-B087-1BA908C7C6A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EF4D74-9A9E-4B03-8EAC-0756642B56C0}" type="sibTrans" cxnId="{9412EF1C-189A-46F2-B087-1BA908C7C6A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8F7654-0593-4AF4-8EE2-5A8C52AD3043}">
      <dgm:prSet phldrT="[Text]"/>
      <dgm:spPr>
        <a:xfrm>
          <a:off x="7581467" y="30342"/>
          <a:ext cx="2742713" cy="1097085"/>
        </a:xfrm>
        <a:prstGeom prst="chevron">
          <a:avLst/>
        </a:prstGeom>
        <a:solidFill>
          <a:srgbClr val="0055A1"/>
        </a:solidFill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Administrative Org Assessment</a:t>
          </a:r>
        </a:p>
      </dgm:t>
    </dgm:pt>
    <dgm:pt modelId="{6D125F2F-D9CB-432F-8F81-847FB94568F6}" type="parTrans" cxnId="{779CB518-1650-47A5-8287-DBC73014867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857B57-9231-4676-B47A-0480A9CF1BC8}" type="sibTrans" cxnId="{779CB518-1650-47A5-8287-DBC73014867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E04FD3-4FED-4D13-9433-75EFCC2801D5}">
      <dgm:prSet phldrT="[Text]" custT="1"/>
      <dgm:spPr>
        <a:xfrm>
          <a:off x="7581467" y="1264563"/>
          <a:ext cx="2194170" cy="1294734"/>
        </a:xfrm>
        <a:prstGeom prst="rect">
          <a:avLst/>
        </a:prstGeo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 Org Structure and Staffing</a:t>
          </a:r>
        </a:p>
      </dgm:t>
    </dgm:pt>
    <dgm:pt modelId="{38DD9875-033D-4ED6-97A5-31C7651C1B6A}" type="parTrans" cxnId="{FD55B810-DB6A-455B-B3D3-4ED7259277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103D27-E839-4B82-A92A-FA3A8E9BAE9D}" type="sibTrans" cxnId="{FD55B810-DB6A-455B-B3D3-4ED7259277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C99D84-3E84-4A15-A27B-477B9B4DFAA4}">
      <dgm:prSet phldrT="[Text]" custT="1"/>
      <dgm:spPr>
        <a:xfrm>
          <a:off x="7581467" y="1264563"/>
          <a:ext cx="2194170" cy="1294734"/>
        </a:xfrm>
        <a:prstGeom prst="rect">
          <a:avLst/>
        </a:prstGeo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Opportunities for Service Improvements</a:t>
          </a:r>
        </a:p>
      </dgm:t>
    </dgm:pt>
    <dgm:pt modelId="{F8DA5F55-BC09-4732-992C-DCF5E1CAA4C6}" type="parTrans" cxnId="{793D85C2-1479-45E3-A4A3-2604790843E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DD02E7-73D3-4923-9950-75721D93D03D}" type="sibTrans" cxnId="{793D85C2-1479-45E3-A4A3-2604790843E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E9BA48-123B-46EA-80A0-F882FFB70E70}">
      <dgm:prSet phldrT="[Text]"/>
      <dgm:spPr>
        <a:xfrm>
          <a:off x="7581467" y="1264563"/>
          <a:ext cx="2194170" cy="1294734"/>
        </a:xfrm>
        <a:solidFill>
          <a:srgbClr val="0066BA"/>
        </a:solidFill>
      </dgm:spPr>
      <dgm:t>
        <a:bodyPr/>
        <a:lstStyle/>
        <a:p>
          <a:pPr>
            <a:buChar char="•"/>
          </a:pPr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Change Management Roadmap</a:t>
          </a:r>
        </a:p>
      </dgm:t>
    </dgm:pt>
    <dgm:pt modelId="{5DC0F5B7-D94E-4ECB-A480-9CC396C6BFB1}" type="parTrans" cxnId="{40AA0B21-246E-4634-939C-39298A19B0B7}">
      <dgm:prSet/>
      <dgm:spPr/>
      <dgm:t>
        <a:bodyPr/>
        <a:lstStyle/>
        <a:p>
          <a:endParaRPr lang="en-US"/>
        </a:p>
      </dgm:t>
    </dgm:pt>
    <dgm:pt modelId="{C8D63013-8789-4003-BB9E-E6B97CBCDD8D}" type="sibTrans" cxnId="{40AA0B21-246E-4634-939C-39298A19B0B7}">
      <dgm:prSet/>
      <dgm:spPr/>
      <dgm:t>
        <a:bodyPr/>
        <a:lstStyle/>
        <a:p>
          <a:endParaRPr lang="en-US"/>
        </a:p>
      </dgm:t>
    </dgm:pt>
    <dgm:pt modelId="{87D1F74D-166C-4E25-9D49-E2C0CA20843C}">
      <dgm:prSet phldrT="[Text]" custT="1"/>
      <dgm:spPr>
        <a:xfrm>
          <a:off x="1327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Roles &amp; Responsibilities</a:t>
          </a:r>
        </a:p>
      </dgm:t>
    </dgm:pt>
    <dgm:pt modelId="{7AF8A7E2-AB1F-4FF4-A392-EDBD5A74AD30}" type="parTrans" cxnId="{19EC511E-AE23-4445-A8E3-EDE7F9DB7773}">
      <dgm:prSet/>
      <dgm:spPr/>
      <dgm:t>
        <a:bodyPr/>
        <a:lstStyle/>
        <a:p>
          <a:endParaRPr lang="en-US"/>
        </a:p>
      </dgm:t>
    </dgm:pt>
    <dgm:pt modelId="{10D908AF-15B8-4A3E-BC53-105AFFABB824}" type="sibTrans" cxnId="{19EC511E-AE23-4445-A8E3-EDE7F9DB7773}">
      <dgm:prSet/>
      <dgm:spPr/>
      <dgm:t>
        <a:bodyPr/>
        <a:lstStyle/>
        <a:p>
          <a:endParaRPr lang="en-US"/>
        </a:p>
      </dgm:t>
    </dgm:pt>
    <dgm:pt modelId="{A588F158-A26B-4E71-92B7-E8B82F3D09F3}">
      <dgm:prSet phldrT="[Text]" custT="1"/>
      <dgm:spPr>
        <a:xfrm>
          <a:off x="1327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Reaffirm Objectives</a:t>
          </a:r>
        </a:p>
      </dgm:t>
    </dgm:pt>
    <dgm:pt modelId="{C81BE344-BF12-46C1-A029-6969D0B74730}" type="parTrans" cxnId="{910883DC-9D10-419C-AB87-FF847F47FCD6}">
      <dgm:prSet/>
      <dgm:spPr/>
      <dgm:t>
        <a:bodyPr/>
        <a:lstStyle/>
        <a:p>
          <a:endParaRPr lang="en-US"/>
        </a:p>
      </dgm:t>
    </dgm:pt>
    <dgm:pt modelId="{C1306327-9E37-403B-8FB3-2203A85D618B}" type="sibTrans" cxnId="{910883DC-9D10-419C-AB87-FF847F47FCD6}">
      <dgm:prSet/>
      <dgm:spPr/>
      <dgm:t>
        <a:bodyPr/>
        <a:lstStyle/>
        <a:p>
          <a:endParaRPr lang="en-US"/>
        </a:p>
      </dgm:t>
    </dgm:pt>
    <dgm:pt modelId="{2FFBFA83-BE17-4194-AD15-5E19A561AF0B}">
      <dgm:prSet phldrT="[Text]" custT="1"/>
      <dgm:spPr>
        <a:xfrm>
          <a:off x="2528040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Analyze Results</a:t>
          </a:r>
        </a:p>
      </dgm:t>
    </dgm:pt>
    <dgm:pt modelId="{E2E1CD33-CF93-4AB1-9CD9-65664EB149E8}" type="parTrans" cxnId="{E561FD00-FB89-4EED-BAC0-2B4E0D503F90}">
      <dgm:prSet/>
      <dgm:spPr/>
      <dgm:t>
        <a:bodyPr/>
        <a:lstStyle/>
        <a:p>
          <a:endParaRPr lang="en-US"/>
        </a:p>
      </dgm:t>
    </dgm:pt>
    <dgm:pt modelId="{573F1CD9-FFCA-4396-9FC6-58F085EE1C63}" type="sibTrans" cxnId="{E561FD00-FB89-4EED-BAC0-2B4E0D503F90}">
      <dgm:prSet/>
      <dgm:spPr/>
      <dgm:t>
        <a:bodyPr/>
        <a:lstStyle/>
        <a:p>
          <a:endParaRPr lang="en-US"/>
        </a:p>
      </dgm:t>
    </dgm:pt>
    <dgm:pt modelId="{4DC4DFAD-AD94-44CD-A92A-5890CF1245A5}">
      <dgm:prSet phldrT="[Text]"/>
      <dgm:spPr>
        <a:xfrm>
          <a:off x="5054754" y="1264563"/>
          <a:ext cx="2194170" cy="1294734"/>
        </a:xfrm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4CFF167-A7B9-4F7F-A1D1-6CA4FBFBAF3A}" type="parTrans" cxnId="{02E1109D-2E63-441B-AAB8-735C30C1C3C3}">
      <dgm:prSet/>
      <dgm:spPr/>
      <dgm:t>
        <a:bodyPr/>
        <a:lstStyle/>
        <a:p>
          <a:endParaRPr lang="en-US"/>
        </a:p>
      </dgm:t>
    </dgm:pt>
    <dgm:pt modelId="{B8132723-CFD2-40CC-B5AF-9644B8F94D82}" type="sibTrans" cxnId="{02E1109D-2E63-441B-AAB8-735C30C1C3C3}">
      <dgm:prSet/>
      <dgm:spPr/>
      <dgm:t>
        <a:bodyPr/>
        <a:lstStyle/>
        <a:p>
          <a:endParaRPr lang="en-US"/>
        </a:p>
      </dgm:t>
    </dgm:pt>
    <dgm:pt modelId="{E5F12E54-2C9D-422F-8E02-13E9B66208E3}">
      <dgm:prSet phldrT="[Text]" custT="1"/>
      <dgm:spPr>
        <a:xfrm>
          <a:off x="5054754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Conduct Workshops</a:t>
          </a:r>
        </a:p>
      </dgm:t>
    </dgm:pt>
    <dgm:pt modelId="{E8A00D23-76A4-4722-A4CC-9767EB9381D2}" type="parTrans" cxnId="{DAF36FF4-9C2B-4724-AD79-229B5D75DD14}">
      <dgm:prSet/>
      <dgm:spPr/>
      <dgm:t>
        <a:bodyPr/>
        <a:lstStyle/>
        <a:p>
          <a:endParaRPr lang="en-US"/>
        </a:p>
      </dgm:t>
    </dgm:pt>
    <dgm:pt modelId="{F9378DB8-9E14-4E95-BBCE-B613B3F53FC6}" type="sibTrans" cxnId="{DAF36FF4-9C2B-4724-AD79-229B5D75DD14}">
      <dgm:prSet/>
      <dgm:spPr/>
      <dgm:t>
        <a:bodyPr/>
        <a:lstStyle/>
        <a:p>
          <a:endParaRPr lang="en-US"/>
        </a:p>
      </dgm:t>
    </dgm:pt>
    <dgm:pt modelId="{B8A22528-12E7-45A1-8667-CDFAD6A347D8}">
      <dgm:prSet phldrT="[Text]" custT="1"/>
      <dgm:spPr>
        <a:xfrm>
          <a:off x="7581467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Approach</a:t>
          </a:r>
        </a:p>
      </dgm:t>
    </dgm:pt>
    <dgm:pt modelId="{19E03F5D-10C9-4819-9829-BB5C1A57980A}" type="parTrans" cxnId="{D009E1B6-EB4D-4077-9156-C20D8E8992AF}">
      <dgm:prSet/>
      <dgm:spPr/>
      <dgm:t>
        <a:bodyPr/>
        <a:lstStyle/>
        <a:p>
          <a:endParaRPr lang="en-US"/>
        </a:p>
      </dgm:t>
    </dgm:pt>
    <dgm:pt modelId="{50129E56-2817-49DD-A68E-5F851C7C7D88}" type="sibTrans" cxnId="{D009E1B6-EB4D-4077-9156-C20D8E8992AF}">
      <dgm:prSet/>
      <dgm:spPr/>
      <dgm:t>
        <a:bodyPr/>
        <a:lstStyle/>
        <a:p>
          <a:endParaRPr lang="en-US"/>
        </a:p>
      </dgm:t>
    </dgm:pt>
    <dgm:pt modelId="{4A85F1D1-65D7-4371-AAA9-07CB675FC9CD}">
      <dgm:prSet phldrT="[Text]" custT="1"/>
      <dgm:spPr>
        <a:xfrm>
          <a:off x="7581467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Roadmap</a:t>
          </a:r>
        </a:p>
      </dgm:t>
    </dgm:pt>
    <dgm:pt modelId="{B9AA1DFD-5B5D-4563-8727-B70CC7A9B102}" type="parTrans" cxnId="{6AF72094-C4A1-4245-8F9E-F6D396AD87D5}">
      <dgm:prSet/>
      <dgm:spPr/>
      <dgm:t>
        <a:bodyPr/>
        <a:lstStyle/>
        <a:p>
          <a:endParaRPr lang="en-US"/>
        </a:p>
      </dgm:t>
    </dgm:pt>
    <dgm:pt modelId="{83009202-89CB-4AD2-97FE-FB87381D39DC}" type="sibTrans" cxnId="{6AF72094-C4A1-4245-8F9E-F6D396AD87D5}">
      <dgm:prSet/>
      <dgm:spPr/>
      <dgm:t>
        <a:bodyPr/>
        <a:lstStyle/>
        <a:p>
          <a:endParaRPr lang="en-US"/>
        </a:p>
      </dgm:t>
    </dgm:pt>
    <dgm:pt modelId="{7DDABE4B-ECD6-432B-8AC1-C3582C6C62B9}">
      <dgm:prSet phldrT="[Text]" custT="1"/>
      <dgm:spPr>
        <a:xfrm>
          <a:off x="7581467" y="1264563"/>
          <a:ext cx="2194170" cy="1294734"/>
        </a:xfrm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Budget</a:t>
          </a:r>
        </a:p>
      </dgm:t>
    </dgm:pt>
    <dgm:pt modelId="{265CA630-6BB5-402D-B00C-715532A9C61F}" type="parTrans" cxnId="{7E864307-BB2A-4216-BF3A-F3C64BEBB1DA}">
      <dgm:prSet/>
      <dgm:spPr/>
      <dgm:t>
        <a:bodyPr/>
        <a:lstStyle/>
        <a:p>
          <a:endParaRPr lang="en-US"/>
        </a:p>
      </dgm:t>
    </dgm:pt>
    <dgm:pt modelId="{8DF036FA-93D0-4A58-A0DE-5241834FEFA8}" type="sibTrans" cxnId="{7E864307-BB2A-4216-BF3A-F3C64BEBB1DA}">
      <dgm:prSet/>
      <dgm:spPr/>
      <dgm:t>
        <a:bodyPr/>
        <a:lstStyle/>
        <a:p>
          <a:endParaRPr lang="en-US"/>
        </a:p>
      </dgm:t>
    </dgm:pt>
    <dgm:pt modelId="{CF2C272D-5796-46A0-8337-62EC2C94D31F}" type="pres">
      <dgm:prSet presAssocID="{DB9265AA-3626-4AB5-9810-2C6DFD78E3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0A2B9-3BD6-4119-BEA0-D41E70F1E7E2}" type="pres">
      <dgm:prSet presAssocID="{C362A7FC-2FEF-4A95-B97F-61786961B349}" presName="composite" presStyleCnt="0"/>
      <dgm:spPr/>
    </dgm:pt>
    <dgm:pt modelId="{B6F7BF48-262C-4220-80E5-664B4F83DC23}" type="pres">
      <dgm:prSet presAssocID="{C362A7FC-2FEF-4A95-B97F-61786961B34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9936C-2EB8-4B2B-BDAC-D96D4AF6F0A0}" type="pres">
      <dgm:prSet presAssocID="{C362A7FC-2FEF-4A95-B97F-61786961B349}" presName="desTx" presStyleLbl="revTx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C6FC441-2C2A-4585-B96A-B732D30D191D}" type="pres">
      <dgm:prSet presAssocID="{491BF3E3-256D-48F0-B364-45349DBB81F8}" presName="space" presStyleCnt="0"/>
      <dgm:spPr/>
    </dgm:pt>
    <dgm:pt modelId="{0C19E682-6E43-446C-A7F9-8E5940AE06D0}" type="pres">
      <dgm:prSet presAssocID="{B47F0477-2795-4FBA-AA24-7E63B896F163}" presName="composite" presStyleCnt="0"/>
      <dgm:spPr/>
    </dgm:pt>
    <dgm:pt modelId="{DADC5A45-B5FA-4951-93FC-DD9B1FBA519B}" type="pres">
      <dgm:prSet presAssocID="{B47F0477-2795-4FBA-AA24-7E63B896F16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9CB72-B914-4A18-90DC-BB9DD4BD6BDB}" type="pres">
      <dgm:prSet presAssocID="{B47F0477-2795-4FBA-AA24-7E63B896F163}" presName="desTx" presStyleLbl="revTx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14E5A49-BDE4-4C6B-B8AB-59056B9CCB26}" type="pres">
      <dgm:prSet presAssocID="{289BB848-418B-4D5C-9214-5A5A62845ADA}" presName="space" presStyleCnt="0"/>
      <dgm:spPr/>
    </dgm:pt>
    <dgm:pt modelId="{AE6DA0BE-2C4B-4BE7-BFBF-6019FD98ED31}" type="pres">
      <dgm:prSet presAssocID="{374451E0-EF6B-4B8E-B96A-A3B87F06A702}" presName="composite" presStyleCnt="0"/>
      <dgm:spPr/>
    </dgm:pt>
    <dgm:pt modelId="{A88B8110-A0F2-4688-9511-E8A7B5895F4A}" type="pres">
      <dgm:prSet presAssocID="{374451E0-EF6B-4B8E-B96A-A3B87F06A70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10F67-A26C-420C-BB1D-EFD09A5C1042}" type="pres">
      <dgm:prSet presAssocID="{374451E0-EF6B-4B8E-B96A-A3B87F06A702}" presName="desTx" presStyleLbl="revTx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32C128-0971-41B3-A548-EC5C0EB059C3}" type="pres">
      <dgm:prSet presAssocID="{A180BE1A-26E8-4E45-A860-E3EE48A42444}" presName="space" presStyleCnt="0"/>
      <dgm:spPr/>
    </dgm:pt>
    <dgm:pt modelId="{84A8CC1E-E0FD-45EF-86B1-DEFE37132EAB}" type="pres">
      <dgm:prSet presAssocID="{368F7654-0593-4AF4-8EE2-5A8C52AD3043}" presName="composite" presStyleCnt="0"/>
      <dgm:spPr/>
    </dgm:pt>
    <dgm:pt modelId="{25EBD9EA-1850-47B4-AEC4-DB348461C486}" type="pres">
      <dgm:prSet presAssocID="{368F7654-0593-4AF4-8EE2-5A8C52AD304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570EF-3846-4C57-A14E-374928910F53}" type="pres">
      <dgm:prSet presAssocID="{368F7654-0593-4AF4-8EE2-5A8C52AD3043}" presName="desTx" presStyleLbl="revTx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F3341C8-C691-4B84-8FB6-F4031012B781}" type="pres">
      <dgm:prSet presAssocID="{A4857B57-9231-4676-B47A-0480A9CF1BC8}" presName="space" presStyleCnt="0"/>
      <dgm:spPr/>
    </dgm:pt>
    <dgm:pt modelId="{C9408AE7-9676-41BF-8C13-4106C2C52B4E}" type="pres">
      <dgm:prSet presAssocID="{6BE9BA48-123B-46EA-80A0-F882FFB70E70}" presName="composite" presStyleCnt="0"/>
      <dgm:spPr/>
    </dgm:pt>
    <dgm:pt modelId="{65D2FF49-DBD1-4DAA-943A-754A984904FE}" type="pres">
      <dgm:prSet presAssocID="{6BE9BA48-123B-46EA-80A0-F882FFB70E70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B5A60-E84E-4BFC-8BF8-864A02D97F7C}" type="pres">
      <dgm:prSet presAssocID="{6BE9BA48-123B-46EA-80A0-F882FFB70E70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84119-459D-4EE9-8A91-3CD55A16D369}" type="presOf" srcId="{59DBE22F-54D4-4E5A-A035-84222ED13E2A}" destId="{07D10F67-A26C-420C-BB1D-EFD09A5C1042}" srcOrd="0" destOrd="0" presId="urn:microsoft.com/office/officeart/2005/8/layout/chevron1"/>
    <dgm:cxn modelId="{DAF36FF4-9C2B-4724-AD79-229B5D75DD14}" srcId="{374451E0-EF6B-4B8E-B96A-A3B87F06A702}" destId="{E5F12E54-2C9D-422F-8E02-13E9B66208E3}" srcOrd="1" destOrd="0" parTransId="{E8A00D23-76A4-4722-A4CC-9767EB9381D2}" sibTransId="{F9378DB8-9E14-4E95-BBCE-B613B3F53FC6}"/>
    <dgm:cxn modelId="{02E1109D-2E63-441B-AAB8-735C30C1C3C3}" srcId="{374451E0-EF6B-4B8E-B96A-A3B87F06A702}" destId="{4DC4DFAD-AD94-44CD-A92A-5890CF1245A5}" srcOrd="2" destOrd="0" parTransId="{44CFF167-A7B9-4F7F-A1D1-6CA4FBFBAF3A}" sibTransId="{B8132723-CFD2-40CC-B5AF-9644B8F94D82}"/>
    <dgm:cxn modelId="{EF5063B0-ED37-4E7D-BEE1-0F565CB25A97}" srcId="{DB9265AA-3626-4AB5-9810-2C6DFD78E39C}" destId="{C362A7FC-2FEF-4A95-B97F-61786961B349}" srcOrd="0" destOrd="0" parTransId="{DE910046-4237-4F37-8005-B0D6DFEBAE62}" sibTransId="{491BF3E3-256D-48F0-B364-45349DBB81F8}"/>
    <dgm:cxn modelId="{D009E1B6-EB4D-4077-9156-C20D8E8992AF}" srcId="{6BE9BA48-123B-46EA-80A0-F882FFB70E70}" destId="{B8A22528-12E7-45A1-8667-CDFAD6A347D8}" srcOrd="0" destOrd="0" parTransId="{19E03F5D-10C9-4819-9829-BB5C1A57980A}" sibTransId="{50129E56-2817-49DD-A68E-5F851C7C7D88}"/>
    <dgm:cxn modelId="{FD6B1513-C4AD-49F2-8E45-D60152BF4D9D}" type="presOf" srcId="{E5F12E54-2C9D-422F-8E02-13E9B66208E3}" destId="{07D10F67-A26C-420C-BB1D-EFD09A5C1042}" srcOrd="0" destOrd="1" presId="urn:microsoft.com/office/officeart/2005/8/layout/chevron1"/>
    <dgm:cxn modelId="{35CC782A-B7D3-49B4-B309-833694DE0EE2}" type="presOf" srcId="{B47F0477-2795-4FBA-AA24-7E63B896F163}" destId="{DADC5A45-B5FA-4951-93FC-DD9B1FBA519B}" srcOrd="0" destOrd="0" presId="urn:microsoft.com/office/officeart/2005/8/layout/chevron1"/>
    <dgm:cxn modelId="{910883DC-9D10-419C-AB87-FF847F47FCD6}" srcId="{C362A7FC-2FEF-4A95-B97F-61786961B349}" destId="{A588F158-A26B-4E71-92B7-E8B82F3D09F3}" srcOrd="2" destOrd="0" parTransId="{C81BE344-BF12-46C1-A029-6969D0B74730}" sibTransId="{C1306327-9E37-403B-8FB3-2203A85D618B}"/>
    <dgm:cxn modelId="{BFAE1627-9B26-4144-AF43-B6C960975E12}" type="presOf" srcId="{2FFBFA83-BE17-4194-AD15-5E19A561AF0B}" destId="{71D9CB72-B914-4A18-90DC-BB9DD4BD6BDB}" srcOrd="0" destOrd="1" presId="urn:microsoft.com/office/officeart/2005/8/layout/chevron1"/>
    <dgm:cxn modelId="{7E864307-BB2A-4216-BF3A-F3C64BEBB1DA}" srcId="{6BE9BA48-123B-46EA-80A0-F882FFB70E70}" destId="{7DDABE4B-ECD6-432B-8AC1-C3582C6C62B9}" srcOrd="2" destOrd="0" parTransId="{265CA630-6BB5-402D-B00C-715532A9C61F}" sibTransId="{8DF036FA-93D0-4A58-A0DE-5241834FEFA8}"/>
    <dgm:cxn modelId="{108795E9-5D69-4896-A5E9-2D32D01DA021}" type="presOf" srcId="{DB9265AA-3626-4AB5-9810-2C6DFD78E39C}" destId="{CF2C272D-5796-46A0-8337-62EC2C94D31F}" srcOrd="0" destOrd="0" presId="urn:microsoft.com/office/officeart/2005/8/layout/chevron1"/>
    <dgm:cxn modelId="{FCB1506F-57FE-48B7-9808-D63E8EFBB9FF}" type="presOf" srcId="{87D1F74D-166C-4E25-9D49-E2C0CA20843C}" destId="{CC69936C-2EB8-4B2B-BDAC-D96D4AF6F0A0}" srcOrd="0" destOrd="1" presId="urn:microsoft.com/office/officeart/2005/8/layout/chevron1"/>
    <dgm:cxn modelId="{E561FD00-FB89-4EED-BAC0-2B4E0D503F90}" srcId="{B47F0477-2795-4FBA-AA24-7E63B896F163}" destId="{2FFBFA83-BE17-4194-AD15-5E19A561AF0B}" srcOrd="1" destOrd="0" parTransId="{E2E1CD33-CF93-4AB1-9CD9-65664EB149E8}" sibTransId="{573F1CD9-FFCA-4396-9FC6-58F085EE1C63}"/>
    <dgm:cxn modelId="{2D0F1795-B6E8-4A95-B613-FFD97DF21335}" srcId="{DB9265AA-3626-4AB5-9810-2C6DFD78E39C}" destId="{B47F0477-2795-4FBA-AA24-7E63B896F163}" srcOrd="1" destOrd="0" parTransId="{71AA28F1-4DCC-4332-92AC-AE663228FA21}" sibTransId="{289BB848-418B-4D5C-9214-5A5A62845ADA}"/>
    <dgm:cxn modelId="{6D3C003C-4260-49C8-893B-717ED110B4EC}" type="presOf" srcId="{F1C7644D-8FF9-4713-90BD-D15D8C7A154B}" destId="{CC69936C-2EB8-4B2B-BDAC-D96D4AF6F0A0}" srcOrd="0" destOrd="0" presId="urn:microsoft.com/office/officeart/2005/8/layout/chevron1"/>
    <dgm:cxn modelId="{B8909AC5-B30E-4020-8ADC-1B9B96E49887}" type="presOf" srcId="{63E04FD3-4FED-4D13-9433-75EFCC2801D5}" destId="{B32570EF-3846-4C57-A14E-374928910F53}" srcOrd="0" destOrd="0" presId="urn:microsoft.com/office/officeart/2005/8/layout/chevron1"/>
    <dgm:cxn modelId="{905E4E71-BA4D-4365-B5F1-67A92ECCD85B}" srcId="{C362A7FC-2FEF-4A95-B97F-61786961B349}" destId="{F1C7644D-8FF9-4713-90BD-D15D8C7A154B}" srcOrd="0" destOrd="0" parTransId="{4581FB91-FBD2-4EB7-BDB7-BCE3C067F4D9}" sibTransId="{5BC86C38-9FC1-4146-B06C-FF49EE9C0FF5}"/>
    <dgm:cxn modelId="{2986265C-635A-44A6-85CB-3A124F6C6D58}" type="presOf" srcId="{7DDABE4B-ECD6-432B-8AC1-C3582C6C62B9}" destId="{AF8B5A60-E84E-4BFC-8BF8-864A02D97F7C}" srcOrd="0" destOrd="2" presId="urn:microsoft.com/office/officeart/2005/8/layout/chevron1"/>
    <dgm:cxn modelId="{9AF4DA5F-262C-4E19-8C97-605906855344}" type="presOf" srcId="{368F7654-0593-4AF4-8EE2-5A8C52AD3043}" destId="{25EBD9EA-1850-47B4-AEC4-DB348461C486}" srcOrd="0" destOrd="0" presId="urn:microsoft.com/office/officeart/2005/8/layout/chevron1"/>
    <dgm:cxn modelId="{795713F5-8873-469A-B0B5-CD1DF786C367}" type="presOf" srcId="{9CC99D84-3E84-4A15-A27B-477B9B4DFAA4}" destId="{B32570EF-3846-4C57-A14E-374928910F53}" srcOrd="0" destOrd="1" presId="urn:microsoft.com/office/officeart/2005/8/layout/chevron1"/>
    <dgm:cxn modelId="{6AF72094-C4A1-4245-8F9E-F6D396AD87D5}" srcId="{6BE9BA48-123B-46EA-80A0-F882FFB70E70}" destId="{4A85F1D1-65D7-4371-AAA9-07CB675FC9CD}" srcOrd="1" destOrd="0" parTransId="{B9AA1DFD-5B5D-4563-8727-B70CC7A9B102}" sibTransId="{83009202-89CB-4AD2-97FE-FB87381D39DC}"/>
    <dgm:cxn modelId="{5042F238-11B4-4C33-85E7-6252714D3503}" type="presOf" srcId="{B8A22528-12E7-45A1-8667-CDFAD6A347D8}" destId="{AF8B5A60-E84E-4BFC-8BF8-864A02D97F7C}" srcOrd="0" destOrd="0" presId="urn:microsoft.com/office/officeart/2005/8/layout/chevron1"/>
    <dgm:cxn modelId="{60EC8455-42F3-40B0-90A8-3FB9A723FF96}" type="presOf" srcId="{C362A7FC-2FEF-4A95-B97F-61786961B349}" destId="{B6F7BF48-262C-4220-80E5-664B4F83DC23}" srcOrd="0" destOrd="0" presId="urn:microsoft.com/office/officeart/2005/8/layout/chevron1"/>
    <dgm:cxn modelId="{DB3912EE-21F1-45E3-ACCA-86FFB5D9A3AF}" type="presOf" srcId="{A588F158-A26B-4E71-92B7-E8B82F3D09F3}" destId="{CC69936C-2EB8-4B2B-BDAC-D96D4AF6F0A0}" srcOrd="0" destOrd="2" presId="urn:microsoft.com/office/officeart/2005/8/layout/chevron1"/>
    <dgm:cxn modelId="{584802AE-7057-457E-951C-68F7C530E85B}" type="presOf" srcId="{10F19457-688B-4798-894B-8C525474DADA}" destId="{71D9CB72-B914-4A18-90DC-BB9DD4BD6BDB}" srcOrd="0" destOrd="0" presId="urn:microsoft.com/office/officeart/2005/8/layout/chevron1"/>
    <dgm:cxn modelId="{40AA0B21-246E-4634-939C-39298A19B0B7}" srcId="{DB9265AA-3626-4AB5-9810-2C6DFD78E39C}" destId="{6BE9BA48-123B-46EA-80A0-F882FFB70E70}" srcOrd="4" destOrd="0" parTransId="{5DC0F5B7-D94E-4ECB-A480-9CC396C6BFB1}" sibTransId="{C8D63013-8789-4003-BB9E-E6B97CBCDD8D}"/>
    <dgm:cxn modelId="{C5E55908-1650-4201-BCC9-1B68DEE158B2}" srcId="{B47F0477-2795-4FBA-AA24-7E63B896F163}" destId="{10F19457-688B-4798-894B-8C525474DADA}" srcOrd="0" destOrd="0" parTransId="{44E9BA27-0A68-4811-8AC0-BE8E9BE514EC}" sibTransId="{9463E61D-EE31-4AE7-BD38-1D8F079A1E96}"/>
    <dgm:cxn modelId="{793D85C2-1479-45E3-A4A3-2604790843E0}" srcId="{368F7654-0593-4AF4-8EE2-5A8C52AD3043}" destId="{9CC99D84-3E84-4A15-A27B-477B9B4DFAA4}" srcOrd="1" destOrd="0" parTransId="{F8DA5F55-BC09-4732-992C-DCF5E1CAA4C6}" sibTransId="{97DD02E7-73D3-4923-9950-75721D93D03D}"/>
    <dgm:cxn modelId="{C0167930-5C7A-4473-8F8C-BE6FCCCC1EFE}" srcId="{DB9265AA-3626-4AB5-9810-2C6DFD78E39C}" destId="{374451E0-EF6B-4B8E-B96A-A3B87F06A702}" srcOrd="2" destOrd="0" parTransId="{89B4E42F-3972-4D73-AD4A-58D53B8085D0}" sibTransId="{A180BE1A-26E8-4E45-A860-E3EE48A42444}"/>
    <dgm:cxn modelId="{DA5A0E1B-F00E-4A48-B2F7-23881BC3450D}" type="presOf" srcId="{4DC4DFAD-AD94-44CD-A92A-5890CF1245A5}" destId="{07D10F67-A26C-420C-BB1D-EFD09A5C1042}" srcOrd="0" destOrd="2" presId="urn:microsoft.com/office/officeart/2005/8/layout/chevron1"/>
    <dgm:cxn modelId="{779CB518-1650-47A5-8287-DBC730148678}" srcId="{DB9265AA-3626-4AB5-9810-2C6DFD78E39C}" destId="{368F7654-0593-4AF4-8EE2-5A8C52AD3043}" srcOrd="3" destOrd="0" parTransId="{6D125F2F-D9CB-432F-8F81-847FB94568F6}" sibTransId="{A4857B57-9231-4676-B47A-0480A9CF1BC8}"/>
    <dgm:cxn modelId="{CC63882A-2299-424A-BAFF-8530653DEBBD}" type="presOf" srcId="{4A85F1D1-65D7-4371-AAA9-07CB675FC9CD}" destId="{AF8B5A60-E84E-4BFC-8BF8-864A02D97F7C}" srcOrd="0" destOrd="1" presId="urn:microsoft.com/office/officeart/2005/8/layout/chevron1"/>
    <dgm:cxn modelId="{9412EF1C-189A-46F2-B087-1BA908C7C6A5}" srcId="{374451E0-EF6B-4B8E-B96A-A3B87F06A702}" destId="{59DBE22F-54D4-4E5A-A035-84222ED13E2A}" srcOrd="0" destOrd="0" parTransId="{EC93A97D-B5C4-44C2-81A8-59A280E2C12F}" sibTransId="{9AEF4D74-9A9E-4B03-8EAC-0756642B56C0}"/>
    <dgm:cxn modelId="{19EC511E-AE23-4445-A8E3-EDE7F9DB7773}" srcId="{C362A7FC-2FEF-4A95-B97F-61786961B349}" destId="{87D1F74D-166C-4E25-9D49-E2C0CA20843C}" srcOrd="1" destOrd="0" parTransId="{7AF8A7E2-AB1F-4FF4-A392-EDBD5A74AD30}" sibTransId="{10D908AF-15B8-4A3E-BC53-105AFFABB824}"/>
    <dgm:cxn modelId="{FD55B810-DB6A-455B-B3D3-4ED7259277BA}" srcId="{368F7654-0593-4AF4-8EE2-5A8C52AD3043}" destId="{63E04FD3-4FED-4D13-9433-75EFCC2801D5}" srcOrd="0" destOrd="0" parTransId="{38DD9875-033D-4ED6-97A5-31C7651C1B6A}" sibTransId="{F7103D27-E839-4B82-A92A-FA3A8E9BAE9D}"/>
    <dgm:cxn modelId="{72F7CC3C-2271-445A-97FE-8B4037A7F336}" type="presOf" srcId="{374451E0-EF6B-4B8E-B96A-A3B87F06A702}" destId="{A88B8110-A0F2-4688-9511-E8A7B5895F4A}" srcOrd="0" destOrd="0" presId="urn:microsoft.com/office/officeart/2005/8/layout/chevron1"/>
    <dgm:cxn modelId="{B721CE17-9FE7-445D-BFE9-A551BC3CB248}" type="presOf" srcId="{6BE9BA48-123B-46EA-80A0-F882FFB70E70}" destId="{65D2FF49-DBD1-4DAA-943A-754A984904FE}" srcOrd="0" destOrd="0" presId="urn:microsoft.com/office/officeart/2005/8/layout/chevron1"/>
    <dgm:cxn modelId="{3C2AB509-8111-4624-8E75-A1E9AE740F7A}" type="presParOf" srcId="{CF2C272D-5796-46A0-8337-62EC2C94D31F}" destId="{52C0A2B9-3BD6-4119-BEA0-D41E70F1E7E2}" srcOrd="0" destOrd="0" presId="urn:microsoft.com/office/officeart/2005/8/layout/chevron1"/>
    <dgm:cxn modelId="{D39C4EE0-E2E3-4196-AC3F-A9E7DB32D445}" type="presParOf" srcId="{52C0A2B9-3BD6-4119-BEA0-D41E70F1E7E2}" destId="{B6F7BF48-262C-4220-80E5-664B4F83DC23}" srcOrd="0" destOrd="0" presId="urn:microsoft.com/office/officeart/2005/8/layout/chevron1"/>
    <dgm:cxn modelId="{DC070D3C-1A06-45B8-9E60-FB7AE0B5C9F5}" type="presParOf" srcId="{52C0A2B9-3BD6-4119-BEA0-D41E70F1E7E2}" destId="{CC69936C-2EB8-4B2B-BDAC-D96D4AF6F0A0}" srcOrd="1" destOrd="0" presId="urn:microsoft.com/office/officeart/2005/8/layout/chevron1"/>
    <dgm:cxn modelId="{0A53BD65-F68E-4C50-AEC7-BA400DDCF815}" type="presParOf" srcId="{CF2C272D-5796-46A0-8337-62EC2C94D31F}" destId="{BC6FC441-2C2A-4585-B96A-B732D30D191D}" srcOrd="1" destOrd="0" presId="urn:microsoft.com/office/officeart/2005/8/layout/chevron1"/>
    <dgm:cxn modelId="{C1B724F1-3DAE-477A-9BB1-12E14F296B5F}" type="presParOf" srcId="{CF2C272D-5796-46A0-8337-62EC2C94D31F}" destId="{0C19E682-6E43-446C-A7F9-8E5940AE06D0}" srcOrd="2" destOrd="0" presId="urn:microsoft.com/office/officeart/2005/8/layout/chevron1"/>
    <dgm:cxn modelId="{D4A7F9A9-D6D5-4100-8478-61D865A4AAB6}" type="presParOf" srcId="{0C19E682-6E43-446C-A7F9-8E5940AE06D0}" destId="{DADC5A45-B5FA-4951-93FC-DD9B1FBA519B}" srcOrd="0" destOrd="0" presId="urn:microsoft.com/office/officeart/2005/8/layout/chevron1"/>
    <dgm:cxn modelId="{F94F5BAC-46DA-4F26-82A4-0E4241016E0E}" type="presParOf" srcId="{0C19E682-6E43-446C-A7F9-8E5940AE06D0}" destId="{71D9CB72-B914-4A18-90DC-BB9DD4BD6BDB}" srcOrd="1" destOrd="0" presId="urn:microsoft.com/office/officeart/2005/8/layout/chevron1"/>
    <dgm:cxn modelId="{02C6C4E0-8B53-41D4-AF03-44CDCE84CDCB}" type="presParOf" srcId="{CF2C272D-5796-46A0-8337-62EC2C94D31F}" destId="{714E5A49-BDE4-4C6B-B8AB-59056B9CCB26}" srcOrd="3" destOrd="0" presId="urn:microsoft.com/office/officeart/2005/8/layout/chevron1"/>
    <dgm:cxn modelId="{59A369D5-A018-4BF5-8A27-40839CA6198A}" type="presParOf" srcId="{CF2C272D-5796-46A0-8337-62EC2C94D31F}" destId="{AE6DA0BE-2C4B-4BE7-BFBF-6019FD98ED31}" srcOrd="4" destOrd="0" presId="urn:microsoft.com/office/officeart/2005/8/layout/chevron1"/>
    <dgm:cxn modelId="{124BD27D-3EF2-4A56-9542-7AD7EDB20149}" type="presParOf" srcId="{AE6DA0BE-2C4B-4BE7-BFBF-6019FD98ED31}" destId="{A88B8110-A0F2-4688-9511-E8A7B5895F4A}" srcOrd="0" destOrd="0" presId="urn:microsoft.com/office/officeart/2005/8/layout/chevron1"/>
    <dgm:cxn modelId="{E4443A66-7805-4A7A-A4EA-4ACC54A379F5}" type="presParOf" srcId="{AE6DA0BE-2C4B-4BE7-BFBF-6019FD98ED31}" destId="{07D10F67-A26C-420C-BB1D-EFD09A5C1042}" srcOrd="1" destOrd="0" presId="urn:microsoft.com/office/officeart/2005/8/layout/chevron1"/>
    <dgm:cxn modelId="{24178EB5-F2B3-4EB1-A26A-F2D1085407E6}" type="presParOf" srcId="{CF2C272D-5796-46A0-8337-62EC2C94D31F}" destId="{5A32C128-0971-41B3-A548-EC5C0EB059C3}" srcOrd="5" destOrd="0" presId="urn:microsoft.com/office/officeart/2005/8/layout/chevron1"/>
    <dgm:cxn modelId="{2A270C5E-350E-4C33-B1C2-A4156B39F22E}" type="presParOf" srcId="{CF2C272D-5796-46A0-8337-62EC2C94D31F}" destId="{84A8CC1E-E0FD-45EF-86B1-DEFE37132EAB}" srcOrd="6" destOrd="0" presId="urn:microsoft.com/office/officeart/2005/8/layout/chevron1"/>
    <dgm:cxn modelId="{D5EB28F7-12D4-47B2-8DCF-7F341EF3C88C}" type="presParOf" srcId="{84A8CC1E-E0FD-45EF-86B1-DEFE37132EAB}" destId="{25EBD9EA-1850-47B4-AEC4-DB348461C486}" srcOrd="0" destOrd="0" presId="urn:microsoft.com/office/officeart/2005/8/layout/chevron1"/>
    <dgm:cxn modelId="{2EACBD36-AF00-4A84-81EB-043C0AA1DFF8}" type="presParOf" srcId="{84A8CC1E-E0FD-45EF-86B1-DEFE37132EAB}" destId="{B32570EF-3846-4C57-A14E-374928910F53}" srcOrd="1" destOrd="0" presId="urn:microsoft.com/office/officeart/2005/8/layout/chevron1"/>
    <dgm:cxn modelId="{664EF96D-DB15-4A37-A301-29B6736E3CD1}" type="presParOf" srcId="{CF2C272D-5796-46A0-8337-62EC2C94D31F}" destId="{DF3341C8-C691-4B84-8FB6-F4031012B781}" srcOrd="7" destOrd="0" presId="urn:microsoft.com/office/officeart/2005/8/layout/chevron1"/>
    <dgm:cxn modelId="{E24714B3-4FF6-4591-9A58-F5B34715643E}" type="presParOf" srcId="{CF2C272D-5796-46A0-8337-62EC2C94D31F}" destId="{C9408AE7-9676-41BF-8C13-4106C2C52B4E}" srcOrd="8" destOrd="0" presId="urn:microsoft.com/office/officeart/2005/8/layout/chevron1"/>
    <dgm:cxn modelId="{84A72B84-E22A-4BF3-90BB-544DAB2B7236}" type="presParOf" srcId="{C9408AE7-9676-41BF-8C13-4106C2C52B4E}" destId="{65D2FF49-DBD1-4DAA-943A-754A984904FE}" srcOrd="0" destOrd="0" presId="urn:microsoft.com/office/officeart/2005/8/layout/chevron1"/>
    <dgm:cxn modelId="{601D1674-4510-4037-884C-6AE4F4BB21B2}" type="presParOf" srcId="{C9408AE7-9676-41BF-8C13-4106C2C52B4E}" destId="{AF8B5A60-E84E-4BFC-8BF8-864A02D97F7C}" srcOrd="1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3773A-9F2C-4ABB-9900-CF3E67E1B9F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9A932-AAB6-4B8D-8DBF-05305F4C7586}">
      <dgm:prSet phldrT="[Text]"/>
      <dgm:spPr>
        <a:xfrm rot="10800000">
          <a:off x="0" y="2121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Executive Committee</a:t>
          </a:r>
        </a:p>
      </dgm:t>
    </dgm:pt>
    <dgm:pt modelId="{F038AE4C-B896-4690-9D19-A601DAD7D551}" type="parTrans" cxnId="{915CB081-6A09-446B-A6B9-EB882E335C5F}">
      <dgm:prSet/>
      <dgm:spPr/>
      <dgm:t>
        <a:bodyPr/>
        <a:lstStyle/>
        <a:p>
          <a:endParaRPr lang="en-US"/>
        </a:p>
      </dgm:t>
    </dgm:pt>
    <dgm:pt modelId="{C1A11542-1020-41DB-8371-AAF854D884B9}" type="sibTrans" cxnId="{915CB081-6A09-446B-A6B9-EB882E335C5F}">
      <dgm:prSet/>
      <dgm:spPr/>
      <dgm:t>
        <a:bodyPr/>
        <a:lstStyle/>
        <a:p>
          <a:endParaRPr lang="en-US"/>
        </a:p>
      </dgm:t>
    </dgm:pt>
    <dgm:pt modelId="{3D832971-4B53-454B-A3A4-78642D52D9AB}">
      <dgm:prSet/>
      <dgm:spPr>
        <a:xfrm rot="10800000">
          <a:off x="0" y="954184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Advisory Committee</a:t>
          </a:r>
        </a:p>
      </dgm:t>
    </dgm:pt>
    <dgm:pt modelId="{9E539E36-0F11-42A8-97BD-913C6E109A70}" type="parTrans" cxnId="{C34AFA07-ECD3-45EF-88F8-D2A1E3F499AF}">
      <dgm:prSet/>
      <dgm:spPr/>
      <dgm:t>
        <a:bodyPr/>
        <a:lstStyle/>
        <a:p>
          <a:endParaRPr lang="en-US"/>
        </a:p>
      </dgm:t>
    </dgm:pt>
    <dgm:pt modelId="{264C5FBB-4F7D-4051-A96A-DE1EB40D95F9}" type="sibTrans" cxnId="{C34AFA07-ECD3-45EF-88F8-D2A1E3F499AF}">
      <dgm:prSet/>
      <dgm:spPr/>
      <dgm:t>
        <a:bodyPr/>
        <a:lstStyle/>
        <a:p>
          <a:endParaRPr lang="en-US"/>
        </a:p>
      </dgm:t>
    </dgm:pt>
    <dgm:pt modelId="{E5D4C8B1-97B6-40E1-BE02-A155F86EB7C9}">
      <dgm:prSet/>
      <dgm:spPr>
        <a:xfrm rot="10800000">
          <a:off x="0" y="1906248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Core Team</a:t>
          </a:r>
        </a:p>
      </dgm:t>
    </dgm:pt>
    <dgm:pt modelId="{A8837D07-C7E0-43FF-8539-88DF4808064D}" type="parTrans" cxnId="{C424F138-6368-4AE3-923B-5583D200505D}">
      <dgm:prSet/>
      <dgm:spPr/>
      <dgm:t>
        <a:bodyPr/>
        <a:lstStyle/>
        <a:p>
          <a:endParaRPr lang="en-US"/>
        </a:p>
      </dgm:t>
    </dgm:pt>
    <dgm:pt modelId="{5F684220-238C-4040-B735-B5F6AB1A3AAA}" type="sibTrans" cxnId="{C424F138-6368-4AE3-923B-5583D200505D}">
      <dgm:prSet/>
      <dgm:spPr/>
      <dgm:t>
        <a:bodyPr/>
        <a:lstStyle/>
        <a:p>
          <a:endParaRPr lang="en-US"/>
        </a:p>
      </dgm:t>
    </dgm:pt>
    <dgm:pt modelId="{0EE06A83-CE62-422D-A2D0-E43679DC92C3}">
      <dgm:prSet/>
      <dgm:spPr>
        <a:xfrm rot="10800000">
          <a:off x="0" y="2858311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Project Managers / Liaisons</a:t>
          </a:r>
        </a:p>
      </dgm:t>
    </dgm:pt>
    <dgm:pt modelId="{9E86344C-531F-4793-8CC0-0AC3C30A5E42}" type="parTrans" cxnId="{70DD0C3A-8F23-4525-AB19-0ECA121C70AB}">
      <dgm:prSet/>
      <dgm:spPr/>
      <dgm:t>
        <a:bodyPr/>
        <a:lstStyle/>
        <a:p>
          <a:endParaRPr lang="en-US"/>
        </a:p>
      </dgm:t>
    </dgm:pt>
    <dgm:pt modelId="{02262BA4-5FB2-4B72-A7F0-EF9325ECC903}" type="sibTrans" cxnId="{70DD0C3A-8F23-4525-AB19-0ECA121C70AB}">
      <dgm:prSet/>
      <dgm:spPr/>
      <dgm:t>
        <a:bodyPr/>
        <a:lstStyle/>
        <a:p>
          <a:endParaRPr lang="en-US"/>
        </a:p>
      </dgm:t>
    </dgm:pt>
    <dgm:pt modelId="{2FABD0DA-12CA-46F5-9A5A-F88FAEEF0FE1}">
      <dgm:prSet/>
      <dgm:spPr>
        <a:xfrm>
          <a:off x="0" y="3810374"/>
          <a:ext cx="1548812" cy="625123"/>
        </a:xfrm>
        <a:prstGeom prst="rec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College Participants</a:t>
          </a:r>
        </a:p>
      </dgm:t>
    </dgm:pt>
    <dgm:pt modelId="{ED3ED8DB-94CF-4715-AF84-415A9BABDE77}" type="parTrans" cxnId="{57FBBB74-F33F-4886-A89D-5741309E6285}">
      <dgm:prSet/>
      <dgm:spPr/>
      <dgm:t>
        <a:bodyPr/>
        <a:lstStyle/>
        <a:p>
          <a:endParaRPr lang="en-US"/>
        </a:p>
      </dgm:t>
    </dgm:pt>
    <dgm:pt modelId="{54FE7D70-BCFA-49D4-8737-397B204F9299}" type="sibTrans" cxnId="{57FBBB74-F33F-4886-A89D-5741309E6285}">
      <dgm:prSet/>
      <dgm:spPr/>
      <dgm:t>
        <a:bodyPr/>
        <a:lstStyle/>
        <a:p>
          <a:endParaRPr lang="en-US"/>
        </a:p>
      </dgm:t>
    </dgm:pt>
    <dgm:pt modelId="{9C3E221E-A6C8-4C01-9E6A-72E17FFC2AF5}" type="pres">
      <dgm:prSet presAssocID="{2133773A-9F2C-4ABB-9900-CF3E67E1B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64064-AD31-4526-B86E-6D35468DB041}" type="pres">
      <dgm:prSet presAssocID="{2FABD0DA-12CA-46F5-9A5A-F88FAEEF0FE1}" presName="boxAndChildren" presStyleCnt="0"/>
      <dgm:spPr/>
    </dgm:pt>
    <dgm:pt modelId="{EBE5A0CE-9C9A-4F0A-B165-6C95E166E7DF}" type="pres">
      <dgm:prSet presAssocID="{2FABD0DA-12CA-46F5-9A5A-F88FAEEF0FE1}" presName="parentTextBox" presStyleLbl="node1" presStyleIdx="0" presStyleCnt="5"/>
      <dgm:spPr/>
      <dgm:t>
        <a:bodyPr/>
        <a:lstStyle/>
        <a:p>
          <a:endParaRPr lang="en-US"/>
        </a:p>
      </dgm:t>
    </dgm:pt>
    <dgm:pt modelId="{D0A9C370-3646-4E31-A986-600A4AE3AC37}" type="pres">
      <dgm:prSet presAssocID="{02262BA4-5FB2-4B72-A7F0-EF9325ECC903}" presName="sp" presStyleCnt="0"/>
      <dgm:spPr/>
    </dgm:pt>
    <dgm:pt modelId="{E22DA3C9-436A-46C9-B64A-037C3675EF96}" type="pres">
      <dgm:prSet presAssocID="{0EE06A83-CE62-422D-A2D0-E43679DC92C3}" presName="arrowAndChildren" presStyleCnt="0"/>
      <dgm:spPr/>
    </dgm:pt>
    <dgm:pt modelId="{1817F52B-4B89-401B-AF8C-378DCF8BE8BE}" type="pres">
      <dgm:prSet presAssocID="{0EE06A83-CE62-422D-A2D0-E43679DC92C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5995CAF1-FC5A-46D3-9272-15BD22923200}" type="pres">
      <dgm:prSet presAssocID="{5F684220-238C-4040-B735-B5F6AB1A3AAA}" presName="sp" presStyleCnt="0"/>
      <dgm:spPr/>
    </dgm:pt>
    <dgm:pt modelId="{67A4FD98-3270-4BE1-9C76-5DE9CED72BCE}" type="pres">
      <dgm:prSet presAssocID="{E5D4C8B1-97B6-40E1-BE02-A155F86EB7C9}" presName="arrowAndChildren" presStyleCnt="0"/>
      <dgm:spPr/>
    </dgm:pt>
    <dgm:pt modelId="{82C711CD-A633-460E-A5C9-E64046D10D77}" type="pres">
      <dgm:prSet presAssocID="{E5D4C8B1-97B6-40E1-BE02-A155F86EB7C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967C38BA-1D2B-4B81-80A0-3B2108AA6EB6}" type="pres">
      <dgm:prSet presAssocID="{264C5FBB-4F7D-4051-A96A-DE1EB40D95F9}" presName="sp" presStyleCnt="0"/>
      <dgm:spPr/>
    </dgm:pt>
    <dgm:pt modelId="{6A023261-557E-4E96-A7FE-E294E69C4032}" type="pres">
      <dgm:prSet presAssocID="{3D832971-4B53-454B-A3A4-78642D52D9AB}" presName="arrowAndChildren" presStyleCnt="0"/>
      <dgm:spPr/>
    </dgm:pt>
    <dgm:pt modelId="{009AE6BF-40BF-48D7-9497-319C184E1094}" type="pres">
      <dgm:prSet presAssocID="{3D832971-4B53-454B-A3A4-78642D52D9A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797F7AEC-B272-43F5-A1FA-8A2C0D80E86C}" type="pres">
      <dgm:prSet presAssocID="{C1A11542-1020-41DB-8371-AAF854D884B9}" presName="sp" presStyleCnt="0"/>
      <dgm:spPr/>
    </dgm:pt>
    <dgm:pt modelId="{8BC2E55D-BAB1-4DD9-941E-565C2D40177C}" type="pres">
      <dgm:prSet presAssocID="{BFB9A932-AAB6-4B8D-8DBF-05305F4C7586}" presName="arrowAndChildren" presStyleCnt="0"/>
      <dgm:spPr/>
    </dgm:pt>
    <dgm:pt modelId="{4242965C-4D03-408A-9342-616F7F13F7B0}" type="pres">
      <dgm:prSet presAssocID="{BFB9A932-AAB6-4B8D-8DBF-05305F4C7586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FB080DD-7F34-4638-8B5A-D43A35B1D741}" type="presOf" srcId="{E5D4C8B1-97B6-40E1-BE02-A155F86EB7C9}" destId="{82C711CD-A633-460E-A5C9-E64046D10D77}" srcOrd="0" destOrd="0" presId="urn:microsoft.com/office/officeart/2005/8/layout/process4"/>
    <dgm:cxn modelId="{C34AFA07-ECD3-45EF-88F8-D2A1E3F499AF}" srcId="{2133773A-9F2C-4ABB-9900-CF3E67E1B9F3}" destId="{3D832971-4B53-454B-A3A4-78642D52D9AB}" srcOrd="1" destOrd="0" parTransId="{9E539E36-0F11-42A8-97BD-913C6E109A70}" sibTransId="{264C5FBB-4F7D-4051-A96A-DE1EB40D95F9}"/>
    <dgm:cxn modelId="{57FBBB74-F33F-4886-A89D-5741309E6285}" srcId="{2133773A-9F2C-4ABB-9900-CF3E67E1B9F3}" destId="{2FABD0DA-12CA-46F5-9A5A-F88FAEEF0FE1}" srcOrd="4" destOrd="0" parTransId="{ED3ED8DB-94CF-4715-AF84-415A9BABDE77}" sibTransId="{54FE7D70-BCFA-49D4-8737-397B204F9299}"/>
    <dgm:cxn modelId="{0B0D51CD-D19E-46FF-A843-D256F926C082}" type="presOf" srcId="{0EE06A83-CE62-422D-A2D0-E43679DC92C3}" destId="{1817F52B-4B89-401B-AF8C-378DCF8BE8BE}" srcOrd="0" destOrd="0" presId="urn:microsoft.com/office/officeart/2005/8/layout/process4"/>
    <dgm:cxn modelId="{30930A00-C52E-4D16-9127-8AACED413F71}" type="presOf" srcId="{2133773A-9F2C-4ABB-9900-CF3E67E1B9F3}" destId="{9C3E221E-A6C8-4C01-9E6A-72E17FFC2AF5}" srcOrd="0" destOrd="0" presId="urn:microsoft.com/office/officeart/2005/8/layout/process4"/>
    <dgm:cxn modelId="{915CB081-6A09-446B-A6B9-EB882E335C5F}" srcId="{2133773A-9F2C-4ABB-9900-CF3E67E1B9F3}" destId="{BFB9A932-AAB6-4B8D-8DBF-05305F4C7586}" srcOrd="0" destOrd="0" parTransId="{F038AE4C-B896-4690-9D19-A601DAD7D551}" sibTransId="{C1A11542-1020-41DB-8371-AAF854D884B9}"/>
    <dgm:cxn modelId="{70DD0C3A-8F23-4525-AB19-0ECA121C70AB}" srcId="{2133773A-9F2C-4ABB-9900-CF3E67E1B9F3}" destId="{0EE06A83-CE62-422D-A2D0-E43679DC92C3}" srcOrd="3" destOrd="0" parTransId="{9E86344C-531F-4793-8CC0-0AC3C30A5E42}" sibTransId="{02262BA4-5FB2-4B72-A7F0-EF9325ECC903}"/>
    <dgm:cxn modelId="{2BF7D5F3-89B1-47E5-884B-C585822BB1BD}" type="presOf" srcId="{2FABD0DA-12CA-46F5-9A5A-F88FAEEF0FE1}" destId="{EBE5A0CE-9C9A-4F0A-B165-6C95E166E7DF}" srcOrd="0" destOrd="0" presId="urn:microsoft.com/office/officeart/2005/8/layout/process4"/>
    <dgm:cxn modelId="{19312FDC-9277-461A-B894-74499E93BB97}" type="presOf" srcId="{3D832971-4B53-454B-A3A4-78642D52D9AB}" destId="{009AE6BF-40BF-48D7-9497-319C184E1094}" srcOrd="0" destOrd="0" presId="urn:microsoft.com/office/officeart/2005/8/layout/process4"/>
    <dgm:cxn modelId="{20A6D5E5-4085-462B-9EE4-B40FA639C839}" type="presOf" srcId="{BFB9A932-AAB6-4B8D-8DBF-05305F4C7586}" destId="{4242965C-4D03-408A-9342-616F7F13F7B0}" srcOrd="0" destOrd="0" presId="urn:microsoft.com/office/officeart/2005/8/layout/process4"/>
    <dgm:cxn modelId="{C424F138-6368-4AE3-923B-5583D200505D}" srcId="{2133773A-9F2C-4ABB-9900-CF3E67E1B9F3}" destId="{E5D4C8B1-97B6-40E1-BE02-A155F86EB7C9}" srcOrd="2" destOrd="0" parTransId="{A8837D07-C7E0-43FF-8539-88DF4808064D}" sibTransId="{5F684220-238C-4040-B735-B5F6AB1A3AAA}"/>
    <dgm:cxn modelId="{247D52A6-7720-4AF7-A028-3205F0793E4E}" type="presParOf" srcId="{9C3E221E-A6C8-4C01-9E6A-72E17FFC2AF5}" destId="{CF764064-AD31-4526-B86E-6D35468DB041}" srcOrd="0" destOrd="0" presId="urn:microsoft.com/office/officeart/2005/8/layout/process4"/>
    <dgm:cxn modelId="{98F6C44E-7888-4CE4-9AE4-81405D0F1C22}" type="presParOf" srcId="{CF764064-AD31-4526-B86E-6D35468DB041}" destId="{EBE5A0CE-9C9A-4F0A-B165-6C95E166E7DF}" srcOrd="0" destOrd="0" presId="urn:microsoft.com/office/officeart/2005/8/layout/process4"/>
    <dgm:cxn modelId="{EFDCC8F2-4F41-471E-8EA3-41D6C0B31C60}" type="presParOf" srcId="{9C3E221E-A6C8-4C01-9E6A-72E17FFC2AF5}" destId="{D0A9C370-3646-4E31-A986-600A4AE3AC37}" srcOrd="1" destOrd="0" presId="urn:microsoft.com/office/officeart/2005/8/layout/process4"/>
    <dgm:cxn modelId="{09042ABA-4D8E-4864-A4AD-BC024079A2F9}" type="presParOf" srcId="{9C3E221E-A6C8-4C01-9E6A-72E17FFC2AF5}" destId="{E22DA3C9-436A-46C9-B64A-037C3675EF96}" srcOrd="2" destOrd="0" presId="urn:microsoft.com/office/officeart/2005/8/layout/process4"/>
    <dgm:cxn modelId="{4DD15947-9E7B-4034-BF55-F0A3015F69A4}" type="presParOf" srcId="{E22DA3C9-436A-46C9-B64A-037C3675EF96}" destId="{1817F52B-4B89-401B-AF8C-378DCF8BE8BE}" srcOrd="0" destOrd="0" presId="urn:microsoft.com/office/officeart/2005/8/layout/process4"/>
    <dgm:cxn modelId="{95D028A1-2408-4E1B-876E-2EDD0AD520E1}" type="presParOf" srcId="{9C3E221E-A6C8-4C01-9E6A-72E17FFC2AF5}" destId="{5995CAF1-FC5A-46D3-9272-15BD22923200}" srcOrd="3" destOrd="0" presId="urn:microsoft.com/office/officeart/2005/8/layout/process4"/>
    <dgm:cxn modelId="{35A1854C-195B-4F58-A16A-9350CB0A9C37}" type="presParOf" srcId="{9C3E221E-A6C8-4C01-9E6A-72E17FFC2AF5}" destId="{67A4FD98-3270-4BE1-9C76-5DE9CED72BCE}" srcOrd="4" destOrd="0" presId="urn:microsoft.com/office/officeart/2005/8/layout/process4"/>
    <dgm:cxn modelId="{67F06EE1-B5C4-4EF0-96AF-90705098EE66}" type="presParOf" srcId="{67A4FD98-3270-4BE1-9C76-5DE9CED72BCE}" destId="{82C711CD-A633-460E-A5C9-E64046D10D77}" srcOrd="0" destOrd="0" presId="urn:microsoft.com/office/officeart/2005/8/layout/process4"/>
    <dgm:cxn modelId="{4B362DD5-82EE-4A35-A6F1-2767BD5B1CA4}" type="presParOf" srcId="{9C3E221E-A6C8-4C01-9E6A-72E17FFC2AF5}" destId="{967C38BA-1D2B-4B81-80A0-3B2108AA6EB6}" srcOrd="5" destOrd="0" presId="urn:microsoft.com/office/officeart/2005/8/layout/process4"/>
    <dgm:cxn modelId="{AC68C2AE-339F-4E95-8A96-AA69E622E71A}" type="presParOf" srcId="{9C3E221E-A6C8-4C01-9E6A-72E17FFC2AF5}" destId="{6A023261-557E-4E96-A7FE-E294E69C4032}" srcOrd="6" destOrd="0" presId="urn:microsoft.com/office/officeart/2005/8/layout/process4"/>
    <dgm:cxn modelId="{29DEB12D-9C7F-4FC0-A7D3-03ADCCCD2390}" type="presParOf" srcId="{6A023261-557E-4E96-A7FE-E294E69C4032}" destId="{009AE6BF-40BF-48D7-9497-319C184E1094}" srcOrd="0" destOrd="0" presId="urn:microsoft.com/office/officeart/2005/8/layout/process4"/>
    <dgm:cxn modelId="{1FC3F922-B5A5-4428-9865-42F0D64CDE80}" type="presParOf" srcId="{9C3E221E-A6C8-4C01-9E6A-72E17FFC2AF5}" destId="{797F7AEC-B272-43F5-A1FA-8A2C0D80E86C}" srcOrd="7" destOrd="0" presId="urn:microsoft.com/office/officeart/2005/8/layout/process4"/>
    <dgm:cxn modelId="{AD1D8B9C-F63C-4D70-83AF-4C3055AC300B}" type="presParOf" srcId="{9C3E221E-A6C8-4C01-9E6A-72E17FFC2AF5}" destId="{8BC2E55D-BAB1-4DD9-941E-565C2D40177C}" srcOrd="8" destOrd="0" presId="urn:microsoft.com/office/officeart/2005/8/layout/process4"/>
    <dgm:cxn modelId="{1B155AB2-604F-4CF6-8136-55E28473140D}" type="presParOf" srcId="{8BC2E55D-BAB1-4DD9-941E-565C2D40177C}" destId="{4242965C-4D03-408A-9342-616F7F13F7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BF48-262C-4220-80E5-664B4F83DC23}">
      <dsp:nvSpPr>
        <dsp:cNvPr id="0" name=""/>
        <dsp:cNvSpPr/>
      </dsp:nvSpPr>
      <dsp:spPr>
        <a:xfrm>
          <a:off x="4711" y="101195"/>
          <a:ext cx="2236016" cy="864000"/>
        </a:xfrm>
        <a:prstGeom prst="chevron">
          <a:avLst/>
        </a:prstGeom>
        <a:solidFill>
          <a:srgbClr val="0027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Project Planning &amp; Governance</a:t>
          </a:r>
        </a:p>
      </dsp:txBody>
      <dsp:txXfrm>
        <a:off x="436711" y="101195"/>
        <a:ext cx="1372016" cy="864000"/>
      </dsp:txXfrm>
    </dsp:sp>
    <dsp:sp modelId="{CC69936C-2EB8-4B2B-BDAC-D96D4AF6F0A0}">
      <dsp:nvSpPr>
        <dsp:cNvPr id="0" name=""/>
        <dsp:cNvSpPr/>
      </dsp:nvSpPr>
      <dsp:spPr>
        <a:xfrm>
          <a:off x="4711" y="1073195"/>
          <a:ext cx="1788813" cy="141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Governance Structure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Roles &amp; Responsibilities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Reaffirm Objectives</a:t>
          </a:r>
        </a:p>
      </dsp:txBody>
      <dsp:txXfrm>
        <a:off x="4711" y="1073195"/>
        <a:ext cx="1788813" cy="1415250"/>
      </dsp:txXfrm>
    </dsp:sp>
    <dsp:sp modelId="{DADC5A45-B5FA-4951-93FC-DD9B1FBA519B}">
      <dsp:nvSpPr>
        <dsp:cNvPr id="0" name=""/>
        <dsp:cNvSpPr/>
      </dsp:nvSpPr>
      <dsp:spPr>
        <a:xfrm>
          <a:off x="2024728" y="101195"/>
          <a:ext cx="2236016" cy="864000"/>
        </a:xfrm>
        <a:prstGeom prst="chevron">
          <a:avLst/>
        </a:prstGeom>
        <a:solidFill>
          <a:srgbClr val="0035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Organizational Readiness</a:t>
          </a:r>
        </a:p>
      </dsp:txBody>
      <dsp:txXfrm>
        <a:off x="2456728" y="101195"/>
        <a:ext cx="1372016" cy="864000"/>
      </dsp:txXfrm>
    </dsp:sp>
    <dsp:sp modelId="{71D9CB72-B914-4A18-90DC-BB9DD4BD6BDB}">
      <dsp:nvSpPr>
        <dsp:cNvPr id="0" name=""/>
        <dsp:cNvSpPr/>
      </dsp:nvSpPr>
      <dsp:spPr>
        <a:xfrm>
          <a:off x="2024728" y="1073195"/>
          <a:ext cx="1788813" cy="141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Issue Survey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Analyze Results</a:t>
          </a:r>
        </a:p>
      </dsp:txBody>
      <dsp:txXfrm>
        <a:off x="2024728" y="1073195"/>
        <a:ext cx="1788813" cy="1415250"/>
      </dsp:txXfrm>
    </dsp:sp>
    <dsp:sp modelId="{A88B8110-A0F2-4688-9511-E8A7B5895F4A}">
      <dsp:nvSpPr>
        <dsp:cNvPr id="0" name=""/>
        <dsp:cNvSpPr/>
      </dsp:nvSpPr>
      <dsp:spPr>
        <a:xfrm>
          <a:off x="4044745" y="101195"/>
          <a:ext cx="2236016" cy="864000"/>
        </a:xfrm>
        <a:prstGeom prst="chevron">
          <a:avLst/>
        </a:prstGeom>
        <a:solidFill>
          <a:srgbClr val="0044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Process &amp; System Assessment </a:t>
          </a:r>
        </a:p>
      </dsp:txBody>
      <dsp:txXfrm>
        <a:off x="4476745" y="101195"/>
        <a:ext cx="1372016" cy="864000"/>
      </dsp:txXfrm>
    </dsp:sp>
    <dsp:sp modelId="{07D10F67-A26C-420C-BB1D-EFD09A5C1042}">
      <dsp:nvSpPr>
        <dsp:cNvPr id="0" name=""/>
        <dsp:cNvSpPr/>
      </dsp:nvSpPr>
      <dsp:spPr>
        <a:xfrm>
          <a:off x="4044745" y="1073195"/>
          <a:ext cx="1788813" cy="141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Participating College Engagement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Conduct Workshops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044745" y="1073195"/>
        <a:ext cx="1788813" cy="1415250"/>
      </dsp:txXfrm>
    </dsp:sp>
    <dsp:sp modelId="{25EBD9EA-1850-47B4-AEC4-DB348461C486}">
      <dsp:nvSpPr>
        <dsp:cNvPr id="0" name=""/>
        <dsp:cNvSpPr/>
      </dsp:nvSpPr>
      <dsp:spPr>
        <a:xfrm>
          <a:off x="6064762" y="101195"/>
          <a:ext cx="2236016" cy="864000"/>
        </a:xfrm>
        <a:prstGeom prst="chevron">
          <a:avLst/>
        </a:prstGeom>
        <a:solidFill>
          <a:srgbClr val="0055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Administrative Org Assessment</a:t>
          </a:r>
        </a:p>
      </dsp:txBody>
      <dsp:txXfrm>
        <a:off x="6496762" y="101195"/>
        <a:ext cx="1372016" cy="864000"/>
      </dsp:txXfrm>
    </dsp:sp>
    <dsp:sp modelId="{B32570EF-3846-4C57-A14E-374928910F53}">
      <dsp:nvSpPr>
        <dsp:cNvPr id="0" name=""/>
        <dsp:cNvSpPr/>
      </dsp:nvSpPr>
      <dsp:spPr>
        <a:xfrm>
          <a:off x="6064762" y="1073195"/>
          <a:ext cx="1788813" cy="141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 Org Structure and Staffing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Opportunities for Service Improvements</a:t>
          </a:r>
        </a:p>
      </dsp:txBody>
      <dsp:txXfrm>
        <a:off x="6064762" y="1073195"/>
        <a:ext cx="1788813" cy="1415250"/>
      </dsp:txXfrm>
    </dsp:sp>
    <dsp:sp modelId="{65D2FF49-DBD1-4DAA-943A-754A984904FE}">
      <dsp:nvSpPr>
        <dsp:cNvPr id="0" name=""/>
        <dsp:cNvSpPr/>
      </dsp:nvSpPr>
      <dsp:spPr>
        <a:xfrm>
          <a:off x="8084779" y="101195"/>
          <a:ext cx="2236016" cy="864000"/>
        </a:xfrm>
        <a:prstGeom prst="chevron">
          <a:avLst/>
        </a:prstGeom>
        <a:solidFill>
          <a:srgbClr val="0066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Change Management Roadmap</a:t>
          </a:r>
        </a:p>
      </dsp:txBody>
      <dsp:txXfrm>
        <a:off x="8516779" y="101195"/>
        <a:ext cx="1372016" cy="864000"/>
      </dsp:txXfrm>
    </dsp:sp>
    <dsp:sp modelId="{AF8B5A60-E84E-4BFC-8BF8-864A02D97F7C}">
      <dsp:nvSpPr>
        <dsp:cNvPr id="0" name=""/>
        <dsp:cNvSpPr/>
      </dsp:nvSpPr>
      <dsp:spPr>
        <a:xfrm>
          <a:off x="8084779" y="1073195"/>
          <a:ext cx="1788813" cy="141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Approach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Roadmap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solidFill>
                <a:srgbClr val="002F6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Budget</a:t>
          </a:r>
        </a:p>
      </dsp:txBody>
      <dsp:txXfrm>
        <a:off x="8084779" y="1073195"/>
        <a:ext cx="1788813" cy="1415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5A0CE-9C9A-4F0A-B165-6C95E166E7DF}">
      <dsp:nvSpPr>
        <dsp:cNvPr id="0" name=""/>
        <dsp:cNvSpPr/>
      </dsp:nvSpPr>
      <dsp:spPr>
        <a:xfrm>
          <a:off x="0" y="3810374"/>
          <a:ext cx="1548812" cy="625123"/>
        </a:xfrm>
        <a:prstGeom prst="rec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College Participants</a:t>
          </a:r>
        </a:p>
      </dsp:txBody>
      <dsp:txXfrm>
        <a:off x="0" y="3810374"/>
        <a:ext cx="1548812" cy="625123"/>
      </dsp:txXfrm>
    </dsp:sp>
    <dsp:sp modelId="{1817F52B-4B89-401B-AF8C-378DCF8BE8BE}">
      <dsp:nvSpPr>
        <dsp:cNvPr id="0" name=""/>
        <dsp:cNvSpPr/>
      </dsp:nvSpPr>
      <dsp:spPr>
        <a:xfrm rot="10800000">
          <a:off x="0" y="2858311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Project Managers / Liaisons</a:t>
          </a:r>
        </a:p>
      </dsp:txBody>
      <dsp:txXfrm rot="10800000">
        <a:off x="0" y="2858311"/>
        <a:ext cx="1548812" cy="624715"/>
      </dsp:txXfrm>
    </dsp:sp>
    <dsp:sp modelId="{82C711CD-A633-460E-A5C9-E64046D10D77}">
      <dsp:nvSpPr>
        <dsp:cNvPr id="0" name=""/>
        <dsp:cNvSpPr/>
      </dsp:nvSpPr>
      <dsp:spPr>
        <a:xfrm rot="10800000">
          <a:off x="0" y="1906248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Core Team</a:t>
          </a:r>
        </a:p>
      </dsp:txBody>
      <dsp:txXfrm rot="10800000">
        <a:off x="0" y="1906248"/>
        <a:ext cx="1548812" cy="624715"/>
      </dsp:txXfrm>
    </dsp:sp>
    <dsp:sp modelId="{009AE6BF-40BF-48D7-9497-319C184E1094}">
      <dsp:nvSpPr>
        <dsp:cNvPr id="0" name=""/>
        <dsp:cNvSpPr/>
      </dsp:nvSpPr>
      <dsp:spPr>
        <a:xfrm rot="10800000">
          <a:off x="0" y="954184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Advisory Committee</a:t>
          </a:r>
        </a:p>
      </dsp:txBody>
      <dsp:txXfrm rot="10800000">
        <a:off x="0" y="954184"/>
        <a:ext cx="1548812" cy="624715"/>
      </dsp:txXfrm>
    </dsp:sp>
    <dsp:sp modelId="{4242965C-4D03-408A-9342-616F7F13F7B0}">
      <dsp:nvSpPr>
        <dsp:cNvPr id="0" name=""/>
        <dsp:cNvSpPr/>
      </dsp:nvSpPr>
      <dsp:spPr>
        <a:xfrm rot="10800000">
          <a:off x="0" y="2121"/>
          <a:ext cx="1548812" cy="961440"/>
        </a:xfrm>
        <a:prstGeom prst="upArrowCallout">
          <a:avLst/>
        </a:prstGeom>
        <a:solidFill>
          <a:srgbClr val="002F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Executive Committee</a:t>
          </a:r>
        </a:p>
      </dsp:txBody>
      <dsp:txXfrm rot="10800000">
        <a:off x="0" y="2121"/>
        <a:ext cx="1548812" cy="62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5195" y="1789872"/>
            <a:ext cx="1068160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8999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8999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8999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8999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8999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3965" y="927692"/>
            <a:ext cx="4578034" cy="4772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9972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12699">
            <a:solidFill>
              <a:srgbClr val="E3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225" y="1789552"/>
            <a:ext cx="914273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225" y="2389627"/>
            <a:ext cx="8402320" cy="22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8489" y="6252668"/>
            <a:ext cx="227965" cy="21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8999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cccnext.jira.com/l/c/gLkaKjcN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png"/><Relationship Id="rId17" Type="http://schemas.openxmlformats.org/officeDocument/2006/relationships/image" Target="../media/image35.svg"/><Relationship Id="rId2" Type="http://schemas.openxmlformats.org/officeDocument/2006/relationships/image" Target="../media/image3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3.sv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Telecommunications </a:t>
            </a:r>
            <a:r>
              <a:rPr spc="-235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spc="-4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2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1225" y="2389627"/>
            <a:ext cx="8402320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Advisory </a:t>
            </a:r>
            <a:r>
              <a:rPr spc="-175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Committee</a:t>
            </a:r>
            <a:r>
              <a:rPr spc="-5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4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Meeting</a:t>
            </a:r>
          </a:p>
          <a:p>
            <a:pPr marL="2338705" marR="5080" indent="-2326640">
              <a:lnSpc>
                <a:spcPts val="3450"/>
              </a:lnSpc>
              <a:spcBef>
                <a:spcPts val="5220"/>
              </a:spcBef>
              <a:tabLst>
                <a:tab pos="2298065" algn="l"/>
              </a:tabLst>
            </a:pPr>
            <a:r>
              <a:rPr sz="3200" spc="-200" dirty="0"/>
              <a:t>Co-Chairs:	</a:t>
            </a:r>
            <a:r>
              <a:rPr sz="3200" spc="-5" dirty="0"/>
              <a:t>Bill </a:t>
            </a:r>
            <a:r>
              <a:rPr sz="3200" spc="-270" dirty="0"/>
              <a:t>Scroggins, </a:t>
            </a:r>
            <a:r>
              <a:rPr sz="3200" spc="-70" dirty="0"/>
              <a:t>Cheryl</a:t>
            </a:r>
            <a:r>
              <a:rPr sz="3200" spc="-470" dirty="0"/>
              <a:t> </a:t>
            </a:r>
            <a:r>
              <a:rPr sz="3200" spc="-220" dirty="0"/>
              <a:t>Aschenbach,  </a:t>
            </a:r>
            <a:r>
              <a:rPr sz="3200" spc="-170" dirty="0"/>
              <a:t>and </a:t>
            </a:r>
            <a:r>
              <a:rPr sz="3200" spc="-160" dirty="0"/>
              <a:t>Barney</a:t>
            </a:r>
            <a:r>
              <a:rPr sz="3200" spc="-325" dirty="0"/>
              <a:t> </a:t>
            </a:r>
            <a:r>
              <a:rPr sz="3200" spc="-260" dirty="0"/>
              <a:t>Gomez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935533" y="760363"/>
            <a:ext cx="8447831" cy="40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</a:t>
            </a:fld>
            <a:endParaRPr spc="-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ERP Assessment Project Governance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924F3B-F2E7-49AC-96AE-29CF4FC3FD4F}"/>
              </a:ext>
            </a:extLst>
          </p:cNvPr>
          <p:cNvGrpSpPr/>
          <p:nvPr/>
        </p:nvGrpSpPr>
        <p:grpSpPr>
          <a:xfrm>
            <a:off x="586357" y="929232"/>
            <a:ext cx="11316673" cy="4668712"/>
            <a:chOff x="586357" y="929232"/>
            <a:chExt cx="11316673" cy="4668712"/>
          </a:xfrm>
        </p:grpSpPr>
        <p:graphicFrame>
          <p:nvGraphicFramePr>
            <p:cNvPr id="42" name="Diagram 41">
              <a:extLst>
                <a:ext uri="{FF2B5EF4-FFF2-40B4-BE49-F238E27FC236}">
                  <a16:creationId xmlns:a16="http://schemas.microsoft.com/office/drawing/2014/main" id="{2A6D513E-2CBC-48B4-BF84-6986BE0FA9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9347962"/>
                </p:ext>
              </p:extLst>
            </p:nvPr>
          </p:nvGraphicFramePr>
          <p:xfrm>
            <a:off x="586357" y="1157445"/>
            <a:ext cx="1548812" cy="44376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E987CC6-0BDA-4A05-98EA-EC7CBE11E127}"/>
                </a:ext>
              </a:extLst>
            </p:cNvPr>
            <p:cNvGrpSpPr/>
            <p:nvPr/>
          </p:nvGrpSpPr>
          <p:grpSpPr>
            <a:xfrm>
              <a:off x="2219841" y="1194615"/>
              <a:ext cx="8620391" cy="709472"/>
              <a:chOff x="2391722" y="1739540"/>
              <a:chExt cx="8620392" cy="79353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D079BE9-F731-4085-9302-BB79C01845F0}"/>
                  </a:ext>
                </a:extLst>
              </p:cNvPr>
              <p:cNvSpPr/>
              <p:nvPr/>
            </p:nvSpPr>
            <p:spPr>
              <a:xfrm>
                <a:off x="2391722" y="1739540"/>
                <a:ext cx="4305504" cy="793539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1450" marR="0" lvl="0" indent="-17145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Barney Gomez, Project Sponsor, CCCCO</a:t>
                </a:r>
              </a:p>
              <a:p>
                <a:pPr marL="171450" marR="0" lvl="0" indent="-17145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Daisy Gonzales, CCCCO</a:t>
                </a:r>
              </a:p>
              <a:p>
                <a:pPr marL="171450" marR="0" lvl="0" indent="-17145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Sheneui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Weber, CCCCO 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F68B69-D424-4D48-A4E7-33E031605F10}"/>
                  </a:ext>
                </a:extLst>
              </p:cNvPr>
              <p:cNvSpPr/>
              <p:nvPr/>
            </p:nvSpPr>
            <p:spPr>
              <a:xfrm>
                <a:off x="6773308" y="1739540"/>
                <a:ext cx="4238806" cy="793539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Responsible for the overall success of the project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Ensure compliance of overall project objectives and execution of project priorities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Allocate resources to the project to ensure timely &amp; successful completion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Review issues, risks, and make key decisions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C74175C-8886-42BE-9781-702EFDA7F817}"/>
                </a:ext>
              </a:extLst>
            </p:cNvPr>
            <p:cNvSpPr/>
            <p:nvPr/>
          </p:nvSpPr>
          <p:spPr>
            <a:xfrm>
              <a:off x="2219841" y="2047390"/>
              <a:ext cx="4305504" cy="784555"/>
            </a:xfrm>
            <a:prstGeom prst="rect">
              <a:avLst/>
            </a:prstGeom>
            <a:noFill/>
            <a:ln w="19050" cap="flat" cmpd="sng" algn="ctr">
              <a:solidFill>
                <a:srgbClr val="002F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7B7CBBF-1D58-41C3-8296-8846C8133984}"/>
                </a:ext>
              </a:extLst>
            </p:cNvPr>
            <p:cNvSpPr/>
            <p:nvPr/>
          </p:nvSpPr>
          <p:spPr>
            <a:xfrm>
              <a:off x="6601426" y="2042989"/>
              <a:ext cx="4238805" cy="784555"/>
            </a:xfrm>
            <a:prstGeom prst="rect">
              <a:avLst/>
            </a:prstGeom>
            <a:noFill/>
            <a:ln w="19050" cap="flat" cmpd="sng" algn="ctr">
              <a:solidFill>
                <a:srgbClr val="002F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Provide strategic direction to Core Team and advise on escalated issues and risks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Review and advise on key project deliverables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Determine business area and campus readiness for project activities and secure resources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Serve as lead change agent and project champion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380707-2A65-4B2F-A943-EB1C9E64429E}"/>
                </a:ext>
              </a:extLst>
            </p:cNvPr>
            <p:cNvGrpSpPr/>
            <p:nvPr/>
          </p:nvGrpSpPr>
          <p:grpSpPr>
            <a:xfrm>
              <a:off x="2217098" y="3000917"/>
              <a:ext cx="8623132" cy="713659"/>
              <a:chOff x="2015598" y="4321660"/>
              <a:chExt cx="8623132" cy="71365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0E20127-6CE1-4F9A-810C-34DC73B6F24C}"/>
                  </a:ext>
                </a:extLst>
              </p:cNvPr>
              <p:cNvSpPr/>
              <p:nvPr/>
            </p:nvSpPr>
            <p:spPr>
              <a:xfrm>
                <a:off x="2015598" y="4322087"/>
                <a:ext cx="4305504" cy="713232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wrap="none" numCol="3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A1B6D39-8B73-408B-A52C-272D843CB1B5}"/>
                  </a:ext>
                </a:extLst>
              </p:cNvPr>
              <p:cNvSpPr/>
              <p:nvPr/>
            </p:nvSpPr>
            <p:spPr>
              <a:xfrm>
                <a:off x="6399925" y="4321660"/>
                <a:ext cx="4238805" cy="713232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Contribute to the success of the project by taking ownership of deliverables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Provide estimates of task durations and resources to support project activities and manages project activities and team assignments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Communicate and enforce key processes and the overall project methodology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Identify and manage risks and issues and escalate, where appropriate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F029DA3-5C11-49D8-89C9-779CF90C3607}"/>
                </a:ext>
              </a:extLst>
            </p:cNvPr>
            <p:cNvGrpSpPr/>
            <p:nvPr/>
          </p:nvGrpSpPr>
          <p:grpSpPr>
            <a:xfrm>
              <a:off x="2219840" y="3961222"/>
              <a:ext cx="8620389" cy="713232"/>
              <a:chOff x="2121211" y="5353507"/>
              <a:chExt cx="8620389" cy="713232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89E624-516D-4C09-B12E-DBFF380AE235}"/>
                  </a:ext>
                </a:extLst>
              </p:cNvPr>
              <p:cNvSpPr/>
              <p:nvPr/>
            </p:nvSpPr>
            <p:spPr>
              <a:xfrm>
                <a:off x="2121211" y="5353507"/>
                <a:ext cx="4302761" cy="713232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numCol="3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7D15513-9C48-47C8-9FBB-2366BAFEC3B3}"/>
                  </a:ext>
                </a:extLst>
              </p:cNvPr>
              <p:cNvSpPr/>
              <p:nvPr/>
            </p:nvSpPr>
            <p:spPr>
              <a:xfrm>
                <a:off x="6502795" y="5353507"/>
                <a:ext cx="4238805" cy="713232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Lead the project team to deliver on goals, objectives, schedule and budget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Provide guidance to Executive, Advisory, and Core Team members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Manage project communication among the project team and stakeholders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Inform key stakeholders of issues and risks and escalate where appropriate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44DE8EC-CECE-46D2-B970-633DB76F2165}"/>
                </a:ext>
              </a:extLst>
            </p:cNvPr>
            <p:cNvGrpSpPr/>
            <p:nvPr/>
          </p:nvGrpSpPr>
          <p:grpSpPr>
            <a:xfrm>
              <a:off x="2209800" y="929232"/>
              <a:ext cx="8645219" cy="228600"/>
              <a:chOff x="2383284" y="1732491"/>
              <a:chExt cx="8862220" cy="793539"/>
            </a:xfrm>
            <a:solidFill>
              <a:srgbClr val="002F6D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24B0B6-85DC-4153-82EF-65DEC8554BD8}"/>
                  </a:ext>
                </a:extLst>
              </p:cNvPr>
              <p:cNvSpPr/>
              <p:nvPr/>
            </p:nvSpPr>
            <p:spPr>
              <a:xfrm>
                <a:off x="2383284" y="1732491"/>
                <a:ext cx="4288680" cy="793539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Helvetica" panose="020B0604020202020204" pitchFamily="34" charset="0"/>
                  </a:rPr>
                  <a:t>Members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484FD89-E7BC-4CD3-A248-E83D08F1492A}"/>
                  </a:ext>
                </a:extLst>
              </p:cNvPr>
              <p:cNvSpPr/>
              <p:nvPr/>
            </p:nvSpPr>
            <p:spPr>
              <a:xfrm>
                <a:off x="6885143" y="1732491"/>
                <a:ext cx="4360361" cy="793539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Responsibilities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B02E171-06E5-4B76-8B63-4F3CC59FAD09}"/>
                </a:ext>
              </a:extLst>
            </p:cNvPr>
            <p:cNvGrpSpPr/>
            <p:nvPr/>
          </p:nvGrpSpPr>
          <p:grpSpPr>
            <a:xfrm>
              <a:off x="2227665" y="4884712"/>
              <a:ext cx="8612563" cy="713232"/>
              <a:chOff x="2122940" y="5374789"/>
              <a:chExt cx="8612563" cy="71323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A87BC14-9FC7-482B-B8A2-F7F758EE87F6}"/>
                  </a:ext>
                </a:extLst>
              </p:cNvPr>
              <p:cNvSpPr/>
              <p:nvPr/>
            </p:nvSpPr>
            <p:spPr>
              <a:xfrm>
                <a:off x="2122940" y="5374789"/>
                <a:ext cx="4294936" cy="713232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numCol="3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BE9A73B-A924-45AC-93B9-951C08BAD7B1}"/>
                  </a:ext>
                </a:extLst>
              </p:cNvPr>
              <p:cNvSpPr/>
              <p:nvPr/>
            </p:nvSpPr>
            <p:spPr>
              <a:xfrm>
                <a:off x="6496698" y="5374789"/>
                <a:ext cx="4238805" cy="713232"/>
              </a:xfrm>
              <a:prstGeom prst="rect">
                <a:avLst/>
              </a:prstGeom>
              <a:noFill/>
              <a:ln w="19050" cap="flat" cmpd="sng" algn="ctr">
                <a:solidFill>
                  <a:srgbClr val="002F6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Participate as requested in the Organizational Risk and Readiness Assessment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Participate in domain-specific workshops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Provide perspective and documentation  on business processes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Review documentation and  deliverables as needed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ADEEEF-D63E-4B4A-890A-1C87932BE9E8}"/>
                </a:ext>
              </a:extLst>
            </p:cNvPr>
            <p:cNvSpPr txBox="1"/>
            <p:nvPr/>
          </p:nvSpPr>
          <p:spPr>
            <a:xfrm>
              <a:off x="2217098" y="3001344"/>
              <a:ext cx="16388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David Kendall, CCCCO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Sid Richardson, CCCCO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Todd </a:t>
              </a:r>
              <a:r>
                <a:rPr lang="en-US" sz="800" dirty="0" err="1">
                  <a:solidFill>
                    <a:prstClr val="black"/>
                  </a:solidFill>
                  <a:latin typeface="Source Sans Pro"/>
                </a:rPr>
                <a:t>Hoig</a:t>
              </a: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, CCCCO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Alex Jackl, CCCCO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endParaRPr lang="en-US" sz="800" dirty="0">
                <a:solidFill>
                  <a:prstClr val="black"/>
                </a:solidFill>
                <a:latin typeface="Source Sans Pro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EEEA37A-0967-4D14-9EE0-53418DA5585F}"/>
                </a:ext>
              </a:extLst>
            </p:cNvPr>
            <p:cNvSpPr txBox="1"/>
            <p:nvPr/>
          </p:nvSpPr>
          <p:spPr>
            <a:xfrm>
              <a:off x="3482185" y="2987836"/>
              <a:ext cx="16388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Stephen Heath, CCCCO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Gary Moser, Kern CCD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Rupa Saran, Coast CCD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Fred Rocha, Coast CCD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7E5923-D868-40E9-A695-507BC41CE1D5}"/>
                </a:ext>
              </a:extLst>
            </p:cNvPr>
            <p:cNvSpPr txBox="1"/>
            <p:nvPr/>
          </p:nvSpPr>
          <p:spPr>
            <a:xfrm>
              <a:off x="4891248" y="2989003"/>
              <a:ext cx="16388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Tracey Hennemann, Huron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Teresa Ray, Huron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69F4AF7-36A0-489C-BB94-378FFDE2FBE2}"/>
                </a:ext>
              </a:extLst>
            </p:cNvPr>
            <p:cNvSpPr txBox="1"/>
            <p:nvPr/>
          </p:nvSpPr>
          <p:spPr>
            <a:xfrm>
              <a:off x="4267114" y="1320405"/>
              <a:ext cx="15475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Marty Alvarado, CCCCO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Joe Moreau, Foothill-De Anza 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Laura Zimmermann, Huron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DCB4C81-D14B-4D12-8ED4-41880DB5E7C1}"/>
                </a:ext>
              </a:extLst>
            </p:cNvPr>
            <p:cNvSpPr txBox="1"/>
            <p:nvPr/>
          </p:nvSpPr>
          <p:spPr>
            <a:xfrm>
              <a:off x="2227665" y="4078987"/>
              <a:ext cx="14925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Tracey Hennemann, Huron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David Kendall, CCCCO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Sid Richardson, CCCCO</a:t>
              </a:r>
            </a:p>
          </p:txBody>
        </p:sp>
        <p:sp>
          <p:nvSpPr>
            <p:cNvPr id="65" name="Rectangle 30">
              <a:extLst>
                <a:ext uri="{FF2B5EF4-FFF2-40B4-BE49-F238E27FC236}">
                  <a16:creationId xmlns:a16="http://schemas.microsoft.com/office/drawing/2014/main" id="{F086BC07-192C-4C99-8CD8-560DB32C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2620" y="2301168"/>
              <a:ext cx="9810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2F6D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Biweekly</a:t>
              </a:r>
            </a:p>
          </p:txBody>
        </p:sp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5CFB9692-0C30-4D6B-8DF2-1144C483E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2619" y="3206049"/>
              <a:ext cx="9810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2F6D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Weekly</a:t>
              </a:r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2185FE6F-3CCC-454A-8D5D-089017A87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6313" y="1399980"/>
              <a:ext cx="9810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002F6D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Monthly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C84BF06-7114-4224-9129-D34A76A89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6852" y="1964891"/>
              <a:ext cx="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66BA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2703151-4D85-4739-BD8A-234A3A909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6851" y="2849877"/>
              <a:ext cx="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66BA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Rectangle 30">
              <a:extLst>
                <a:ext uri="{FF2B5EF4-FFF2-40B4-BE49-F238E27FC236}">
                  <a16:creationId xmlns:a16="http://schemas.microsoft.com/office/drawing/2014/main" id="{493686B6-E16F-4FDD-B044-1F69EC536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1955" y="4177186"/>
              <a:ext cx="9810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b="1" dirty="0">
                  <a:solidFill>
                    <a:srgbClr val="0055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As </a:t>
              </a:r>
              <a:r>
                <a:rPr lang="en-US" altLang="en-US" sz="1200" b="1" dirty="0">
                  <a:solidFill>
                    <a:srgbClr val="002F6D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Needed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6BA09D7-EA99-48E3-8220-1298484CE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12493" y="3881167"/>
              <a:ext cx="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66BA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7658A6A-4DC4-448D-B3B5-B136C4A799A2}"/>
                </a:ext>
              </a:extLst>
            </p:cNvPr>
            <p:cNvSpPr txBox="1"/>
            <p:nvPr/>
          </p:nvSpPr>
          <p:spPr>
            <a:xfrm>
              <a:off x="2219841" y="2021852"/>
              <a:ext cx="192328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TTAC Members 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Barstow - TBD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Southwestern – TBD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Candace Jones, Pasadena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Tamara Armstrong, </a:t>
              </a:r>
            </a:p>
            <a:p>
              <a:pPr marL="1588" defTabSz="457200"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      Folsom Lake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386011-9199-475E-954D-E7785BADC19E}"/>
                </a:ext>
              </a:extLst>
            </p:cNvPr>
            <p:cNvSpPr txBox="1"/>
            <p:nvPr/>
          </p:nvSpPr>
          <p:spPr>
            <a:xfrm>
              <a:off x="4820816" y="2013665"/>
              <a:ext cx="19876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Marc Drescher, Santa Monica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Matt Donaldson, </a:t>
              </a:r>
              <a:r>
                <a:rPr lang="en-US" sz="800" dirty="0" err="1">
                  <a:solidFill>
                    <a:prstClr val="black"/>
                  </a:solidFill>
                  <a:latin typeface="Source Sans Pro"/>
                </a:rPr>
                <a:t>Siskiyous</a:t>
              </a:r>
              <a:endParaRPr lang="en-US" sz="800" dirty="0">
                <a:solidFill>
                  <a:prstClr val="black"/>
                </a:solidFill>
                <a:latin typeface="Source Sans Pro"/>
              </a:endParaRP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David Kolodziejski, Huron </a:t>
              </a:r>
              <a:r>
                <a:rPr lang="en-US" sz="700" dirty="0">
                  <a:solidFill>
                    <a:prstClr val="black"/>
                  </a:solidFill>
                  <a:latin typeface="Source Sans Pro"/>
                </a:rPr>
                <a:t>ex-officio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Kathy Bader, Huron </a:t>
              </a:r>
              <a:r>
                <a:rPr lang="en-US" sz="700" dirty="0">
                  <a:solidFill>
                    <a:prstClr val="black"/>
                  </a:solidFill>
                  <a:latin typeface="Source Sans Pro"/>
                </a:rPr>
                <a:t>ex-officio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620E040-031F-4762-922E-16F5BE7A0251}"/>
                </a:ext>
              </a:extLst>
            </p:cNvPr>
            <p:cNvSpPr txBox="1"/>
            <p:nvPr/>
          </p:nvSpPr>
          <p:spPr>
            <a:xfrm>
              <a:off x="3469770" y="2021852"/>
              <a:ext cx="179741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Joe Carrasco, Folsom Lake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Albert Saryan, East LA</a:t>
              </a:r>
            </a:p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Andrew Duran, East LA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Satish </a:t>
              </a:r>
              <a:r>
                <a:rPr lang="en-US" sz="800" dirty="0" err="1">
                  <a:solidFill>
                    <a:prstClr val="black"/>
                  </a:solidFill>
                  <a:latin typeface="Source Sans Pro"/>
                </a:rPr>
                <a:t>Warrier</a:t>
              </a: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, Contra Costa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>
                  <a:solidFill>
                    <a:prstClr val="black"/>
                  </a:solidFill>
                  <a:latin typeface="Source Sans Pro"/>
                </a:rPr>
                <a:t>Mojdeh</a:t>
              </a: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 </a:t>
              </a:r>
              <a:r>
                <a:rPr lang="en-US" sz="800" dirty="0" err="1">
                  <a:solidFill>
                    <a:prstClr val="black"/>
                  </a:solidFill>
                  <a:latin typeface="Source Sans Pro"/>
                </a:rPr>
                <a:t>Mehdizadeh</a:t>
              </a: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, </a:t>
              </a:r>
            </a:p>
            <a:p>
              <a:pPr marL="1588" defTabSz="457200"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      Contra Costa</a:t>
              </a:r>
            </a:p>
            <a:p>
              <a:pPr marL="119063" indent="-117475" defTabSz="457200">
                <a:buFont typeface="Arial" panose="020B0604020202020204" pitchFamily="34" charset="0"/>
                <a:buChar char="•"/>
                <a:defRPr/>
              </a:pPr>
              <a:endParaRPr lang="en-US" sz="800" dirty="0">
                <a:solidFill>
                  <a:prstClr val="black"/>
                </a:solidFill>
                <a:latin typeface="Source Sans Pro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61CC9C1-B831-4561-9602-3C08AB00BFF3}"/>
                </a:ext>
              </a:extLst>
            </p:cNvPr>
            <p:cNvSpPr txBox="1"/>
            <p:nvPr/>
          </p:nvSpPr>
          <p:spPr>
            <a:xfrm>
              <a:off x="2227665" y="5075884"/>
              <a:ext cx="260443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888" indent="-115888" defTabSz="45720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Source Sans Pro"/>
                </a:rPr>
                <a:t>To be confirmed with the College Points of 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21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Cradle to Career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99F1-7E94-47F3-9C07-1F28678FD04A}"/>
              </a:ext>
            </a:extLst>
          </p:cNvPr>
          <p:cNvSpPr txBox="1"/>
          <p:nvPr/>
        </p:nvSpPr>
        <p:spPr>
          <a:xfrm>
            <a:off x="1282032" y="990600"/>
            <a:ext cx="962793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 million allocated  in the  budget for the 21-22 Fiscal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 Million for Government Office to manage the project </a:t>
            </a:r>
          </a:p>
          <a:p>
            <a:endParaRPr lang="en-US" sz="28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Upgrading eTranscriptCA (run by the Tech Center) 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the EdExchange international standard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Supporting data owners, such as students and guardians, with services that give them the ability to control the data flow of protected information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Expanding to include all community colleges, CSUs, UCs and  private colleges. </a:t>
            </a:r>
          </a:p>
        </p:txBody>
      </p:sp>
    </p:spTree>
    <p:extLst>
      <p:ext uri="{BB962C8B-B14F-4D97-AF65-F5344CB8AC3E}">
        <p14:creationId xmlns:p14="http://schemas.microsoft.com/office/powerpoint/2010/main" val="96340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99F1-7E94-47F3-9C07-1F28678FD04A}"/>
              </a:ext>
            </a:extLst>
          </p:cNvPr>
          <p:cNvSpPr txBox="1"/>
          <p:nvPr/>
        </p:nvSpPr>
        <p:spPr>
          <a:xfrm>
            <a:off x="1235243" y="1040577"/>
            <a:ext cx="962793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$8 million allocated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annually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 in the January budget.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Funds will cover increased overhead</a:t>
            </a:r>
            <a:r>
              <a:rPr lang="en-US" sz="36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reduction in CPUC California </a:t>
            </a:r>
            <a:r>
              <a:rPr lang="en-US" sz="3600" dirty="0" err="1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Teleconnect</a:t>
            </a:r>
            <a:r>
              <a:rPr lang="en-US" sz="36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Fund </a:t>
            </a:r>
            <a:r>
              <a:rPr lang="en-US" sz="3600" dirty="0" smtClean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discount, and fund new circuits and circuit upgrades. </a:t>
            </a:r>
            <a:endParaRPr lang="en-US" sz="36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1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99F1-7E94-47F3-9C07-1F28678FD04A}"/>
              </a:ext>
            </a:extLst>
          </p:cNvPr>
          <p:cNvSpPr txBox="1"/>
          <p:nvPr/>
        </p:nvSpPr>
        <p:spPr>
          <a:xfrm>
            <a:off x="1235243" y="1040577"/>
            <a:ext cx="962793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31 circuits are scheduled or will be scheduled for upgrade. </a:t>
            </a:r>
            <a:endParaRPr lang="en-US" sz="36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108 new circuits are scheduled for installation to provide redundancy.</a:t>
            </a:r>
          </a:p>
          <a:p>
            <a:pPr lvl="0">
              <a:defRPr/>
            </a:pPr>
            <a:endParaRPr lang="en-US" sz="3600" dirty="0" smtClean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38 routers to be replaced which have reached end-of-life.</a:t>
            </a:r>
            <a:endParaRPr lang="en-US" sz="36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1768653"/>
            <a:ext cx="6934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solidFill>
                  <a:srgbClr val="002F5F"/>
                </a:solidFill>
                <a:latin typeface="Calibri"/>
                <a:cs typeface="Calibri"/>
              </a:rPr>
              <a:t>2021 </a:t>
            </a:r>
            <a:r>
              <a:rPr b="0" spc="114" dirty="0">
                <a:solidFill>
                  <a:srgbClr val="002F5F"/>
                </a:solidFill>
                <a:latin typeface="Calibri"/>
                <a:cs typeface="Calibri"/>
              </a:rPr>
              <a:t>Planning </a:t>
            </a:r>
            <a:r>
              <a:rPr b="0" spc="110" dirty="0">
                <a:solidFill>
                  <a:srgbClr val="002F5F"/>
                </a:solidFill>
                <a:latin typeface="Calibri"/>
                <a:cs typeface="Calibri"/>
              </a:rPr>
              <a:t>and</a:t>
            </a:r>
            <a:r>
              <a:rPr b="0" spc="-48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b="0" spc="90" dirty="0">
                <a:solidFill>
                  <a:srgbClr val="002F5F"/>
                </a:solidFill>
                <a:latin typeface="Calibri"/>
                <a:cs typeface="Calibri"/>
              </a:rPr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225" y="3568878"/>
            <a:ext cx="393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5" dirty="0">
                <a:solidFill>
                  <a:srgbClr val="002F5F"/>
                </a:solidFill>
                <a:latin typeface="Calibri"/>
                <a:cs typeface="Calibri"/>
              </a:rPr>
              <a:t>TTAC</a:t>
            </a:r>
            <a:r>
              <a:rPr sz="4400" spc="-18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4400" spc="45" dirty="0">
                <a:solidFill>
                  <a:srgbClr val="002F5F"/>
                </a:solidFill>
                <a:latin typeface="Calibri"/>
                <a:cs typeface="Calibri"/>
              </a:rPr>
              <a:t>Committee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225" y="5066919"/>
            <a:ext cx="624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California </a:t>
            </a:r>
            <a:r>
              <a:rPr sz="2400" spc="45" dirty="0">
                <a:solidFill>
                  <a:srgbClr val="002F5F"/>
                </a:solidFill>
                <a:latin typeface="Calibri"/>
                <a:cs typeface="Calibri"/>
              </a:rPr>
              <a:t>Community </a:t>
            </a: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College </a:t>
            </a:r>
            <a:r>
              <a:rPr sz="2400" spc="30" dirty="0">
                <a:solidFill>
                  <a:srgbClr val="002F5F"/>
                </a:solidFill>
                <a:latin typeface="Calibri"/>
                <a:cs typeface="Calibri"/>
              </a:rPr>
              <a:t>Chancellor’s</a:t>
            </a:r>
            <a:r>
              <a:rPr sz="2400" spc="-33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F5F"/>
                </a:solidFill>
                <a:latin typeface="Calibri"/>
                <a:cs typeface="Calibri"/>
              </a:rPr>
              <a:t>Oﬀice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14</a:t>
            </a:fld>
            <a:endParaRPr spc="-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1775562"/>
            <a:ext cx="9187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45" dirty="0">
                <a:solidFill>
                  <a:srgbClr val="002F5F"/>
                </a:solidFill>
                <a:latin typeface="Calibri"/>
                <a:cs typeface="Calibri"/>
              </a:rPr>
              <a:t>Updates </a:t>
            </a:r>
            <a:r>
              <a:rPr sz="4000" b="0" spc="-75" dirty="0">
                <a:solidFill>
                  <a:srgbClr val="002F5F"/>
                </a:solidFill>
                <a:latin typeface="Calibri"/>
                <a:cs typeface="Calibri"/>
              </a:rPr>
              <a:t>– </a:t>
            </a:r>
            <a:r>
              <a:rPr sz="4000" b="0" spc="35" dirty="0">
                <a:solidFill>
                  <a:srgbClr val="002F5F"/>
                </a:solidFill>
                <a:latin typeface="Calibri"/>
                <a:cs typeface="Calibri"/>
              </a:rPr>
              <a:t>Review </a:t>
            </a:r>
            <a:r>
              <a:rPr sz="4000" b="0" spc="100" dirty="0">
                <a:solidFill>
                  <a:srgbClr val="002F5F"/>
                </a:solidFill>
                <a:latin typeface="Calibri"/>
                <a:cs typeface="Calibri"/>
              </a:rPr>
              <a:t>and </a:t>
            </a:r>
            <a:r>
              <a:rPr sz="4000" b="0" spc="75" dirty="0">
                <a:solidFill>
                  <a:srgbClr val="002F5F"/>
                </a:solidFill>
                <a:latin typeface="Calibri"/>
                <a:cs typeface="Calibri"/>
              </a:rPr>
              <a:t>Feedback</a:t>
            </a:r>
            <a:r>
              <a:rPr sz="4000" b="0" spc="-63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4000" b="0" spc="80" dirty="0">
                <a:solidFill>
                  <a:srgbClr val="002F5F"/>
                </a:solidFill>
                <a:latin typeface="Calibri"/>
                <a:cs typeface="Calibri"/>
              </a:rPr>
              <a:t>Discussion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225" y="3354933"/>
            <a:ext cx="6245860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5" dirty="0">
                <a:solidFill>
                  <a:srgbClr val="002F5F"/>
                </a:solidFill>
                <a:latin typeface="Calibri"/>
                <a:cs typeface="Calibri"/>
              </a:rPr>
              <a:t>TTAC</a:t>
            </a:r>
            <a:r>
              <a:rPr sz="3000" spc="-8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002F5F"/>
                </a:solidFill>
                <a:latin typeface="Calibri"/>
                <a:cs typeface="Calibri"/>
              </a:rPr>
              <a:t>Committee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California </a:t>
            </a:r>
            <a:r>
              <a:rPr sz="2400" spc="45" dirty="0">
                <a:solidFill>
                  <a:srgbClr val="002F5F"/>
                </a:solidFill>
                <a:latin typeface="Calibri"/>
                <a:cs typeface="Calibri"/>
              </a:rPr>
              <a:t>Community </a:t>
            </a: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College </a:t>
            </a:r>
            <a:r>
              <a:rPr sz="2400" spc="30" dirty="0">
                <a:solidFill>
                  <a:srgbClr val="002F5F"/>
                </a:solidFill>
                <a:latin typeface="Calibri"/>
                <a:cs typeface="Calibri"/>
              </a:rPr>
              <a:t>Chancellor’s</a:t>
            </a:r>
            <a:r>
              <a:rPr sz="2400" spc="-33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F5F"/>
                </a:solidFill>
                <a:latin typeface="Calibri"/>
                <a:cs typeface="Calibri"/>
              </a:rPr>
              <a:t>Oﬀice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200" y="5715729"/>
            <a:ext cx="7609654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15</a:t>
            </a:fld>
            <a:endParaRPr spc="-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658" y="995009"/>
            <a:ext cx="4720077" cy="49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3301" y="2228170"/>
            <a:ext cx="5709419" cy="341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640" y="3804463"/>
            <a:ext cx="7145536" cy="409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4075" y="5090994"/>
            <a:ext cx="624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California </a:t>
            </a:r>
            <a:r>
              <a:rPr sz="2400" spc="45" dirty="0">
                <a:solidFill>
                  <a:srgbClr val="002F5F"/>
                </a:solidFill>
                <a:latin typeface="Calibri"/>
                <a:cs typeface="Calibri"/>
              </a:rPr>
              <a:t>Community </a:t>
            </a: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College </a:t>
            </a:r>
            <a:r>
              <a:rPr sz="2400" spc="30" dirty="0">
                <a:solidFill>
                  <a:srgbClr val="002F5F"/>
                </a:solidFill>
                <a:latin typeface="Calibri"/>
                <a:cs typeface="Calibri"/>
              </a:rPr>
              <a:t>Chancellor’s</a:t>
            </a:r>
            <a:r>
              <a:rPr sz="2400" spc="-33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F5F"/>
                </a:solidFill>
                <a:latin typeface="Calibri"/>
                <a:cs typeface="Calibri"/>
              </a:rPr>
              <a:t>Oﬀice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16</a:t>
            </a:fld>
            <a:endParaRPr spc="-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1907121"/>
            <a:ext cx="7227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140" dirty="0">
                <a:solidFill>
                  <a:srgbClr val="002F5F"/>
                </a:solidFill>
                <a:latin typeface="Calibri"/>
                <a:cs typeface="Calibri"/>
              </a:rPr>
              <a:t>End </a:t>
            </a:r>
            <a:r>
              <a:rPr sz="4800" b="0" dirty="0">
                <a:solidFill>
                  <a:srgbClr val="002F5F"/>
                </a:solidFill>
                <a:latin typeface="Calibri"/>
                <a:cs typeface="Calibri"/>
              </a:rPr>
              <a:t>of </a:t>
            </a:r>
            <a:r>
              <a:rPr sz="4800" b="0" spc="-40" dirty="0">
                <a:solidFill>
                  <a:srgbClr val="002F5F"/>
                </a:solidFill>
                <a:latin typeface="Calibri"/>
                <a:cs typeface="Calibri"/>
              </a:rPr>
              <a:t>1.25.21 </a:t>
            </a:r>
            <a:r>
              <a:rPr sz="4800" b="0" spc="60" dirty="0">
                <a:solidFill>
                  <a:srgbClr val="002F5F"/>
                </a:solidFill>
                <a:latin typeface="Calibri"/>
                <a:cs typeface="Calibri"/>
              </a:rPr>
              <a:t>meeting</a:t>
            </a:r>
            <a:r>
              <a:rPr sz="4800" b="0" spc="-67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4800" b="0" dirty="0">
                <a:solidFill>
                  <a:srgbClr val="002F5F"/>
                </a:solidFill>
                <a:latin typeface="Calibri"/>
                <a:cs typeface="Calibri"/>
              </a:rPr>
              <a:t>here.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17</a:t>
            </a:fld>
            <a:endParaRPr spc="-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44488"/>
            <a:ext cx="2887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0" dirty="0">
                <a:solidFill>
                  <a:srgbClr val="002F5F"/>
                </a:solidFill>
                <a:latin typeface="Calibri"/>
                <a:cs typeface="Calibri"/>
              </a:rPr>
              <a:t>Key</a:t>
            </a:r>
            <a:r>
              <a:rPr b="0" spc="-19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b="0" spc="55" dirty="0">
                <a:solidFill>
                  <a:srgbClr val="002F5F"/>
                </a:solidFill>
                <a:latin typeface="Calibri"/>
                <a:cs typeface="Calibri"/>
              </a:rPr>
              <a:t>Projects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0279" y="1543775"/>
            <a:ext cx="9199880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5080" indent="-323850">
              <a:lnSpc>
                <a:spcPct val="100000"/>
              </a:lnSpc>
              <a:spcBef>
                <a:spcPts val="100"/>
              </a:spcBef>
              <a:buClr>
                <a:srgbClr val="555A5C"/>
              </a:buClr>
              <a:buSzPct val="50000"/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Mission-critical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(“Vision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5D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00335D"/>
                </a:solidFill>
                <a:latin typeface="Calibri"/>
                <a:cs typeface="Calibri"/>
              </a:rPr>
              <a:t>Success”)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work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335D"/>
                </a:solidFill>
                <a:latin typeface="Calibri"/>
                <a:cs typeface="Calibri"/>
              </a:rPr>
              <a:t>eﬀorts</a:t>
            </a:r>
            <a:r>
              <a:rPr sz="2000" spc="-4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00335D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outcomes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requiring</a:t>
            </a:r>
            <a:r>
              <a:rPr sz="2000" spc="-5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335D"/>
                </a:solidFill>
                <a:latin typeface="Calibri"/>
                <a:cs typeface="Calibri"/>
              </a:rPr>
              <a:t>executive  </a:t>
            </a:r>
            <a:r>
              <a:rPr sz="2000" spc="30" dirty="0">
                <a:solidFill>
                  <a:srgbClr val="00335D"/>
                </a:solidFill>
                <a:latin typeface="Calibri"/>
                <a:cs typeface="Calibri"/>
              </a:rPr>
              <a:t>sponsorship.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Chancellor’s </a:t>
            </a:r>
            <a:r>
              <a:rPr sz="2000" spc="5" dirty="0">
                <a:solidFill>
                  <a:srgbClr val="00335D"/>
                </a:solidFill>
                <a:latin typeface="Calibri"/>
                <a:cs typeface="Calibri"/>
              </a:rPr>
              <a:t>Oﬀice </a:t>
            </a:r>
            <a:r>
              <a:rPr sz="2000" spc="35" dirty="0">
                <a:solidFill>
                  <a:srgbClr val="00335D"/>
                </a:solidFill>
                <a:latin typeface="Calibri"/>
                <a:cs typeface="Calibri"/>
              </a:rPr>
              <a:t>Curriculum </a:t>
            </a:r>
            <a:r>
              <a:rPr sz="2000" spc="20" dirty="0">
                <a:solidFill>
                  <a:srgbClr val="00335D"/>
                </a:solidFill>
                <a:latin typeface="Calibri"/>
                <a:cs typeface="Calibri"/>
              </a:rPr>
              <a:t>Inventory</a:t>
            </a:r>
            <a:r>
              <a:rPr sz="2000" spc="-28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(COCI)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20" dirty="0">
                <a:solidFill>
                  <a:srgbClr val="00335D"/>
                </a:solidFill>
                <a:latin typeface="Calibri"/>
                <a:cs typeface="Calibri"/>
              </a:rPr>
              <a:t>CCCData</a:t>
            </a:r>
            <a:r>
              <a:rPr sz="2000" spc="-6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335D"/>
                </a:solidFill>
                <a:latin typeface="Calibri"/>
                <a:cs typeface="Calibri"/>
              </a:rPr>
              <a:t>(Data</a:t>
            </a:r>
            <a:r>
              <a:rPr sz="2000" spc="-5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00335D"/>
                </a:solidFill>
                <a:latin typeface="Calibri"/>
                <a:cs typeface="Calibri"/>
              </a:rPr>
              <a:t>Lake</a:t>
            </a:r>
            <a:r>
              <a:rPr sz="2000" spc="-5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00335D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335D"/>
                </a:solidFill>
                <a:latin typeface="Calibri"/>
                <a:cs typeface="Calibri"/>
              </a:rPr>
              <a:t>Data</a:t>
            </a:r>
            <a:r>
              <a:rPr sz="2000" spc="-5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5D"/>
                </a:solidFill>
                <a:latin typeface="Calibri"/>
                <a:cs typeface="Calibri"/>
              </a:rPr>
              <a:t>Warehouse)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30" dirty="0">
                <a:solidFill>
                  <a:srgbClr val="00335D"/>
                </a:solidFill>
                <a:latin typeface="Calibri"/>
                <a:cs typeface="Calibri"/>
              </a:rPr>
              <a:t>SuperGlue </a:t>
            </a:r>
            <a:r>
              <a:rPr sz="2000" spc="-75" dirty="0">
                <a:solidFill>
                  <a:srgbClr val="00335D"/>
                </a:solidFill>
                <a:latin typeface="Calibri"/>
                <a:cs typeface="Calibri"/>
              </a:rPr>
              <a:t>/ </a:t>
            </a: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edExchange </a:t>
            </a:r>
            <a:r>
              <a:rPr sz="2000" spc="-75" dirty="0">
                <a:solidFill>
                  <a:srgbClr val="00335D"/>
                </a:solidFill>
                <a:latin typeface="Calibri"/>
                <a:cs typeface="Calibri"/>
              </a:rPr>
              <a:t>/ </a:t>
            </a: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eTranscript</a:t>
            </a:r>
            <a:r>
              <a:rPr sz="2000" spc="-18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5D"/>
                </a:solidFill>
                <a:latin typeface="Calibri"/>
                <a:cs typeface="Calibri"/>
              </a:rPr>
              <a:t>CA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20" dirty="0">
                <a:solidFill>
                  <a:srgbClr val="00335D"/>
                </a:solidFill>
                <a:latin typeface="Calibri"/>
                <a:cs typeface="Calibri"/>
              </a:rPr>
              <a:t>Enterprise </a:t>
            </a:r>
            <a:r>
              <a:rPr sz="2000" spc="55" dirty="0">
                <a:solidFill>
                  <a:srgbClr val="00335D"/>
                </a:solidFill>
                <a:latin typeface="Calibri"/>
                <a:cs typeface="Calibri"/>
              </a:rPr>
              <a:t>Single </a:t>
            </a:r>
            <a:r>
              <a:rPr sz="2000" spc="50" dirty="0">
                <a:solidFill>
                  <a:srgbClr val="00335D"/>
                </a:solidFill>
                <a:latin typeface="Calibri"/>
                <a:cs typeface="Calibri"/>
              </a:rPr>
              <a:t>Sign-on</a:t>
            </a:r>
            <a:r>
              <a:rPr sz="2000" spc="-24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335D"/>
                </a:solidFill>
                <a:latin typeface="Calibri"/>
                <a:cs typeface="Calibri"/>
              </a:rPr>
              <a:t>(Okta)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45" dirty="0">
                <a:solidFill>
                  <a:srgbClr val="00335D"/>
                </a:solidFill>
                <a:latin typeface="Calibri"/>
                <a:cs typeface="Calibri"/>
              </a:rPr>
              <a:t>Common</a:t>
            </a:r>
            <a:r>
              <a:rPr sz="2000" spc="-6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00335D"/>
                </a:solidFill>
                <a:latin typeface="Calibri"/>
                <a:cs typeface="Calibri"/>
              </a:rPr>
              <a:t>ERP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Governance </a:t>
            </a:r>
            <a:r>
              <a:rPr sz="2000" spc="5" dirty="0">
                <a:solidFill>
                  <a:srgbClr val="00335D"/>
                </a:solidFill>
                <a:latin typeface="Calibri"/>
                <a:cs typeface="Calibri"/>
              </a:rPr>
              <a:t>(Data </a:t>
            </a:r>
            <a:r>
              <a:rPr sz="2000" spc="50" dirty="0">
                <a:solidFill>
                  <a:srgbClr val="00335D"/>
                </a:solidFill>
                <a:latin typeface="Calibri"/>
                <a:cs typeface="Calibri"/>
              </a:rPr>
              <a:t>and</a:t>
            </a:r>
            <a:r>
              <a:rPr sz="2000" spc="-19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otherwise)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5" dirty="0">
                <a:solidFill>
                  <a:srgbClr val="00335D"/>
                </a:solidFill>
                <a:latin typeface="Calibri"/>
                <a:cs typeface="Calibri"/>
              </a:rPr>
              <a:t>Data</a:t>
            </a:r>
            <a:r>
              <a:rPr sz="2000" spc="-6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00335D"/>
                </a:solidFill>
                <a:latin typeface="Calibri"/>
                <a:cs typeface="Calibri"/>
              </a:rPr>
              <a:t>Harmonization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15" dirty="0">
                <a:solidFill>
                  <a:srgbClr val="00335D"/>
                </a:solidFill>
                <a:latin typeface="Calibri"/>
                <a:cs typeface="Calibri"/>
              </a:rPr>
              <a:t>Portal/Application</a:t>
            </a:r>
            <a:r>
              <a:rPr sz="2000" spc="-5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Rationalization</a:t>
            </a:r>
            <a:endParaRPr sz="2000" dirty="0">
              <a:latin typeface="Calibri"/>
              <a:cs typeface="Calibri"/>
            </a:endParaRPr>
          </a:p>
          <a:p>
            <a:pPr marL="336550" indent="-312420">
              <a:lnSpc>
                <a:spcPct val="100000"/>
              </a:lnSpc>
              <a:buClr>
                <a:srgbClr val="555A5C"/>
              </a:buClr>
              <a:buSzPct val="50000"/>
              <a:buFont typeface="Arial Black"/>
              <a:buChar char="·"/>
              <a:tabLst>
                <a:tab pos="335915" algn="l"/>
                <a:tab pos="336550" algn="l"/>
              </a:tabLst>
            </a:pPr>
            <a:r>
              <a:rPr sz="2000" spc="25" dirty="0">
                <a:solidFill>
                  <a:srgbClr val="00335D"/>
                </a:solidFill>
                <a:latin typeface="Calibri"/>
                <a:cs typeface="Calibri"/>
              </a:rPr>
              <a:t>Document </a:t>
            </a:r>
            <a:r>
              <a:rPr sz="2000" dirty="0">
                <a:solidFill>
                  <a:srgbClr val="00335D"/>
                </a:solidFill>
                <a:latin typeface="Calibri"/>
                <a:cs typeface="Calibri"/>
              </a:rPr>
              <a:t>Management</a:t>
            </a:r>
            <a:r>
              <a:rPr sz="2000" spc="-135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5D"/>
                </a:solidFill>
                <a:latin typeface="Calibri"/>
                <a:cs typeface="Calibri"/>
              </a:rPr>
              <a:t>(iManage)</a:t>
            </a:r>
            <a:endParaRPr sz="2000" dirty="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1825"/>
              </a:spcBef>
            </a:pP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California </a:t>
            </a:r>
            <a:r>
              <a:rPr sz="2400" spc="45" dirty="0">
                <a:solidFill>
                  <a:srgbClr val="002F5F"/>
                </a:solidFill>
                <a:latin typeface="Calibri"/>
                <a:cs typeface="Calibri"/>
              </a:rPr>
              <a:t>Community </a:t>
            </a: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College </a:t>
            </a:r>
            <a:r>
              <a:rPr sz="2400" spc="30" dirty="0">
                <a:solidFill>
                  <a:srgbClr val="002F5F"/>
                </a:solidFill>
                <a:latin typeface="Calibri"/>
                <a:cs typeface="Calibri"/>
              </a:rPr>
              <a:t>Chancellor’s</a:t>
            </a:r>
            <a:r>
              <a:rPr sz="2400" spc="-37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F5F"/>
                </a:solidFill>
                <a:latin typeface="Calibri"/>
                <a:cs typeface="Calibri"/>
              </a:rPr>
              <a:t>Oﬀice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18</a:t>
            </a:fld>
            <a:endParaRPr spc="-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4" y="609803"/>
            <a:ext cx="5574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55" dirty="0">
                <a:solidFill>
                  <a:srgbClr val="002F5F"/>
                </a:solidFill>
                <a:latin typeface="Calibri"/>
                <a:cs typeface="Calibri"/>
              </a:rPr>
              <a:t>TTAC </a:t>
            </a:r>
            <a:r>
              <a:rPr b="0" spc="75" dirty="0">
                <a:solidFill>
                  <a:srgbClr val="002F5F"/>
                </a:solidFill>
                <a:latin typeface="Calibri"/>
                <a:cs typeface="Calibri"/>
              </a:rPr>
              <a:t>Guiding</a:t>
            </a:r>
            <a:r>
              <a:rPr b="0" spc="-36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b="0" spc="95" dirty="0">
                <a:solidFill>
                  <a:srgbClr val="002F5F"/>
                </a:solidFill>
                <a:latin typeface="Calibri"/>
                <a:cs typeface="Calibri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224" y="1431569"/>
            <a:ext cx="2335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002F5F"/>
                </a:solidFill>
                <a:latin typeface="Calibri"/>
                <a:cs typeface="Calibri"/>
              </a:rPr>
              <a:t>Barney</a:t>
            </a:r>
            <a:r>
              <a:rPr sz="3000" spc="-1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002F5F"/>
                </a:solidFill>
                <a:latin typeface="Calibri"/>
                <a:cs typeface="Calibri"/>
              </a:rPr>
              <a:t>Gomez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224" y="2180590"/>
            <a:ext cx="766572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35" dirty="0">
                <a:solidFill>
                  <a:srgbClr val="002F5F"/>
                </a:solidFill>
                <a:latin typeface="Calibri"/>
                <a:cs typeface="Calibri"/>
              </a:rPr>
              <a:t>Established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002F5F"/>
                </a:solidFill>
                <a:latin typeface="Calibri"/>
                <a:cs typeface="Calibri"/>
              </a:rPr>
              <a:t>philosophy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002F5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02F5F"/>
                </a:solidFill>
                <a:latin typeface="Calibri"/>
                <a:cs typeface="Calibri"/>
              </a:rPr>
              <a:t>culture-drivers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002F5F"/>
                </a:solidFill>
                <a:latin typeface="Calibri"/>
                <a:cs typeface="Calibri"/>
              </a:rPr>
              <a:t>behind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02F5F"/>
                </a:solidFill>
                <a:latin typeface="Calibri"/>
                <a:cs typeface="Calibri"/>
              </a:rPr>
              <a:t>every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2F5F"/>
                </a:solidFill>
                <a:latin typeface="Calibri"/>
                <a:cs typeface="Calibri"/>
              </a:rPr>
              <a:t>work</a:t>
            </a:r>
            <a:r>
              <a:rPr sz="2000" spc="-5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F"/>
                </a:solidFill>
                <a:latin typeface="Calibri"/>
                <a:cs typeface="Calibri"/>
              </a:rPr>
              <a:t>eﬀort  </a:t>
            </a:r>
            <a:r>
              <a:rPr sz="2000" spc="50" dirty="0">
                <a:solidFill>
                  <a:srgbClr val="002F5F"/>
                </a:solidFill>
                <a:latin typeface="Calibri"/>
                <a:cs typeface="Calibri"/>
              </a:rPr>
              <a:t>and</a:t>
            </a:r>
            <a:r>
              <a:rPr sz="2000" spc="-6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02F5F"/>
                </a:solidFill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10" dirty="0">
                <a:solidFill>
                  <a:srgbClr val="002F5F"/>
                </a:solidFill>
                <a:latin typeface="Calibri"/>
                <a:cs typeface="Calibri"/>
              </a:rPr>
              <a:t>Data-Driven </a:t>
            </a:r>
            <a:r>
              <a:rPr sz="2000" spc="30" dirty="0">
                <a:solidFill>
                  <a:srgbClr val="002F5F"/>
                </a:solidFill>
                <a:latin typeface="Calibri"/>
                <a:cs typeface="Calibri"/>
              </a:rPr>
              <a:t>Decision </a:t>
            </a:r>
            <a:r>
              <a:rPr sz="2000" dirty="0">
                <a:solidFill>
                  <a:srgbClr val="002F5F"/>
                </a:solidFill>
                <a:latin typeface="Calibri"/>
                <a:cs typeface="Calibri"/>
              </a:rPr>
              <a:t>Making</a:t>
            </a:r>
            <a:r>
              <a:rPr sz="2000" spc="-21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F5F"/>
                </a:solidFill>
                <a:latin typeface="Calibri"/>
                <a:cs typeface="Calibri"/>
              </a:rPr>
              <a:t>(VFS)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45" dirty="0">
                <a:solidFill>
                  <a:srgbClr val="002F5F"/>
                </a:solidFill>
                <a:latin typeface="Calibri"/>
                <a:cs typeface="Calibri"/>
              </a:rPr>
              <a:t>Business </a:t>
            </a:r>
            <a:r>
              <a:rPr sz="2000" spc="25" dirty="0">
                <a:solidFill>
                  <a:srgbClr val="002F5F"/>
                </a:solidFill>
                <a:latin typeface="Calibri"/>
                <a:cs typeface="Calibri"/>
              </a:rPr>
              <a:t>Empowered </a:t>
            </a:r>
            <a:r>
              <a:rPr sz="2000" spc="30" dirty="0">
                <a:solidFill>
                  <a:srgbClr val="002F5F"/>
                </a:solidFill>
                <a:latin typeface="Calibri"/>
                <a:cs typeface="Calibri"/>
              </a:rPr>
              <a:t>Technology</a:t>
            </a:r>
            <a:r>
              <a:rPr sz="2000" spc="-24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002F5F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20" dirty="0">
                <a:solidFill>
                  <a:srgbClr val="002F5F"/>
                </a:solidFill>
                <a:latin typeface="Calibri"/>
                <a:cs typeface="Calibri"/>
              </a:rPr>
              <a:t>Operational</a:t>
            </a:r>
            <a:r>
              <a:rPr sz="2000" spc="-6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002F5F"/>
                </a:solidFill>
                <a:latin typeface="Calibri"/>
                <a:cs typeface="Calibri"/>
              </a:rPr>
              <a:t>Eﬀiciency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20" dirty="0">
                <a:solidFill>
                  <a:srgbClr val="002F5F"/>
                </a:solidFill>
                <a:latin typeface="Calibri"/>
                <a:cs typeface="Calibri"/>
              </a:rPr>
              <a:t>Enterprise</a:t>
            </a:r>
            <a:r>
              <a:rPr sz="2000" spc="-9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F"/>
                </a:solidFill>
                <a:latin typeface="Calibri"/>
                <a:cs typeface="Calibri"/>
              </a:rPr>
              <a:t>Maturity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50" dirty="0">
                <a:solidFill>
                  <a:srgbClr val="002F5F"/>
                </a:solidFill>
                <a:latin typeface="Calibri"/>
                <a:cs typeface="Calibri"/>
              </a:rPr>
              <a:t>Serving </a:t>
            </a:r>
            <a:r>
              <a:rPr sz="2000" spc="10" dirty="0">
                <a:solidFill>
                  <a:srgbClr val="002F5F"/>
                </a:solidFill>
                <a:latin typeface="Calibri"/>
                <a:cs typeface="Calibri"/>
              </a:rPr>
              <a:t>the</a:t>
            </a:r>
            <a:r>
              <a:rPr sz="2000" spc="-22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002F5F"/>
                </a:solidFill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19</a:t>
            </a:fld>
            <a:endParaRPr spc="-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225" y="3381714"/>
            <a:ext cx="9808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5" dirty="0">
                <a:solidFill>
                  <a:srgbClr val="434343"/>
                </a:solidFill>
                <a:latin typeface="Calibri"/>
                <a:cs typeface="Calibri"/>
              </a:rPr>
              <a:t>Briefly</a:t>
            </a:r>
            <a:r>
              <a:rPr sz="3200" spc="-9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434343"/>
                </a:solidFill>
                <a:latin typeface="Calibri"/>
                <a:cs typeface="Calibri"/>
              </a:rPr>
              <a:t>introduce</a:t>
            </a:r>
            <a:r>
              <a:rPr sz="3200" spc="-8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434343"/>
                </a:solidFill>
                <a:latin typeface="Calibri"/>
                <a:cs typeface="Calibri"/>
              </a:rPr>
              <a:t>yourself</a:t>
            </a:r>
            <a:r>
              <a:rPr sz="3200" spc="-9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434343"/>
                </a:solidFill>
                <a:latin typeface="Calibri"/>
                <a:cs typeface="Calibri"/>
              </a:rPr>
              <a:t>and</a:t>
            </a:r>
            <a:r>
              <a:rPr sz="3200" spc="-8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434343"/>
                </a:solidFill>
                <a:latin typeface="Calibri"/>
                <a:cs typeface="Calibri"/>
              </a:rPr>
              <a:t>your</a:t>
            </a:r>
            <a:r>
              <a:rPr sz="3200" spc="-8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434343"/>
                </a:solidFill>
                <a:latin typeface="Calibri"/>
                <a:cs typeface="Calibri"/>
              </a:rPr>
              <a:t>TTAC</a:t>
            </a:r>
            <a:r>
              <a:rPr sz="3200" spc="-9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434343"/>
                </a:solidFill>
                <a:latin typeface="Calibri"/>
                <a:cs typeface="Calibri"/>
              </a:rPr>
              <a:t>membership</a:t>
            </a:r>
            <a:r>
              <a:rPr sz="3200" spc="-8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434343"/>
                </a:solidFill>
                <a:latin typeface="Calibri"/>
                <a:cs typeface="Calibri"/>
              </a:rPr>
              <a:t>role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195" y="1789872"/>
            <a:ext cx="6457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335D"/>
                </a:solidFill>
                <a:latin typeface="Calibri"/>
                <a:cs typeface="Calibri"/>
              </a:rPr>
              <a:t>Welcome </a:t>
            </a:r>
            <a:r>
              <a:rPr sz="4400" spc="110" dirty="0">
                <a:solidFill>
                  <a:srgbClr val="00335D"/>
                </a:solidFill>
                <a:latin typeface="Calibri"/>
                <a:cs typeface="Calibri"/>
              </a:rPr>
              <a:t>and</a:t>
            </a:r>
            <a:r>
              <a:rPr sz="4400" spc="-300" dirty="0">
                <a:solidFill>
                  <a:srgbClr val="00335D"/>
                </a:solidFill>
                <a:latin typeface="Calibri"/>
                <a:cs typeface="Calibri"/>
              </a:rPr>
              <a:t> </a:t>
            </a:r>
            <a:r>
              <a:rPr sz="4400" spc="65" dirty="0">
                <a:solidFill>
                  <a:srgbClr val="00335D"/>
                </a:solidFill>
                <a:latin typeface="Calibri"/>
                <a:cs typeface="Calibri"/>
              </a:rPr>
              <a:t>Introductions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2</a:t>
            </a:fld>
            <a:endParaRPr spc="-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360" y="811158"/>
            <a:ext cx="1778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1B4587"/>
                </a:solidFill>
                <a:latin typeface="Calibri"/>
                <a:cs typeface="Calibri"/>
              </a:rPr>
              <a:t>A</a:t>
            </a:r>
            <a:r>
              <a:rPr sz="4400" spc="-70" dirty="0">
                <a:solidFill>
                  <a:srgbClr val="1B4587"/>
                </a:solidFill>
                <a:latin typeface="Calibri"/>
                <a:cs typeface="Calibri"/>
              </a:rPr>
              <a:t>g</a:t>
            </a:r>
            <a:r>
              <a:rPr sz="4400" spc="80" dirty="0">
                <a:solidFill>
                  <a:srgbClr val="1B4587"/>
                </a:solidFill>
                <a:latin typeface="Calibri"/>
                <a:cs typeface="Calibri"/>
              </a:rPr>
              <a:t>enda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96225" y="493659"/>
            <a:ext cx="2131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u="heavy" spc="-55" dirty="0">
                <a:solidFill>
                  <a:srgbClr val="40B4E4"/>
                </a:solidFill>
                <a:uFill>
                  <a:solidFill>
                    <a:srgbClr val="40B4E4"/>
                  </a:solidFill>
                </a:uFill>
                <a:latin typeface="Arial"/>
                <a:cs typeface="Arial"/>
                <a:hlinkClick r:id="rId3"/>
              </a:rPr>
              <a:t>TTAC</a:t>
            </a:r>
            <a:r>
              <a:rPr sz="2700" b="0" u="heavy" spc="-95" dirty="0">
                <a:solidFill>
                  <a:srgbClr val="40B4E4"/>
                </a:solidFill>
                <a:uFill>
                  <a:solidFill>
                    <a:srgbClr val="40B4E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700" b="0" u="heavy" spc="-5" dirty="0">
                <a:solidFill>
                  <a:srgbClr val="40B4E4"/>
                </a:solidFill>
                <a:uFill>
                  <a:solidFill>
                    <a:srgbClr val="40B4E4"/>
                  </a:solidFill>
                </a:uFill>
                <a:latin typeface="Arial"/>
                <a:cs typeface="Arial"/>
                <a:hlinkClick r:id="rId3"/>
              </a:rPr>
              <a:t>Charter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8199" y="1792515"/>
            <a:ext cx="1810568" cy="24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0612" y="1773168"/>
            <a:ext cx="4384411" cy="262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7652" y="1773168"/>
            <a:ext cx="1555908" cy="261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199" y="2402115"/>
            <a:ext cx="1795239" cy="243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8451" y="2382768"/>
            <a:ext cx="3625825" cy="340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7652" y="2382768"/>
            <a:ext cx="2232322" cy="262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8199" y="3011715"/>
            <a:ext cx="1811684" cy="2433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8451" y="2967364"/>
            <a:ext cx="3726194" cy="366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7652" y="2992367"/>
            <a:ext cx="1943248" cy="260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8004" y="3449567"/>
            <a:ext cx="1244560" cy="340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7204" y="3457753"/>
            <a:ext cx="876200" cy="2527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199" y="4078515"/>
            <a:ext cx="1779612" cy="2433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9493" y="4059168"/>
            <a:ext cx="4564796" cy="3408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7204" y="4067353"/>
            <a:ext cx="2818507" cy="2527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8199" y="4688115"/>
            <a:ext cx="1760636" cy="2433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8748" y="4668768"/>
            <a:ext cx="3380595" cy="2623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48444" y="4668768"/>
            <a:ext cx="473075" cy="259715"/>
          </a:xfrm>
          <a:custGeom>
            <a:avLst/>
            <a:gdLst/>
            <a:ahLst/>
            <a:cxnLst/>
            <a:rect l="l" t="t" r="r" b="b"/>
            <a:pathLst>
              <a:path w="473075" h="259714">
                <a:moveTo>
                  <a:pt x="83542" y="247054"/>
                </a:moveTo>
                <a:lnTo>
                  <a:pt x="3670" y="247054"/>
                </a:lnTo>
                <a:lnTo>
                  <a:pt x="8433" y="246012"/>
                </a:lnTo>
                <a:lnTo>
                  <a:pt x="14981" y="243929"/>
                </a:lnTo>
                <a:lnTo>
                  <a:pt x="41622" y="207615"/>
                </a:lnTo>
                <a:lnTo>
                  <a:pt x="110827" y="40183"/>
                </a:lnTo>
                <a:lnTo>
                  <a:pt x="114864" y="30137"/>
                </a:lnTo>
                <a:lnTo>
                  <a:pt x="118492" y="22324"/>
                </a:lnTo>
                <a:lnTo>
                  <a:pt x="121710" y="16743"/>
                </a:lnTo>
                <a:lnTo>
                  <a:pt x="124519" y="13394"/>
                </a:lnTo>
                <a:lnTo>
                  <a:pt x="126503" y="11608"/>
                </a:lnTo>
                <a:lnTo>
                  <a:pt x="128636" y="10715"/>
                </a:lnTo>
                <a:lnTo>
                  <a:pt x="132605" y="10715"/>
                </a:lnTo>
                <a:lnTo>
                  <a:pt x="134093" y="11360"/>
                </a:lnTo>
                <a:lnTo>
                  <a:pt x="135383" y="12650"/>
                </a:lnTo>
                <a:lnTo>
                  <a:pt x="160434" y="75157"/>
                </a:lnTo>
                <a:lnTo>
                  <a:pt x="120501" y="75157"/>
                </a:lnTo>
                <a:lnTo>
                  <a:pt x="89991" y="149572"/>
                </a:lnTo>
                <a:lnTo>
                  <a:pt x="89991" y="150564"/>
                </a:lnTo>
                <a:lnTo>
                  <a:pt x="90239" y="151060"/>
                </a:lnTo>
                <a:lnTo>
                  <a:pt x="90735" y="151060"/>
                </a:lnTo>
                <a:lnTo>
                  <a:pt x="97265" y="151516"/>
                </a:lnTo>
                <a:lnTo>
                  <a:pt x="103906" y="151841"/>
                </a:lnTo>
                <a:lnTo>
                  <a:pt x="110659" y="152037"/>
                </a:lnTo>
                <a:lnTo>
                  <a:pt x="191271" y="152102"/>
                </a:lnTo>
                <a:lnTo>
                  <a:pt x="199323" y="172193"/>
                </a:lnTo>
                <a:lnTo>
                  <a:pt x="124222" y="172193"/>
                </a:lnTo>
                <a:lnTo>
                  <a:pt x="114036" y="172268"/>
                </a:lnTo>
                <a:lnTo>
                  <a:pt x="103571" y="172491"/>
                </a:lnTo>
                <a:lnTo>
                  <a:pt x="92828" y="172863"/>
                </a:lnTo>
                <a:lnTo>
                  <a:pt x="81805" y="173384"/>
                </a:lnTo>
                <a:lnTo>
                  <a:pt x="80317" y="173384"/>
                </a:lnTo>
                <a:lnTo>
                  <a:pt x="79573" y="173880"/>
                </a:lnTo>
                <a:lnTo>
                  <a:pt x="79573" y="174872"/>
                </a:lnTo>
                <a:lnTo>
                  <a:pt x="65434" y="209401"/>
                </a:lnTo>
                <a:lnTo>
                  <a:pt x="60672" y="222299"/>
                </a:lnTo>
                <a:lnTo>
                  <a:pt x="58312" y="230311"/>
                </a:lnTo>
                <a:lnTo>
                  <a:pt x="58290" y="236835"/>
                </a:lnTo>
                <a:lnTo>
                  <a:pt x="59679" y="239315"/>
                </a:lnTo>
                <a:lnTo>
                  <a:pt x="62458" y="241101"/>
                </a:lnTo>
                <a:lnTo>
                  <a:pt x="64641" y="242589"/>
                </a:lnTo>
                <a:lnTo>
                  <a:pt x="68510" y="243978"/>
                </a:lnTo>
                <a:lnTo>
                  <a:pt x="74066" y="245268"/>
                </a:lnTo>
                <a:lnTo>
                  <a:pt x="79722" y="246459"/>
                </a:lnTo>
                <a:lnTo>
                  <a:pt x="83542" y="247054"/>
                </a:lnTo>
                <a:close/>
              </a:path>
              <a:path w="473075" h="259714">
                <a:moveTo>
                  <a:pt x="191271" y="152102"/>
                </a:moveTo>
                <a:lnTo>
                  <a:pt x="117524" y="152102"/>
                </a:lnTo>
                <a:lnTo>
                  <a:pt x="124286" y="152037"/>
                </a:lnTo>
                <a:lnTo>
                  <a:pt x="131626" y="151841"/>
                </a:lnTo>
                <a:lnTo>
                  <a:pt x="139541" y="151516"/>
                </a:lnTo>
                <a:lnTo>
                  <a:pt x="148034" y="151060"/>
                </a:lnTo>
                <a:lnTo>
                  <a:pt x="148778" y="149572"/>
                </a:lnTo>
                <a:lnTo>
                  <a:pt x="120501" y="75157"/>
                </a:lnTo>
                <a:lnTo>
                  <a:pt x="160434" y="75157"/>
                </a:lnTo>
                <a:lnTo>
                  <a:pt x="191271" y="152102"/>
                </a:lnTo>
                <a:close/>
              </a:path>
              <a:path w="473075" h="259714">
                <a:moveTo>
                  <a:pt x="247748" y="247054"/>
                </a:moveTo>
                <a:lnTo>
                  <a:pt x="159196" y="247054"/>
                </a:lnTo>
                <a:lnTo>
                  <a:pt x="163264" y="246310"/>
                </a:lnTo>
                <a:lnTo>
                  <a:pt x="173682" y="243333"/>
                </a:lnTo>
                <a:lnTo>
                  <a:pt x="178841" y="234701"/>
                </a:lnTo>
                <a:lnTo>
                  <a:pt x="178404" y="230311"/>
                </a:lnTo>
                <a:lnTo>
                  <a:pt x="158750" y="174426"/>
                </a:lnTo>
                <a:lnTo>
                  <a:pt x="156913" y="172938"/>
                </a:lnTo>
                <a:lnTo>
                  <a:pt x="156219" y="172938"/>
                </a:lnTo>
                <a:lnTo>
                  <a:pt x="149755" y="172612"/>
                </a:lnTo>
                <a:lnTo>
                  <a:pt x="142267" y="172379"/>
                </a:lnTo>
                <a:lnTo>
                  <a:pt x="133756" y="172240"/>
                </a:lnTo>
                <a:lnTo>
                  <a:pt x="124222" y="172193"/>
                </a:lnTo>
                <a:lnTo>
                  <a:pt x="199323" y="172193"/>
                </a:lnTo>
                <a:lnTo>
                  <a:pt x="213518" y="207615"/>
                </a:lnTo>
                <a:lnTo>
                  <a:pt x="216281" y="214889"/>
                </a:lnTo>
                <a:lnTo>
                  <a:pt x="219062" y="221828"/>
                </a:lnTo>
                <a:lnTo>
                  <a:pt x="221862" y="228432"/>
                </a:lnTo>
                <a:lnTo>
                  <a:pt x="224680" y="234701"/>
                </a:lnTo>
                <a:lnTo>
                  <a:pt x="226169" y="238472"/>
                </a:lnTo>
                <a:lnTo>
                  <a:pt x="230138" y="241498"/>
                </a:lnTo>
                <a:lnTo>
                  <a:pt x="236587" y="243780"/>
                </a:lnTo>
                <a:lnTo>
                  <a:pt x="243035" y="245963"/>
                </a:lnTo>
                <a:lnTo>
                  <a:pt x="247748" y="247054"/>
                </a:lnTo>
                <a:close/>
              </a:path>
              <a:path w="473075" h="259714">
                <a:moveTo>
                  <a:pt x="1438" y="259407"/>
                </a:moveTo>
                <a:lnTo>
                  <a:pt x="446" y="258315"/>
                </a:lnTo>
                <a:lnTo>
                  <a:pt x="106" y="257026"/>
                </a:lnTo>
                <a:lnTo>
                  <a:pt x="0" y="248840"/>
                </a:lnTo>
                <a:lnTo>
                  <a:pt x="198" y="247054"/>
                </a:lnTo>
                <a:lnTo>
                  <a:pt x="85526" y="247054"/>
                </a:lnTo>
                <a:lnTo>
                  <a:pt x="86221" y="247253"/>
                </a:lnTo>
                <a:lnTo>
                  <a:pt x="86538" y="248840"/>
                </a:lnTo>
                <a:lnTo>
                  <a:pt x="86433" y="256728"/>
                </a:lnTo>
                <a:lnTo>
                  <a:pt x="86402" y="257026"/>
                </a:lnTo>
                <a:lnTo>
                  <a:pt x="36661" y="257026"/>
                </a:lnTo>
                <a:lnTo>
                  <a:pt x="29021" y="257373"/>
                </a:lnTo>
                <a:lnTo>
                  <a:pt x="20190" y="258067"/>
                </a:lnTo>
                <a:lnTo>
                  <a:pt x="5110" y="259109"/>
                </a:lnTo>
                <a:lnTo>
                  <a:pt x="1438" y="259407"/>
                </a:lnTo>
                <a:close/>
              </a:path>
              <a:path w="473075" h="259714">
                <a:moveTo>
                  <a:pt x="156219" y="259407"/>
                </a:moveTo>
                <a:lnTo>
                  <a:pt x="155227" y="258315"/>
                </a:lnTo>
                <a:lnTo>
                  <a:pt x="154826" y="256430"/>
                </a:lnTo>
                <a:lnTo>
                  <a:pt x="154731" y="248840"/>
                </a:lnTo>
                <a:lnTo>
                  <a:pt x="155227" y="247054"/>
                </a:lnTo>
                <a:lnTo>
                  <a:pt x="251718" y="247054"/>
                </a:lnTo>
                <a:lnTo>
                  <a:pt x="252115" y="248840"/>
                </a:lnTo>
                <a:lnTo>
                  <a:pt x="252175" y="257026"/>
                </a:lnTo>
                <a:lnTo>
                  <a:pt x="204589" y="257026"/>
                </a:lnTo>
                <a:lnTo>
                  <a:pt x="200561" y="257174"/>
                </a:lnTo>
                <a:lnTo>
                  <a:pt x="156219" y="259407"/>
                </a:lnTo>
                <a:close/>
              </a:path>
              <a:path w="473075" h="259714">
                <a:moveTo>
                  <a:pt x="85823" y="259407"/>
                </a:moveTo>
                <a:lnTo>
                  <a:pt x="84633" y="259407"/>
                </a:lnTo>
                <a:lnTo>
                  <a:pt x="57993" y="257422"/>
                </a:lnTo>
                <a:lnTo>
                  <a:pt x="49559" y="257026"/>
                </a:lnTo>
                <a:lnTo>
                  <a:pt x="86402" y="257026"/>
                </a:lnTo>
                <a:lnTo>
                  <a:pt x="86320" y="257819"/>
                </a:lnTo>
                <a:lnTo>
                  <a:pt x="85823" y="259407"/>
                </a:lnTo>
                <a:close/>
              </a:path>
              <a:path w="473075" h="259714">
                <a:moveTo>
                  <a:pt x="251469" y="259407"/>
                </a:moveTo>
                <a:lnTo>
                  <a:pt x="204589" y="257026"/>
                </a:lnTo>
                <a:lnTo>
                  <a:pt x="252175" y="257026"/>
                </a:lnTo>
                <a:lnTo>
                  <a:pt x="251965" y="258613"/>
                </a:lnTo>
                <a:lnTo>
                  <a:pt x="251469" y="259407"/>
                </a:lnTo>
                <a:close/>
              </a:path>
              <a:path w="473075" h="259714">
                <a:moveTo>
                  <a:pt x="359618" y="247054"/>
                </a:moveTo>
                <a:lnTo>
                  <a:pt x="277961" y="247054"/>
                </a:lnTo>
                <a:lnTo>
                  <a:pt x="282078" y="246012"/>
                </a:lnTo>
                <a:lnTo>
                  <a:pt x="287634" y="243929"/>
                </a:lnTo>
                <a:lnTo>
                  <a:pt x="299839" y="46384"/>
                </a:lnTo>
                <a:lnTo>
                  <a:pt x="299094" y="37951"/>
                </a:lnTo>
                <a:lnTo>
                  <a:pt x="297606" y="30509"/>
                </a:lnTo>
                <a:lnTo>
                  <a:pt x="296316" y="26541"/>
                </a:lnTo>
                <a:lnTo>
                  <a:pt x="290115" y="24556"/>
                </a:lnTo>
                <a:lnTo>
                  <a:pt x="273794" y="24556"/>
                </a:lnTo>
                <a:lnTo>
                  <a:pt x="273050" y="23068"/>
                </a:lnTo>
                <a:lnTo>
                  <a:pt x="273050" y="16122"/>
                </a:lnTo>
                <a:lnTo>
                  <a:pt x="273794" y="14138"/>
                </a:lnTo>
                <a:lnTo>
                  <a:pt x="275282" y="14138"/>
                </a:lnTo>
                <a:lnTo>
                  <a:pt x="282921" y="13344"/>
                </a:lnTo>
                <a:lnTo>
                  <a:pt x="323056" y="4960"/>
                </a:lnTo>
                <a:lnTo>
                  <a:pt x="337045" y="0"/>
                </a:lnTo>
                <a:lnTo>
                  <a:pt x="338782" y="0"/>
                </a:lnTo>
                <a:lnTo>
                  <a:pt x="339824" y="743"/>
                </a:lnTo>
                <a:lnTo>
                  <a:pt x="342006" y="3720"/>
                </a:lnTo>
                <a:lnTo>
                  <a:pt x="342701" y="4960"/>
                </a:lnTo>
                <a:lnTo>
                  <a:pt x="342998" y="5953"/>
                </a:lnTo>
                <a:lnTo>
                  <a:pt x="341045" y="13441"/>
                </a:lnTo>
                <a:lnTo>
                  <a:pt x="339650" y="21766"/>
                </a:lnTo>
                <a:lnTo>
                  <a:pt x="338813" y="30928"/>
                </a:lnTo>
                <a:lnTo>
                  <a:pt x="338617" y="37951"/>
                </a:lnTo>
                <a:lnTo>
                  <a:pt x="338692" y="215382"/>
                </a:lnTo>
                <a:lnTo>
                  <a:pt x="355798" y="246012"/>
                </a:lnTo>
                <a:lnTo>
                  <a:pt x="359618" y="247054"/>
                </a:lnTo>
                <a:close/>
              </a:path>
              <a:path w="473075" h="259714">
                <a:moveTo>
                  <a:pt x="275282" y="259407"/>
                </a:moveTo>
                <a:lnTo>
                  <a:pt x="274289" y="258315"/>
                </a:lnTo>
                <a:lnTo>
                  <a:pt x="273794" y="255984"/>
                </a:lnTo>
                <a:lnTo>
                  <a:pt x="273807" y="248790"/>
                </a:lnTo>
                <a:lnTo>
                  <a:pt x="274289" y="247054"/>
                </a:lnTo>
                <a:lnTo>
                  <a:pt x="362297" y="247054"/>
                </a:lnTo>
                <a:lnTo>
                  <a:pt x="362694" y="248790"/>
                </a:lnTo>
                <a:lnTo>
                  <a:pt x="362793" y="252263"/>
                </a:lnTo>
                <a:lnTo>
                  <a:pt x="362991" y="255736"/>
                </a:lnTo>
                <a:lnTo>
                  <a:pt x="362910" y="257026"/>
                </a:lnTo>
                <a:lnTo>
                  <a:pt x="314423" y="257026"/>
                </a:lnTo>
                <a:lnTo>
                  <a:pt x="309661" y="257175"/>
                </a:lnTo>
                <a:lnTo>
                  <a:pt x="304898" y="257472"/>
                </a:lnTo>
                <a:lnTo>
                  <a:pt x="300236" y="257671"/>
                </a:lnTo>
                <a:lnTo>
                  <a:pt x="295027" y="257968"/>
                </a:lnTo>
                <a:lnTo>
                  <a:pt x="278953" y="259109"/>
                </a:lnTo>
                <a:lnTo>
                  <a:pt x="275282" y="259407"/>
                </a:lnTo>
                <a:close/>
              </a:path>
              <a:path w="473075" h="259714">
                <a:moveTo>
                  <a:pt x="362347" y="259407"/>
                </a:moveTo>
                <a:lnTo>
                  <a:pt x="358874" y="259109"/>
                </a:lnTo>
                <a:lnTo>
                  <a:pt x="342503" y="257968"/>
                </a:lnTo>
                <a:lnTo>
                  <a:pt x="337194" y="257671"/>
                </a:lnTo>
                <a:lnTo>
                  <a:pt x="332432" y="257472"/>
                </a:lnTo>
                <a:lnTo>
                  <a:pt x="327769" y="257175"/>
                </a:lnTo>
                <a:lnTo>
                  <a:pt x="323353" y="257026"/>
                </a:lnTo>
                <a:lnTo>
                  <a:pt x="362910" y="257026"/>
                </a:lnTo>
                <a:lnTo>
                  <a:pt x="362842" y="258117"/>
                </a:lnTo>
                <a:lnTo>
                  <a:pt x="362347" y="259407"/>
                </a:lnTo>
                <a:close/>
              </a:path>
              <a:path w="473075" h="259714">
                <a:moveTo>
                  <a:pt x="469379" y="247054"/>
                </a:moveTo>
                <a:lnTo>
                  <a:pt x="387722" y="247054"/>
                </a:lnTo>
                <a:lnTo>
                  <a:pt x="391839" y="246012"/>
                </a:lnTo>
                <a:lnTo>
                  <a:pt x="397395" y="243929"/>
                </a:lnTo>
                <a:lnTo>
                  <a:pt x="409599" y="46384"/>
                </a:lnTo>
                <a:lnTo>
                  <a:pt x="408855" y="37951"/>
                </a:lnTo>
                <a:lnTo>
                  <a:pt x="407367" y="30509"/>
                </a:lnTo>
                <a:lnTo>
                  <a:pt x="406077" y="26541"/>
                </a:lnTo>
                <a:lnTo>
                  <a:pt x="399875" y="24556"/>
                </a:lnTo>
                <a:lnTo>
                  <a:pt x="383554" y="24556"/>
                </a:lnTo>
                <a:lnTo>
                  <a:pt x="382810" y="23068"/>
                </a:lnTo>
                <a:lnTo>
                  <a:pt x="382810" y="16122"/>
                </a:lnTo>
                <a:lnTo>
                  <a:pt x="383554" y="14138"/>
                </a:lnTo>
                <a:lnTo>
                  <a:pt x="385043" y="14138"/>
                </a:lnTo>
                <a:lnTo>
                  <a:pt x="392682" y="13344"/>
                </a:lnTo>
                <a:lnTo>
                  <a:pt x="432816" y="4960"/>
                </a:lnTo>
                <a:lnTo>
                  <a:pt x="446806" y="0"/>
                </a:lnTo>
                <a:lnTo>
                  <a:pt x="448543" y="0"/>
                </a:lnTo>
                <a:lnTo>
                  <a:pt x="449585" y="743"/>
                </a:lnTo>
                <a:lnTo>
                  <a:pt x="451767" y="3720"/>
                </a:lnTo>
                <a:lnTo>
                  <a:pt x="452462" y="4960"/>
                </a:lnTo>
                <a:lnTo>
                  <a:pt x="452759" y="5953"/>
                </a:lnTo>
                <a:lnTo>
                  <a:pt x="450806" y="13441"/>
                </a:lnTo>
                <a:lnTo>
                  <a:pt x="449411" y="21766"/>
                </a:lnTo>
                <a:lnTo>
                  <a:pt x="448574" y="30928"/>
                </a:lnTo>
                <a:lnTo>
                  <a:pt x="448378" y="37951"/>
                </a:lnTo>
                <a:lnTo>
                  <a:pt x="448453" y="215382"/>
                </a:lnTo>
                <a:lnTo>
                  <a:pt x="465559" y="246012"/>
                </a:lnTo>
                <a:lnTo>
                  <a:pt x="469379" y="247054"/>
                </a:lnTo>
                <a:close/>
              </a:path>
              <a:path w="473075" h="259714">
                <a:moveTo>
                  <a:pt x="385043" y="259407"/>
                </a:moveTo>
                <a:lnTo>
                  <a:pt x="384050" y="258315"/>
                </a:lnTo>
                <a:lnTo>
                  <a:pt x="383554" y="255984"/>
                </a:lnTo>
                <a:lnTo>
                  <a:pt x="383568" y="248790"/>
                </a:lnTo>
                <a:lnTo>
                  <a:pt x="384050" y="247054"/>
                </a:lnTo>
                <a:lnTo>
                  <a:pt x="472057" y="247054"/>
                </a:lnTo>
                <a:lnTo>
                  <a:pt x="472455" y="248790"/>
                </a:lnTo>
                <a:lnTo>
                  <a:pt x="472554" y="252263"/>
                </a:lnTo>
                <a:lnTo>
                  <a:pt x="472752" y="255736"/>
                </a:lnTo>
                <a:lnTo>
                  <a:pt x="472671" y="257026"/>
                </a:lnTo>
                <a:lnTo>
                  <a:pt x="424184" y="257026"/>
                </a:lnTo>
                <a:lnTo>
                  <a:pt x="419422" y="257175"/>
                </a:lnTo>
                <a:lnTo>
                  <a:pt x="414659" y="257472"/>
                </a:lnTo>
                <a:lnTo>
                  <a:pt x="409996" y="257671"/>
                </a:lnTo>
                <a:lnTo>
                  <a:pt x="404787" y="257968"/>
                </a:lnTo>
                <a:lnTo>
                  <a:pt x="388714" y="259109"/>
                </a:lnTo>
                <a:lnTo>
                  <a:pt x="385043" y="259407"/>
                </a:lnTo>
                <a:close/>
              </a:path>
              <a:path w="473075" h="259714">
                <a:moveTo>
                  <a:pt x="472107" y="259407"/>
                </a:moveTo>
                <a:lnTo>
                  <a:pt x="468635" y="259109"/>
                </a:lnTo>
                <a:lnTo>
                  <a:pt x="452264" y="257968"/>
                </a:lnTo>
                <a:lnTo>
                  <a:pt x="446955" y="257671"/>
                </a:lnTo>
                <a:lnTo>
                  <a:pt x="442193" y="257472"/>
                </a:lnTo>
                <a:lnTo>
                  <a:pt x="437529" y="257175"/>
                </a:lnTo>
                <a:lnTo>
                  <a:pt x="433114" y="257026"/>
                </a:lnTo>
                <a:lnTo>
                  <a:pt x="472671" y="257026"/>
                </a:lnTo>
                <a:lnTo>
                  <a:pt x="472603" y="258117"/>
                </a:lnTo>
                <a:lnTo>
                  <a:pt x="472107" y="259407"/>
                </a:lnTo>
                <a:close/>
              </a:path>
            </a:pathLst>
          </a:custGeom>
          <a:solidFill>
            <a:srgbClr val="17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8199" y="5297715"/>
            <a:ext cx="1798960" cy="2433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9195" y="5278368"/>
            <a:ext cx="3218780" cy="3408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7652" y="5278368"/>
            <a:ext cx="1555908" cy="2619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3</a:t>
            </a:fld>
            <a:endParaRPr spc="-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503" y="2015179"/>
            <a:ext cx="5316921" cy="49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8111" y="3257169"/>
            <a:ext cx="624586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002F5F"/>
                </a:solidFill>
                <a:latin typeface="Calibri"/>
                <a:cs typeface="Calibri"/>
              </a:rPr>
              <a:t>David</a:t>
            </a:r>
            <a:r>
              <a:rPr sz="3000" spc="-8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3000" spc="75" dirty="0">
                <a:solidFill>
                  <a:srgbClr val="002F5F"/>
                </a:solidFill>
                <a:latin typeface="Calibri"/>
                <a:cs typeface="Calibri"/>
              </a:rPr>
              <a:t>Kendall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California </a:t>
            </a:r>
            <a:r>
              <a:rPr sz="2400" spc="45" dirty="0">
                <a:solidFill>
                  <a:srgbClr val="002F5F"/>
                </a:solidFill>
                <a:latin typeface="Calibri"/>
                <a:cs typeface="Calibri"/>
              </a:rPr>
              <a:t>Community </a:t>
            </a: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College </a:t>
            </a:r>
            <a:r>
              <a:rPr sz="2400" spc="30" dirty="0">
                <a:solidFill>
                  <a:srgbClr val="002F5F"/>
                </a:solidFill>
                <a:latin typeface="Calibri"/>
                <a:cs typeface="Calibri"/>
              </a:rPr>
              <a:t>Chancellor’s</a:t>
            </a:r>
            <a:r>
              <a:rPr sz="2400" spc="-33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F5F"/>
                </a:solidFill>
                <a:latin typeface="Calibri"/>
                <a:cs typeface="Calibri"/>
              </a:rPr>
              <a:t>Oﬀice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4</a:t>
            </a:fld>
            <a:endParaRPr spc="-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B4306-F328-4AEE-9027-3090677477F7}"/>
              </a:ext>
            </a:extLst>
          </p:cNvPr>
          <p:cNvSpPr txBox="1"/>
          <p:nvPr/>
        </p:nvSpPr>
        <p:spPr>
          <a:xfrm>
            <a:off x="838200" y="1020010"/>
            <a:ext cx="990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Grant planning activities clarify CCCCO leadership expectations and align work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Prioritization of Grants included in this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Science Tools (DST)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Core Applications (CCCAP)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California Virtual College (CVC)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Data Services Program (DSP)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Shared Infrastructure Program (SIP)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DII Technical Assistance Providers (TAP)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Grant Planning Execution Jan. 2021 – June 2021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CCCCO Leadership Preparation – Agency leadership and staff identify FY 21/22 objectives for each Grant Workplan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Grantees/Solution providers Prepare Recommendations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CCCCO and Grantees/Solution Providers Collaborate on final FY 21/22 Workplan Agreement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DII Team Monitors Progress  of Planning Approach Weekly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Education Technology Annual Grant Planning Approach</a:t>
            </a:r>
          </a:p>
        </p:txBody>
      </p:sp>
    </p:spTree>
    <p:extLst>
      <p:ext uri="{BB962C8B-B14F-4D97-AF65-F5344CB8AC3E}">
        <p14:creationId xmlns:p14="http://schemas.microsoft.com/office/powerpoint/2010/main" val="285898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6042" y="2000493"/>
            <a:ext cx="7331907" cy="43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1224" y="3412083"/>
            <a:ext cx="6245860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002F5F"/>
                </a:solidFill>
                <a:latin typeface="Calibri"/>
                <a:cs typeface="Calibri"/>
              </a:rPr>
              <a:t>Dll </a:t>
            </a:r>
            <a:r>
              <a:rPr sz="3000" spc="75" dirty="0">
                <a:solidFill>
                  <a:srgbClr val="002F5F"/>
                </a:solidFill>
                <a:latin typeface="Calibri"/>
                <a:cs typeface="Calibri"/>
              </a:rPr>
              <a:t>and </a:t>
            </a:r>
            <a:r>
              <a:rPr sz="3000" spc="20" dirty="0">
                <a:solidFill>
                  <a:srgbClr val="002F5F"/>
                </a:solidFill>
                <a:latin typeface="Calibri"/>
                <a:cs typeface="Calibri"/>
              </a:rPr>
              <a:t>TAP</a:t>
            </a:r>
            <a:r>
              <a:rPr sz="3000" spc="-370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002F5F"/>
                </a:solidFill>
                <a:latin typeface="Calibri"/>
                <a:cs typeface="Calibri"/>
              </a:rPr>
              <a:t>Team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California </a:t>
            </a:r>
            <a:r>
              <a:rPr sz="2400" spc="45" dirty="0">
                <a:solidFill>
                  <a:srgbClr val="002F5F"/>
                </a:solidFill>
                <a:latin typeface="Calibri"/>
                <a:cs typeface="Calibri"/>
              </a:rPr>
              <a:t>Community </a:t>
            </a:r>
            <a:r>
              <a:rPr sz="2400" spc="35" dirty="0">
                <a:solidFill>
                  <a:srgbClr val="002F5F"/>
                </a:solidFill>
                <a:latin typeface="Calibri"/>
                <a:cs typeface="Calibri"/>
              </a:rPr>
              <a:t>College </a:t>
            </a:r>
            <a:r>
              <a:rPr sz="2400" spc="30" dirty="0">
                <a:solidFill>
                  <a:srgbClr val="002F5F"/>
                </a:solidFill>
                <a:latin typeface="Calibri"/>
                <a:cs typeface="Calibri"/>
              </a:rPr>
              <a:t>Chancellor’s</a:t>
            </a:r>
            <a:r>
              <a:rPr sz="2400" spc="-335" dirty="0">
                <a:solidFill>
                  <a:srgbClr val="002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F5F"/>
                </a:solidFill>
                <a:latin typeface="Calibri"/>
                <a:cs typeface="Calibri"/>
              </a:rPr>
              <a:t>Oﬀice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7472" y="2054064"/>
            <a:ext cx="2743199" cy="3399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15" dirty="0"/>
              <a:t>6</a:t>
            </a:fld>
            <a:endParaRPr spc="-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DII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99F1-7E94-47F3-9C07-1F28678FD04A}"/>
              </a:ext>
            </a:extLst>
          </p:cNvPr>
          <p:cNvSpPr txBox="1"/>
          <p:nvPr/>
        </p:nvSpPr>
        <p:spPr>
          <a:xfrm>
            <a:off x="762000" y="914156"/>
            <a:ext cx="48768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Updates: (Slides will follow)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Common ERP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CENIC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Cradle To Career</a:t>
            </a:r>
            <a:endParaRPr lang="en-US" sz="28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8A53D-E823-432C-992C-F1D60FFF6072}"/>
              </a:ext>
            </a:extLst>
          </p:cNvPr>
          <p:cNvSpPr txBox="1"/>
          <p:nvPr/>
        </p:nvSpPr>
        <p:spPr>
          <a:xfrm>
            <a:off x="5791200" y="879385"/>
            <a:ext cx="487680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Critical: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CCCApply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CCCData (DL / DW)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TCO Analysis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Grant Planning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Other Areas of Focus: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 Operational Improvements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1F497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Harmonization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1F497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3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1999" y="294610"/>
            <a:ext cx="1019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ERP Assessment Project – Huron Consulting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99F1-7E94-47F3-9C07-1F28678FD04A}"/>
              </a:ext>
            </a:extLst>
          </p:cNvPr>
          <p:cNvSpPr txBox="1"/>
          <p:nvPr/>
        </p:nvSpPr>
        <p:spPr>
          <a:xfrm>
            <a:off x="1235243" y="1040577"/>
            <a:ext cx="9627936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Overview</a:t>
            </a:r>
          </a:p>
          <a:p>
            <a:r>
              <a:rPr lang="en-US" sz="24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purpose of this project is to develop an evidence-based understanding of the change management impact and effort required for the California Community Colleges to move to a shared technology platform for enterprise applications.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85422-4A65-425D-A8AD-A165E123EEC5}"/>
              </a:ext>
            </a:extLst>
          </p:cNvPr>
          <p:cNvSpPr txBox="1"/>
          <p:nvPr/>
        </p:nvSpPr>
        <p:spPr>
          <a:xfrm>
            <a:off x="1235243" y="3401827"/>
            <a:ext cx="105236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focus is on the Student with considerations of HR, Payroll, Finance and Technical to identify opportunities and challenges of a shared platform such as: 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Student experience improvements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Organizational optimization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Statewide reporting efficiencies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Business process alignment</a:t>
            </a:r>
          </a:p>
        </p:txBody>
      </p:sp>
    </p:spTree>
    <p:extLst>
      <p:ext uri="{BB962C8B-B14F-4D97-AF65-F5344CB8AC3E}">
        <p14:creationId xmlns:p14="http://schemas.microsoft.com/office/powerpoint/2010/main" val="114147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200" y="5715729"/>
            <a:ext cx="7609657" cy="97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98999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9899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2A49-A8FF-4687-941D-2E88AC9735AC}"/>
              </a:ext>
            </a:extLst>
          </p:cNvPr>
          <p:cNvSpPr txBox="1"/>
          <p:nvPr/>
        </p:nvSpPr>
        <p:spPr>
          <a:xfrm>
            <a:off x="762000" y="29461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ERP Assessment Project Approach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F1B74BE-E525-4B9A-AE29-6B31C7189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099040"/>
              </p:ext>
            </p:extLst>
          </p:nvPr>
        </p:nvGraphicFramePr>
        <p:xfrm>
          <a:off x="779489" y="2649886"/>
          <a:ext cx="10325508" cy="258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B1946E7-B472-4A0A-8567-258FA521A97C}"/>
              </a:ext>
            </a:extLst>
          </p:cNvPr>
          <p:cNvGrpSpPr/>
          <p:nvPr/>
        </p:nvGrpSpPr>
        <p:grpSpPr>
          <a:xfrm>
            <a:off x="1685088" y="970424"/>
            <a:ext cx="9067375" cy="1103654"/>
            <a:chOff x="1219837" y="1786646"/>
            <a:chExt cx="9067375" cy="11036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AEC09C-AD49-4399-9C59-2EA9B460D332}"/>
                </a:ext>
              </a:extLst>
            </p:cNvPr>
            <p:cNvSpPr/>
            <p:nvPr/>
          </p:nvSpPr>
          <p:spPr>
            <a:xfrm>
              <a:off x="1219837" y="1786646"/>
              <a:ext cx="1841898" cy="105207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Student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221663-76CE-4622-AF78-865CED2DC45D}"/>
                </a:ext>
              </a:extLst>
            </p:cNvPr>
            <p:cNvSpPr/>
            <p:nvPr/>
          </p:nvSpPr>
          <p:spPr>
            <a:xfrm>
              <a:off x="3197664" y="1786646"/>
              <a:ext cx="1841898" cy="105207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Finance</a:t>
              </a:r>
            </a:p>
            <a:p>
              <a:pPr algn="ctr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05D465-D109-464C-806B-55EE4EBF4412}"/>
                </a:ext>
              </a:extLst>
            </p:cNvPr>
            <p:cNvSpPr/>
            <p:nvPr/>
          </p:nvSpPr>
          <p:spPr>
            <a:xfrm>
              <a:off x="5135837" y="1786646"/>
              <a:ext cx="1841898" cy="105207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HR</a:t>
              </a:r>
            </a:p>
            <a:p>
              <a:pPr algn="ctr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548EF9-479D-4A66-9117-3688DEAB8018}"/>
                </a:ext>
              </a:extLst>
            </p:cNvPr>
            <p:cNvSpPr/>
            <p:nvPr/>
          </p:nvSpPr>
          <p:spPr>
            <a:xfrm>
              <a:off x="7084348" y="1786646"/>
              <a:ext cx="1841898" cy="105207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Technical</a:t>
              </a:r>
            </a:p>
            <a:p>
              <a:pPr algn="ctr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4" name="Graphic 23" descr="Graduation cap">
              <a:extLst>
                <a:ext uri="{FF2B5EF4-FFF2-40B4-BE49-F238E27FC236}">
                  <a16:creationId xmlns:a16="http://schemas.microsoft.com/office/drawing/2014/main" id="{0184BFE5-E1B8-487B-A391-4C823F72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781163" y="2121167"/>
              <a:ext cx="738554" cy="738554"/>
            </a:xfrm>
            <a:prstGeom prst="rect">
              <a:avLst/>
            </a:prstGeom>
          </p:spPr>
        </p:pic>
        <p:pic>
          <p:nvPicPr>
            <p:cNvPr id="25" name="Graphic 24" descr="Money">
              <a:extLst>
                <a:ext uri="{FF2B5EF4-FFF2-40B4-BE49-F238E27FC236}">
                  <a16:creationId xmlns:a16="http://schemas.microsoft.com/office/drawing/2014/main" id="{5D6B9404-2854-4C6F-928F-E02C107E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768056" y="2111836"/>
              <a:ext cx="714562" cy="714562"/>
            </a:xfrm>
            <a:prstGeom prst="rect">
              <a:avLst/>
            </a:prstGeom>
          </p:spPr>
        </p:pic>
        <p:pic>
          <p:nvPicPr>
            <p:cNvPr id="26" name="Graphic 25" descr="Group">
              <a:extLst>
                <a:ext uri="{FF2B5EF4-FFF2-40B4-BE49-F238E27FC236}">
                  <a16:creationId xmlns:a16="http://schemas.microsoft.com/office/drawing/2014/main" id="{DE33208F-3CE5-4069-BDE3-E57593312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5715989" y="2121167"/>
              <a:ext cx="692557" cy="692557"/>
            </a:xfrm>
            <a:prstGeom prst="rect">
              <a:avLst/>
            </a:prstGeom>
          </p:spPr>
        </p:pic>
        <p:pic>
          <p:nvPicPr>
            <p:cNvPr id="27" name="Graphic 26" descr="Presentation with bar chart">
              <a:extLst>
                <a:ext uri="{FF2B5EF4-FFF2-40B4-BE49-F238E27FC236}">
                  <a16:creationId xmlns:a16="http://schemas.microsoft.com/office/drawing/2014/main" id="{2847D748-A3BA-46CA-90C2-352F151AF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9770370" y="2373458"/>
              <a:ext cx="516842" cy="516842"/>
            </a:xfrm>
            <a:prstGeom prst="rect">
              <a:avLst/>
            </a:prstGeom>
          </p:spPr>
        </p:pic>
        <p:pic>
          <p:nvPicPr>
            <p:cNvPr id="28" name="Graphic 27" descr="Computer">
              <a:extLst>
                <a:ext uri="{FF2B5EF4-FFF2-40B4-BE49-F238E27FC236}">
                  <a16:creationId xmlns:a16="http://schemas.microsoft.com/office/drawing/2014/main" id="{44C70BB3-0058-4FE6-968D-E4AA38072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636783" y="2167164"/>
              <a:ext cx="692557" cy="692557"/>
            </a:xfrm>
            <a:prstGeom prst="rect">
              <a:avLst/>
            </a:prstGeom>
          </p:spPr>
        </p:pic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5D2B5CB-9C1E-4524-B09B-F33E7DDA51EA}"/>
              </a:ext>
            </a:extLst>
          </p:cNvPr>
          <p:cNvSpPr/>
          <p:nvPr/>
        </p:nvSpPr>
        <p:spPr>
          <a:xfrm>
            <a:off x="804384" y="4974054"/>
            <a:ext cx="10281689" cy="716691"/>
          </a:xfrm>
          <a:prstGeom prst="rightArrow">
            <a:avLst/>
          </a:prstGeom>
          <a:solidFill>
            <a:srgbClr val="F6DC6B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January – May 2021</a:t>
            </a: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B0F9ECE-E3E5-4FC0-8671-9C01F90BE60A}"/>
              </a:ext>
            </a:extLst>
          </p:cNvPr>
          <p:cNvSpPr/>
          <p:nvPr/>
        </p:nvSpPr>
        <p:spPr>
          <a:xfrm rot="16200000" flipH="1">
            <a:off x="4846381" y="-1545787"/>
            <a:ext cx="45719" cy="805244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46C43C-FA52-4DF9-9EF9-CC7F671D19B3}"/>
              </a:ext>
            </a:extLst>
          </p:cNvPr>
          <p:cNvSpPr txBox="1"/>
          <p:nvPr/>
        </p:nvSpPr>
        <p:spPr>
          <a:xfrm>
            <a:off x="3780614" y="2248441"/>
            <a:ext cx="3070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State Assessment </a:t>
            </a:r>
          </a:p>
        </p:txBody>
      </p:sp>
    </p:spTree>
    <p:extLst>
      <p:ext uri="{BB962C8B-B14F-4D97-AF65-F5344CB8AC3E}">
        <p14:creationId xmlns:p14="http://schemas.microsoft.com/office/powerpoint/2010/main" val="3635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B4E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4EB11CE6A4B43BB6ACC1C96D660B2" ma:contentTypeVersion="13" ma:contentTypeDescription="Create a new document." ma:contentTypeScope="" ma:versionID="aefdeeb297d5b714fd8a52f82230af77">
  <xsd:schema xmlns:xsd="http://www.w3.org/2001/XMLSchema" xmlns:xs="http://www.w3.org/2001/XMLSchema" xmlns:p="http://schemas.microsoft.com/office/2006/metadata/properties" xmlns:ns3="344a767d-e31a-43cb-89d6-f8dbd3f8b42a" xmlns:ns4="01ac55d1-fde0-458e-96e0-afb2cb4f9872" targetNamespace="http://schemas.microsoft.com/office/2006/metadata/properties" ma:root="true" ma:fieldsID="8dcd13b5e542a9e1aa657f6febaa57dd" ns3:_="" ns4:_="">
    <xsd:import namespace="344a767d-e31a-43cb-89d6-f8dbd3f8b42a"/>
    <xsd:import namespace="01ac55d1-fde0-458e-96e0-afb2cb4f98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a767d-e31a-43cb-89d6-f8dbd3f8b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c55d1-fde0-458e-96e0-afb2cb4f9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88D88-E63B-4BA8-B39D-44D19A9848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96B3B9-127C-47DC-ABC7-CE04C359A31D}">
  <ds:schemaRefs>
    <ds:schemaRef ds:uri="344a767d-e31a-43cb-89d6-f8dbd3f8b42a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1ac55d1-fde0-458e-96e0-afb2cb4f987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40F3BC-7938-41A3-929C-52D4E003E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a767d-e31a-43cb-89d6-f8dbd3f8b42a"/>
    <ds:schemaRef ds:uri="01ac55d1-fde0-458e-96e0-afb2cb4f9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1016</Words>
  <Application>Microsoft Office PowerPoint</Application>
  <PresentationFormat>Widescreen</PresentationFormat>
  <Paragraphs>207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Arial Black</vt:lpstr>
      <vt:lpstr>Calibri</vt:lpstr>
      <vt:lpstr>Helvetica</vt:lpstr>
      <vt:lpstr>Source Sans Pro</vt:lpstr>
      <vt:lpstr>Times New Roman</vt:lpstr>
      <vt:lpstr>Office Theme</vt:lpstr>
      <vt:lpstr>Telecommunications and Technology</vt:lpstr>
      <vt:lpstr>PowerPoint Presentation</vt:lpstr>
      <vt:lpstr>TTAC Charter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 Planning and Discussion</vt:lpstr>
      <vt:lpstr>Updates – Review and Feedback Discussion</vt:lpstr>
      <vt:lpstr>PowerPoint Presentation</vt:lpstr>
      <vt:lpstr>End of 1.25.21 meeting here.</vt:lpstr>
      <vt:lpstr>Key Projects</vt:lpstr>
      <vt:lpstr>TTAC Guiding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Telecommunications and Technology</dc:title>
  <dc:creator>ajackl</dc:creator>
  <cp:lastModifiedBy>Bird, Gary</cp:lastModifiedBy>
  <cp:revision>6</cp:revision>
  <dcterms:created xsi:type="dcterms:W3CDTF">2021-01-24T16:48:10Z</dcterms:created>
  <dcterms:modified xsi:type="dcterms:W3CDTF">2021-01-25T16:51:11Z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0x0101001574EB11CE6A4B43BB6ACC1C96D660B2</vt:lpwstr>
  </property>
</Properties>
</file>