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14" r:id="rId2"/>
    <p:sldId id="648" r:id="rId3"/>
    <p:sldId id="649" r:id="rId4"/>
    <p:sldId id="650" r:id="rId5"/>
    <p:sldId id="651" r:id="rId6"/>
    <p:sldId id="652" r:id="rId7"/>
    <p:sldId id="644" r:id="rId8"/>
    <p:sldId id="645" r:id="rId9"/>
    <p:sldId id="646" r:id="rId10"/>
    <p:sldId id="647" r:id="rId11"/>
    <p:sldId id="640" r:id="rId12"/>
    <p:sldId id="641" r:id="rId13"/>
    <p:sldId id="642" r:id="rId14"/>
    <p:sldId id="643" r:id="rId15"/>
    <p:sldId id="639" r:id="rId16"/>
    <p:sldId id="638" r:id="rId17"/>
    <p:sldId id="615" r:id="rId18"/>
    <p:sldId id="616" r:id="rId19"/>
    <p:sldId id="636" r:id="rId20"/>
    <p:sldId id="626" r:id="rId21"/>
  </p:sldIdLst>
  <p:sldSz cx="9144000" cy="5143500" type="screen16x9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orient="horz" pos="1610">
          <p15:clr>
            <a:srgbClr val="A4A3A4"/>
          </p15:clr>
        </p15:guide>
        <p15:guide id="3" pos="4255">
          <p15:clr>
            <a:srgbClr val="A4A3A4"/>
          </p15:clr>
        </p15:guide>
        <p15:guide id="4" pos="1743">
          <p15:clr>
            <a:srgbClr val="A4A3A4"/>
          </p15:clr>
        </p15:guide>
        <p15:guide id="5" pos="751">
          <p15:clr>
            <a:srgbClr val="A4A3A4"/>
          </p15:clr>
        </p15:guide>
        <p15:guide id="6" pos="30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Brooks" initials="KLB [14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7A7"/>
    <a:srgbClr val="999999"/>
    <a:srgbClr val="8AC640"/>
    <a:srgbClr val="78BE2F"/>
    <a:srgbClr val="234295"/>
    <a:srgbClr val="969696"/>
    <a:srgbClr val="000000"/>
    <a:srgbClr val="094A9E"/>
    <a:srgbClr val="6D6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0280" autoAdjust="0"/>
  </p:normalViewPr>
  <p:slideViewPr>
    <p:cSldViewPr snapToGrid="0" snapToObjects="1">
      <p:cViewPr>
        <p:scale>
          <a:sx n="160" d="100"/>
          <a:sy n="160" d="100"/>
        </p:scale>
        <p:origin x="976" y="320"/>
      </p:cViewPr>
      <p:guideLst>
        <p:guide orient="horz" pos="981"/>
        <p:guide orient="horz" pos="1610"/>
        <p:guide pos="4255"/>
        <p:guide pos="1743"/>
        <p:guide pos="751"/>
        <p:guide pos="30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776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3C6804C-234A-4888-8E30-2944F86023F4}" type="datetimeFigureOut">
              <a:rPr lang="en-US"/>
              <a:pPr/>
              <a:t>10/12/17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776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849B9FA-5D46-4BF5-A936-0E1DB2396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2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1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B4FFF9-766E-4179-AEF8-2C6CA8A229A1}" type="datetimeFigureOut">
              <a:rPr lang="en-US"/>
              <a:pPr>
                <a:defRPr/>
              </a:pPr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1" tIns="46151" rIns="92301" bIns="46151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497108-7D52-404B-A657-8188742D9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97108-7D52-404B-A657-8188742D9B6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JL_INF_PPT_Background_CoverNew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29238" y="3632200"/>
            <a:ext cx="2984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41120" y="1629641"/>
            <a:ext cx="6502399" cy="1377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810788" y="4905285"/>
            <a:ext cx="1296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CCCTC</a:t>
            </a:r>
            <a:r>
              <a:rPr lang="en-US" sz="1000" baseline="0" dirty="0">
                <a:latin typeface="+mn-lt"/>
              </a:rPr>
              <a:t> Spam Filter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JL_INF_PPT_Backgrounds_ContentOpt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58019" y="547724"/>
            <a:ext cx="6920210" cy="70588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AC6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68684" y="1815591"/>
            <a:ext cx="4644237" cy="27790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34295"/>
              </a:buClr>
              <a:buSzPct val="100000"/>
              <a:buFont typeface="Lucida Grande"/>
              <a:buChar char="&gt;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680034" y="1859280"/>
            <a:ext cx="2006766" cy="263374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34295"/>
              </a:buClr>
              <a:buSzPct val="100000"/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6680034" y="1327912"/>
            <a:ext cx="2118526" cy="48768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34295"/>
              </a:buClr>
              <a:buSzPct val="100000"/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57300" y="1254125"/>
            <a:ext cx="5032375" cy="4429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15003" y="4905285"/>
            <a:ext cx="1349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CCCTC</a:t>
            </a:r>
            <a:r>
              <a:rPr lang="en-US" sz="10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000" kern="1200" baseline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Spam Filter</a:t>
            </a:r>
            <a:endParaRPr lang="en-US" sz="10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JL_INF_PPT_Background_Bod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09550" y="265113"/>
            <a:ext cx="4476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8019" y="547724"/>
            <a:ext cx="6920210" cy="70588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AC6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68684" y="1815591"/>
            <a:ext cx="4644237" cy="27790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34295"/>
              </a:buClr>
              <a:buSzPct val="100000"/>
              <a:buFont typeface="Lucida Grande"/>
              <a:buChar char="&gt;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57300" y="1254125"/>
            <a:ext cx="5032375" cy="4429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62339" y="4890295"/>
            <a:ext cx="1214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CCCTC</a:t>
            </a:r>
            <a:r>
              <a:rPr lang="en-US" sz="1000" baseline="0" dirty="0">
                <a:latin typeface="+mn-lt"/>
              </a:rPr>
              <a:t> Spam Filter</a:t>
            </a:r>
            <a:endParaRPr lang="en-US" sz="10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966" y="2435848"/>
            <a:ext cx="1046966" cy="49155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697" y="292932"/>
            <a:ext cx="6502399" cy="2135535"/>
          </a:xfrm>
        </p:spPr>
        <p:txBody>
          <a:bodyPr>
            <a:normAutofit/>
          </a:bodyPr>
          <a:lstStyle/>
          <a:p>
            <a:r>
              <a:rPr lang="en-US" dirty="0"/>
              <a:t>California Community College Technology Center</a:t>
            </a:r>
            <a:br>
              <a:rPr lang="en-US" dirty="0"/>
            </a:br>
            <a:r>
              <a:rPr lang="en-US" dirty="0"/>
              <a:t>Project Spam Filter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8" y="3139796"/>
            <a:ext cx="2791215" cy="1238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13" y="2883731"/>
            <a:ext cx="1442883" cy="6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8684" y="1461247"/>
            <a:ext cx="7167104" cy="3133375"/>
          </a:xfrm>
        </p:spPr>
        <p:txBody>
          <a:bodyPr/>
          <a:lstStyle/>
          <a:p>
            <a:r>
              <a:rPr lang="en-US" dirty="0"/>
              <a:t>Phase 2 (Non-PII) Data [Jigish]</a:t>
            </a:r>
          </a:p>
          <a:p>
            <a:pPr lvl="1"/>
            <a:r>
              <a:rPr lang="en-US" sz="1800" dirty="0"/>
              <a:t>Email domain information for Phase 2 data</a:t>
            </a:r>
          </a:p>
        </p:txBody>
      </p:sp>
    </p:spTree>
    <p:extLst>
      <p:ext uri="{BB962C8B-B14F-4D97-AF65-F5344CB8AC3E}">
        <p14:creationId xmlns:p14="http://schemas.microsoft.com/office/powerpoint/2010/main" val="110057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Weekly Update</a:t>
            </a:r>
            <a:br>
              <a:rPr lang="en-US" dirty="0"/>
            </a:br>
            <a:r>
              <a:rPr lang="en-US" dirty="0"/>
              <a:t>Sep 18, 2017</a:t>
            </a:r>
          </a:p>
        </p:txBody>
      </p:sp>
    </p:spTree>
    <p:extLst>
      <p:ext uri="{BB962C8B-B14F-4D97-AF65-F5344CB8AC3E}">
        <p14:creationId xmlns:p14="http://schemas.microsoft.com/office/powerpoint/2010/main" val="111562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683" y="452721"/>
            <a:ext cx="6920210" cy="705888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83" y="1362635"/>
            <a:ext cx="7247787" cy="3231987"/>
          </a:xfrm>
        </p:spPr>
        <p:txBody>
          <a:bodyPr/>
          <a:lstStyle/>
          <a:p>
            <a:r>
              <a:rPr lang="en-CA" dirty="0"/>
              <a:t>Infrastructure</a:t>
            </a:r>
          </a:p>
          <a:p>
            <a:pPr lvl="1"/>
            <a:r>
              <a:rPr lang="en-CA" sz="1600" dirty="0"/>
              <a:t>Multiple instances Setup; File share enabled</a:t>
            </a:r>
          </a:p>
          <a:p>
            <a:pPr lvl="1"/>
            <a:r>
              <a:rPr lang="en-CA" sz="1600" dirty="0"/>
              <a:t>Debugged instance performance issues. Upgraded to 8GB memory instances</a:t>
            </a:r>
          </a:p>
          <a:p>
            <a:r>
              <a:rPr lang="en-CA" dirty="0"/>
              <a:t>Reviewed Project Milestones / Details</a:t>
            </a:r>
          </a:p>
          <a:p>
            <a:pPr lvl="1"/>
            <a:r>
              <a:rPr lang="en-CA" sz="1600" dirty="0"/>
              <a:t>Revised SmartSheet Tasks; Added end goals for each project phase</a:t>
            </a:r>
          </a:p>
          <a:p>
            <a:r>
              <a:rPr lang="en-CA" dirty="0"/>
              <a:t>Continued with Exploratory Analysis on Phase 1 data</a:t>
            </a:r>
          </a:p>
          <a:p>
            <a:pPr lvl="1"/>
            <a:r>
              <a:rPr lang="en-US" sz="1600" dirty="0"/>
              <a:t>Analyzed most application sections. Extracted key insights where relevant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443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8684" y="1308841"/>
            <a:ext cx="7167104" cy="3584888"/>
          </a:xfrm>
        </p:spPr>
        <p:txBody>
          <a:bodyPr/>
          <a:lstStyle/>
          <a:p>
            <a:r>
              <a:rPr lang="en-US" dirty="0"/>
              <a:t>Infrastructure</a:t>
            </a:r>
          </a:p>
          <a:p>
            <a:pPr lvl="1"/>
            <a:r>
              <a:rPr lang="en-US" sz="1600" dirty="0"/>
              <a:t>Scale to 16GB Memory footprint to support ML computational needs</a:t>
            </a:r>
          </a:p>
          <a:p>
            <a:r>
              <a:rPr lang="en-US" dirty="0"/>
              <a:t>Data Extraction, ETL</a:t>
            </a:r>
          </a:p>
          <a:p>
            <a:pPr lvl="1"/>
            <a:r>
              <a:rPr lang="en-US" sz="1800" dirty="0"/>
              <a:t>Extract Phase 2 (Non-PII only) data</a:t>
            </a:r>
          </a:p>
          <a:p>
            <a:pPr lvl="1"/>
            <a:r>
              <a:rPr lang="en-US" sz="1800" dirty="0"/>
              <a:t>Prepare data for EDA/ML work</a:t>
            </a:r>
          </a:p>
          <a:p>
            <a:r>
              <a:rPr lang="en-US" dirty="0"/>
              <a:t>Continue Exploratory Data Analysis on Phase 1 [SeyVu]</a:t>
            </a:r>
          </a:p>
          <a:p>
            <a:pPr lvl="1"/>
            <a:r>
              <a:rPr lang="en-US" sz="1800"/>
              <a:t>Study IP </a:t>
            </a:r>
            <a:r>
              <a:rPr lang="en-US" sz="1800" dirty="0"/>
              <a:t>Address,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/>
              <a:t>Email domain distribution</a:t>
            </a:r>
          </a:p>
          <a:p>
            <a:r>
              <a:rPr lang="en-US" dirty="0"/>
              <a:t>Start Exploratory Analysis on Phase 2 data [SeyVu]</a:t>
            </a:r>
          </a:p>
          <a:p>
            <a:r>
              <a:rPr lang="en-US" dirty="0"/>
              <a:t>Evaluate need for Windows instances [SeyVu]</a:t>
            </a:r>
          </a:p>
          <a:p>
            <a:pPr lvl="1"/>
            <a:r>
              <a:rPr lang="en-US" sz="1800" dirty="0"/>
              <a:t>Excel based statistical analysis</a:t>
            </a:r>
          </a:p>
          <a:p>
            <a:pPr lvl="1"/>
            <a:r>
              <a:rPr lang="en-US" sz="1800" dirty="0"/>
              <a:t>Dependent on dataset size for Phase 2</a:t>
            </a:r>
          </a:p>
        </p:txBody>
      </p:sp>
    </p:spTree>
    <p:extLst>
      <p:ext uri="{BB962C8B-B14F-4D97-AF65-F5344CB8AC3E}">
        <p14:creationId xmlns:p14="http://schemas.microsoft.com/office/powerpoint/2010/main" val="191702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8684" y="1461247"/>
            <a:ext cx="7167104" cy="3133375"/>
          </a:xfrm>
        </p:spPr>
        <p:txBody>
          <a:bodyPr/>
          <a:lstStyle/>
          <a:p>
            <a:r>
              <a:rPr lang="en-US" dirty="0"/>
              <a:t>Phase 2 (Non-PII) Data [Jigish]</a:t>
            </a:r>
          </a:p>
          <a:p>
            <a:pPr lvl="1"/>
            <a:r>
              <a:rPr lang="en-US" sz="1800" dirty="0"/>
              <a:t>Close to complete. Expected by tomorrow (09/19/2017)</a:t>
            </a:r>
          </a:p>
          <a:p>
            <a:pPr lvl="1"/>
            <a:r>
              <a:rPr lang="en-US" sz="1800" dirty="0"/>
              <a:t>Fraud tagging already provided</a:t>
            </a:r>
          </a:p>
          <a:p>
            <a:r>
              <a:rPr lang="en-US" dirty="0"/>
              <a:t>Extract email domain information for Phase 1 &amp; 2 data [Jigish]</a:t>
            </a:r>
          </a:p>
          <a:p>
            <a:pPr lvl="1"/>
            <a:r>
              <a:rPr lang="en-US" sz="1800" dirty="0"/>
              <a:t>Working with Jigish to get this data</a:t>
            </a:r>
          </a:p>
          <a:p>
            <a:pPr lvl="1"/>
            <a:r>
              <a:rPr lang="en-US" sz="1800" dirty="0"/>
              <a:t>Expected by sometime this week</a:t>
            </a:r>
          </a:p>
        </p:txBody>
      </p:sp>
    </p:spTree>
    <p:extLst>
      <p:ext uri="{BB962C8B-B14F-4D97-AF65-F5344CB8AC3E}">
        <p14:creationId xmlns:p14="http://schemas.microsoft.com/office/powerpoint/2010/main" val="39564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Weekly Update</a:t>
            </a:r>
            <a:br>
              <a:rPr lang="en-US" dirty="0"/>
            </a:br>
            <a:r>
              <a:rPr lang="en-US" dirty="0"/>
              <a:t>Sep 11, 2017</a:t>
            </a:r>
          </a:p>
        </p:txBody>
      </p:sp>
    </p:spTree>
    <p:extLst>
      <p:ext uri="{BB962C8B-B14F-4D97-AF65-F5344CB8AC3E}">
        <p14:creationId xmlns:p14="http://schemas.microsoft.com/office/powerpoint/2010/main" val="83635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83" y="1362634"/>
            <a:ext cx="7247787" cy="3553749"/>
          </a:xfrm>
        </p:spPr>
        <p:txBody>
          <a:bodyPr/>
          <a:lstStyle/>
          <a:p>
            <a:r>
              <a:rPr lang="en-US" sz="2000" dirty="0"/>
              <a:t>Exploratory Data Analysis (EDA) 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Few features looked at show very strong signals</a:t>
            </a:r>
          </a:p>
          <a:p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Fraud techniques look basic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Assume it’ll evolve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11949"/>
              </p:ext>
            </p:extLst>
          </p:nvPr>
        </p:nvGraphicFramePr>
        <p:xfrm>
          <a:off x="1894057" y="2222196"/>
          <a:ext cx="5997038" cy="1016000"/>
        </p:xfrm>
        <a:graphic>
          <a:graphicData uri="http://schemas.openxmlformats.org/drawingml/2006/table">
            <a:tbl>
              <a:tblPr/>
              <a:tblGrid>
                <a:gridCol w="242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  <a:r>
                        <a:rPr lang="sk-SK" sz="12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Fields</a:t>
                      </a:r>
                      <a:endParaRPr lang="sk-SK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</a:rPr>
                        <a:t>Not Fraud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</a:rPr>
                        <a:t>Fraud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Total Applications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27162 (</a:t>
                      </a:r>
                      <a:r>
                        <a:rPr lang="is-I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(Body)" charset="0"/>
                        </a:rPr>
                        <a:t>94%</a:t>
                      </a:r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1700 </a:t>
                      </a:r>
                      <a:r>
                        <a:rPr lang="is-I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 (Body)" charset="0"/>
                        </a:rPr>
                        <a:t>(6%)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Home State - 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25358 (</a:t>
                      </a:r>
                      <a:r>
                        <a:rPr lang="is-I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(Body)" charset="0"/>
                        </a:rPr>
                        <a:t>93%</a:t>
                      </a:r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186 (</a:t>
                      </a:r>
                      <a:r>
                        <a:rPr lang="is-I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 (Body)" charset="0"/>
                        </a:rPr>
                        <a:t>11%</a:t>
                      </a:r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High School Name Provided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22825 (</a:t>
                      </a:r>
                      <a:r>
                        <a:rPr lang="is-I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(Body)" charset="0"/>
                        </a:rPr>
                        <a:t>84%</a:t>
                      </a:r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37 (</a:t>
                      </a:r>
                      <a:r>
                        <a:rPr lang="is-I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(Body)" charset="0"/>
                        </a:rPr>
                        <a:t>2%</a:t>
                      </a:r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charset="0"/>
                        </a:rPr>
                        <a:t>CA High School 3 Year = False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10777 (</a:t>
                      </a:r>
                      <a:r>
                        <a:rPr lang="is-I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(Body)" charset="0"/>
                        </a:rPr>
                        <a:t>40%</a:t>
                      </a:r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1677 (</a:t>
                      </a:r>
                      <a:r>
                        <a:rPr lang="is-I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(Body)" charset="0"/>
                        </a:rPr>
                        <a:t>98.5%</a:t>
                      </a:r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46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683" y="452721"/>
            <a:ext cx="6920210" cy="705888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83" y="1362635"/>
            <a:ext cx="7247787" cy="3231987"/>
          </a:xfrm>
        </p:spPr>
        <p:txBody>
          <a:bodyPr/>
          <a:lstStyle/>
          <a:p>
            <a:r>
              <a:rPr lang="en-CA" dirty="0"/>
              <a:t>Infrastructure  – One Instance setup, Tools installed, Access Issues resolved</a:t>
            </a:r>
          </a:p>
          <a:p>
            <a:r>
              <a:rPr lang="en-CA" dirty="0"/>
              <a:t>Reviewed Project Milestones / Details</a:t>
            </a:r>
          </a:p>
          <a:p>
            <a:r>
              <a:rPr lang="en-CA" dirty="0"/>
              <a:t>Reviewed Data Extract from CCCTC Database</a:t>
            </a:r>
          </a:p>
          <a:p>
            <a:r>
              <a:rPr lang="en-CA" dirty="0"/>
              <a:t>Data extraction for Phase 1 completed [Jigish]</a:t>
            </a:r>
          </a:p>
          <a:p>
            <a:pPr lvl="1"/>
            <a:r>
              <a:rPr lang="en-CA" sz="1800" dirty="0"/>
              <a:t>Fraud data separately provided by CCCTC</a:t>
            </a:r>
          </a:p>
          <a:p>
            <a:r>
              <a:rPr lang="en-CA" dirty="0"/>
              <a:t>Initial ETL for Phase 1 complete</a:t>
            </a:r>
          </a:p>
          <a:p>
            <a:pPr lvl="1"/>
            <a:r>
              <a:rPr lang="en-CA" sz="1800" dirty="0"/>
              <a:t>Cleaned up data source for Exploratory Analysis</a:t>
            </a:r>
          </a:p>
          <a:p>
            <a:pPr lvl="1"/>
            <a:r>
              <a:rPr lang="en-CA" sz="1800" dirty="0"/>
              <a:t>Integrated Fraudulent applications into data set</a:t>
            </a:r>
          </a:p>
          <a:p>
            <a:r>
              <a:rPr lang="en-US" dirty="0"/>
              <a:t>Initial Exploration in Progress. Some promising observations made.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3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8684" y="1461247"/>
            <a:ext cx="7167104" cy="3133375"/>
          </a:xfrm>
        </p:spPr>
        <p:txBody>
          <a:bodyPr/>
          <a:lstStyle/>
          <a:p>
            <a:r>
              <a:rPr lang="en-US" dirty="0"/>
              <a:t>Install Multiple Machine Instances + EFS [Jigish]</a:t>
            </a:r>
          </a:p>
          <a:p>
            <a:r>
              <a:rPr lang="en-US" dirty="0"/>
              <a:t>Continue Exploratory Data Analysis [Harsha/Ananth]</a:t>
            </a:r>
          </a:p>
          <a:p>
            <a:pPr lvl="1"/>
            <a:r>
              <a:rPr lang="en-US" sz="1800" dirty="0"/>
              <a:t>Study input variables and relationship to fraud/non-fraud</a:t>
            </a:r>
          </a:p>
          <a:p>
            <a:pPr lvl="1"/>
            <a:r>
              <a:rPr lang="en-US" sz="1800" dirty="0"/>
              <a:t>Study general input variable distributions</a:t>
            </a:r>
          </a:p>
          <a:p>
            <a:r>
              <a:rPr lang="en-US" dirty="0"/>
              <a:t>Evaluate need for Windows instances [Harsha/Ananth]</a:t>
            </a:r>
          </a:p>
          <a:p>
            <a:pPr lvl="1"/>
            <a:r>
              <a:rPr lang="en-US" sz="1800" dirty="0"/>
              <a:t>Excel based statistical analysis</a:t>
            </a:r>
          </a:p>
          <a:p>
            <a:pPr lvl="1"/>
            <a:r>
              <a:rPr lang="en-US" sz="1800" dirty="0"/>
              <a:t>Dependent on dataset size for Phase 2</a:t>
            </a:r>
          </a:p>
        </p:txBody>
      </p:sp>
    </p:spTree>
    <p:extLst>
      <p:ext uri="{BB962C8B-B14F-4D97-AF65-F5344CB8AC3E}">
        <p14:creationId xmlns:p14="http://schemas.microsoft.com/office/powerpoint/2010/main" val="4273126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8684" y="1461247"/>
            <a:ext cx="7167104" cy="3133375"/>
          </a:xfrm>
        </p:spPr>
        <p:txBody>
          <a:bodyPr/>
          <a:lstStyle/>
          <a:p>
            <a:r>
              <a:rPr lang="en-US" dirty="0"/>
              <a:t>Phase 2 Data (Target: 09/15/17?) [CCCTC]</a:t>
            </a:r>
          </a:p>
          <a:p>
            <a:pPr lvl="1"/>
            <a:r>
              <a:rPr lang="en-US" sz="1800" dirty="0"/>
              <a:t>All applicable colleges with Fraud Tagging</a:t>
            </a:r>
          </a:p>
          <a:p>
            <a:pPr lvl="1"/>
            <a:r>
              <a:rPr lang="en-US" sz="1800" dirty="0"/>
              <a:t>Including hashed PII data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9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Weekly Update</a:t>
            </a:r>
            <a:br>
              <a:rPr lang="en-US" dirty="0"/>
            </a:br>
            <a:r>
              <a:rPr lang="en-US" dirty="0"/>
              <a:t>Oct 12, 2017</a:t>
            </a:r>
          </a:p>
        </p:txBody>
      </p:sp>
    </p:spTree>
    <p:extLst>
      <p:ext uri="{BB962C8B-B14F-4D97-AF65-F5344CB8AC3E}">
        <p14:creationId xmlns:p14="http://schemas.microsoft.com/office/powerpoint/2010/main" val="211686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41120" y="1888067"/>
            <a:ext cx="6502399" cy="1119293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41505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8683" y="1342608"/>
            <a:ext cx="37783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Transform</a:t>
            </a:r>
          </a:p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Use Rulesets to augment current Fraud Tagging</a:t>
            </a:r>
          </a:p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Complete ML Initial Model Development</a:t>
            </a:r>
          </a:p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Deploy</a:t>
            </a:r>
          </a:p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Work with colleges to do good tagging of new applications</a:t>
            </a:r>
          </a:p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Complete ML Phase 2 - Model Tuning/Refining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7013" y="1342608"/>
            <a:ext cx="36813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Transform</a:t>
            </a:r>
          </a:p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Complete ML Initial Model Development (Use Allan Hancock College)</a:t>
            </a:r>
          </a:p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Deployment Readiness </a:t>
            </a:r>
          </a:p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Work with colleges to do good tagging of new applications</a:t>
            </a:r>
          </a:p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Complete ML Phase 2 - Model Tuning/Refining</a:t>
            </a:r>
          </a:p>
          <a:p>
            <a:pPr marL="342900" indent="-342900">
              <a:spcBef>
                <a:spcPct val="20000"/>
              </a:spcBef>
              <a:buClr>
                <a:srgbClr val="234295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Deploy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4937" y="747249"/>
            <a:ext cx="3446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057A7"/>
                </a:solidFill>
                <a:latin typeface="+mj-lt"/>
                <a:ea typeface="+mj-ea"/>
                <a:cs typeface="+mj-cs"/>
              </a:rPr>
              <a:t>Previous Proposal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3594" y="757981"/>
            <a:ext cx="4028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057A7"/>
                </a:solidFill>
                <a:latin typeface="+mj-lt"/>
                <a:ea typeface="+mj-ea"/>
                <a:cs typeface="+mj-cs"/>
              </a:rPr>
              <a:t>New Proposal (Based on Tim’s Suggestion)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2317" y="4666299"/>
            <a:ext cx="5934974" cy="36933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New Proposal: Steps 1-3 will happen in Parallel with Step 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56E1CC-80A8-0140-990D-62C4DF6A39D6}"/>
              </a:ext>
            </a:extLst>
          </p:cNvPr>
          <p:cNvCxnSpPr>
            <a:cxnSpLocks/>
          </p:cNvCxnSpPr>
          <p:nvPr/>
        </p:nvCxnSpPr>
        <p:spPr>
          <a:xfrm>
            <a:off x="4978936" y="1157942"/>
            <a:ext cx="0" cy="3250156"/>
          </a:xfrm>
          <a:prstGeom prst="line">
            <a:avLst/>
          </a:prstGeom>
          <a:ln>
            <a:solidFill>
              <a:srgbClr val="8AC640">
                <a:alpha val="23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EA8E8F8-8BC5-554E-BDDA-885C0DD8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126" y="41361"/>
            <a:ext cx="6920210" cy="705888"/>
          </a:xfrm>
        </p:spPr>
        <p:txBody>
          <a:bodyPr/>
          <a:lstStyle/>
          <a:p>
            <a:r>
              <a:rPr lang="en-US" dirty="0"/>
              <a:t>Post-Review Execution Strategy</a:t>
            </a:r>
          </a:p>
        </p:txBody>
      </p:sp>
    </p:spTree>
    <p:extLst>
      <p:ext uri="{BB962C8B-B14F-4D97-AF65-F5344CB8AC3E}">
        <p14:creationId xmlns:p14="http://schemas.microsoft.com/office/powerpoint/2010/main" val="13897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126" y="6857"/>
            <a:ext cx="6920210" cy="705888"/>
          </a:xfrm>
        </p:spPr>
        <p:txBody>
          <a:bodyPr/>
          <a:lstStyle/>
          <a:p>
            <a:r>
              <a:rPr lang="en-US" dirty="0"/>
              <a:t>No Filters: % Fraud by College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63172-6370-364F-9192-29C992768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" t="4025" r="1692" b="8764"/>
          <a:stretch/>
        </p:blipFill>
        <p:spPr>
          <a:xfrm>
            <a:off x="1813686" y="584275"/>
            <a:ext cx="5766574" cy="39423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BF8E84-32DF-C74C-AADA-2126B1FE6DD9}"/>
              </a:ext>
            </a:extLst>
          </p:cNvPr>
          <p:cNvSpPr txBox="1"/>
          <p:nvPr/>
        </p:nvSpPr>
        <p:spPr>
          <a:xfrm>
            <a:off x="3058314" y="4610005"/>
            <a:ext cx="3599425" cy="36933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Allan Hancock clearly dominant</a:t>
            </a:r>
          </a:p>
        </p:txBody>
      </p:sp>
    </p:spTree>
    <p:extLst>
      <p:ext uri="{BB962C8B-B14F-4D97-AF65-F5344CB8AC3E}">
        <p14:creationId xmlns:p14="http://schemas.microsoft.com/office/powerpoint/2010/main" val="356187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126" y="6857"/>
            <a:ext cx="6920210" cy="705888"/>
          </a:xfrm>
        </p:spPr>
        <p:txBody>
          <a:bodyPr/>
          <a:lstStyle/>
          <a:p>
            <a:r>
              <a:rPr lang="en-US" dirty="0" err="1"/>
              <a:t>AppTime</a:t>
            </a:r>
            <a:r>
              <a:rPr lang="en-US" dirty="0"/>
              <a:t> &lt; 1 min: % Fraud by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64D5D-424F-344E-827F-2D8F98D45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1" b="8568"/>
          <a:stretch/>
        </p:blipFill>
        <p:spPr>
          <a:xfrm>
            <a:off x="1602891" y="574335"/>
            <a:ext cx="6226187" cy="4019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D33083-BD6B-F049-8715-4351EF8F1C5C}"/>
              </a:ext>
            </a:extLst>
          </p:cNvPr>
          <p:cNvSpPr txBox="1"/>
          <p:nvPr/>
        </p:nvSpPr>
        <p:spPr>
          <a:xfrm>
            <a:off x="2185849" y="4678018"/>
            <a:ext cx="5070763" cy="36933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City College of San Francisco significantly higher </a:t>
            </a:r>
          </a:p>
        </p:txBody>
      </p:sp>
    </p:spTree>
    <p:extLst>
      <p:ext uri="{BB962C8B-B14F-4D97-AF65-F5344CB8AC3E}">
        <p14:creationId xmlns:p14="http://schemas.microsoft.com/office/powerpoint/2010/main" val="293338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125" y="6857"/>
            <a:ext cx="7149843" cy="705888"/>
          </a:xfrm>
        </p:spPr>
        <p:txBody>
          <a:bodyPr/>
          <a:lstStyle/>
          <a:p>
            <a:r>
              <a:rPr lang="en-US" dirty="0" err="1"/>
              <a:t>AppTime</a:t>
            </a:r>
            <a:r>
              <a:rPr lang="en-US" dirty="0"/>
              <a:t> &lt; 1 min + Email Domain Filter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33083-BD6B-F049-8715-4351EF8F1C5C}"/>
              </a:ext>
            </a:extLst>
          </p:cNvPr>
          <p:cNvSpPr txBox="1"/>
          <p:nvPr/>
        </p:nvSpPr>
        <p:spPr>
          <a:xfrm>
            <a:off x="2208520" y="4692389"/>
            <a:ext cx="5070763" cy="36933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Recommendation: Target Top 3-4 Colleges for Pilot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F2C74-02AB-AA4B-8A10-96E90E047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1" b="9050"/>
          <a:stretch/>
        </p:blipFill>
        <p:spPr>
          <a:xfrm>
            <a:off x="1579418" y="547288"/>
            <a:ext cx="6340344" cy="40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2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Weekly Update</a:t>
            </a:r>
            <a:br>
              <a:rPr lang="en-US" dirty="0"/>
            </a:br>
            <a:r>
              <a:rPr lang="en-US" dirty="0"/>
              <a:t>Sep 26, 2017</a:t>
            </a:r>
          </a:p>
        </p:txBody>
      </p:sp>
    </p:spTree>
    <p:extLst>
      <p:ext uri="{BB962C8B-B14F-4D97-AF65-F5344CB8AC3E}">
        <p14:creationId xmlns:p14="http://schemas.microsoft.com/office/powerpoint/2010/main" val="27215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683" y="452721"/>
            <a:ext cx="6920210" cy="705888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83" y="1241723"/>
            <a:ext cx="7247787" cy="3791256"/>
          </a:xfrm>
        </p:spPr>
        <p:txBody>
          <a:bodyPr/>
          <a:lstStyle/>
          <a:p>
            <a:r>
              <a:rPr lang="en-CA" dirty="0"/>
              <a:t>Infrastructure</a:t>
            </a:r>
          </a:p>
          <a:p>
            <a:pPr lvl="1"/>
            <a:r>
              <a:rPr lang="en-CA" sz="1600" dirty="0"/>
              <a:t>Instance scaling to 32GB. (Will likely require larger footprint.)</a:t>
            </a:r>
          </a:p>
          <a:p>
            <a:pPr lvl="1"/>
            <a:r>
              <a:rPr lang="en-CA" sz="1600" dirty="0"/>
              <a:t>Setting up third instance for additional team member</a:t>
            </a:r>
          </a:p>
          <a:p>
            <a:r>
              <a:rPr lang="en-CA" dirty="0"/>
              <a:t>Phase 1 EDA Continuation</a:t>
            </a:r>
          </a:p>
          <a:p>
            <a:pPr lvl="1"/>
            <a:r>
              <a:rPr lang="en-CA" sz="1600" dirty="0"/>
              <a:t>Added IP address, Email domain analysis</a:t>
            </a:r>
          </a:p>
          <a:p>
            <a:pPr lvl="1"/>
            <a:r>
              <a:rPr lang="en-CA" sz="1600" dirty="0"/>
              <a:t>Performed in-depth analysis on application time</a:t>
            </a:r>
          </a:p>
          <a:p>
            <a:pPr lvl="1"/>
            <a:r>
              <a:rPr lang="en-CA" sz="1600" dirty="0"/>
              <a:t>Generate detailed Phase 1 EDA document</a:t>
            </a:r>
          </a:p>
          <a:p>
            <a:r>
              <a:rPr lang="en-CA" dirty="0"/>
              <a:t>Phase 2 EDA</a:t>
            </a:r>
          </a:p>
          <a:p>
            <a:pPr lvl="1"/>
            <a:r>
              <a:rPr lang="en-US" sz="1600" dirty="0"/>
              <a:t>ETL Complete: Merged all batches of data. Merged fraud classified data</a:t>
            </a:r>
          </a:p>
          <a:p>
            <a:pPr lvl="1"/>
            <a:r>
              <a:rPr lang="en-US" sz="1600" dirty="0"/>
              <a:t>EDA in progress</a:t>
            </a:r>
          </a:p>
          <a:p>
            <a:r>
              <a:rPr lang="en-CA" dirty="0"/>
              <a:t>Transform</a:t>
            </a:r>
          </a:p>
          <a:p>
            <a:pPr lvl="1"/>
            <a:r>
              <a:rPr lang="en-US" sz="1600" dirty="0"/>
              <a:t>Did preparatory work for Label Encoding</a:t>
            </a: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9954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8684" y="1308841"/>
            <a:ext cx="7167104" cy="3584888"/>
          </a:xfrm>
        </p:spPr>
        <p:txBody>
          <a:bodyPr/>
          <a:lstStyle/>
          <a:p>
            <a:r>
              <a:rPr lang="en-US" dirty="0"/>
              <a:t>Infrastructure</a:t>
            </a:r>
          </a:p>
          <a:p>
            <a:pPr lvl="1"/>
            <a:r>
              <a:rPr lang="en-US" sz="1600" dirty="0"/>
              <a:t>Potential Compute Scaling &amp; Windows Instance (Placeholder).</a:t>
            </a:r>
          </a:p>
          <a:p>
            <a:r>
              <a:rPr lang="en-US" dirty="0"/>
              <a:t>Continue Exploratory Analysis on Phase 2 data [SeyVu]</a:t>
            </a:r>
          </a:p>
          <a:p>
            <a:pPr lvl="1"/>
            <a:r>
              <a:rPr lang="en-US" sz="1600" dirty="0"/>
              <a:t>Extrapolate Phase 1 analysis vectors in Phase 2</a:t>
            </a:r>
          </a:p>
          <a:p>
            <a:pPr lvl="1"/>
            <a:r>
              <a:rPr lang="en-US" sz="1600" dirty="0"/>
              <a:t>Explore college level breakdown analysis</a:t>
            </a:r>
          </a:p>
          <a:p>
            <a:r>
              <a:rPr lang="en-US" dirty="0"/>
              <a:t>Explore rule-set to tagged “potential” fraud</a:t>
            </a:r>
          </a:p>
          <a:p>
            <a:pPr lvl="1"/>
            <a:r>
              <a:rPr lang="en-US" sz="1600" dirty="0"/>
              <a:t>Would like to review this with CCCTC in meeting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55240"/>
      </p:ext>
    </p:extLst>
  </p:cSld>
  <p:clrMapOvr>
    <a:masterClrMapping/>
  </p:clrMapOvr>
</p:sld>
</file>

<file path=ppt/theme/theme1.xml><?xml version="1.0" encoding="utf-8"?>
<a:theme xmlns:a="http://schemas.openxmlformats.org/drawingml/2006/main" name="DJL_IFI_PPTtemplate2_New_Rnd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Infiniti template 2</Template>
  <TotalTime>22621</TotalTime>
  <Words>669</Words>
  <Application>Microsoft Macintosh PowerPoint</Application>
  <PresentationFormat>On-screen Show (16:9)</PresentationFormat>
  <Paragraphs>126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(Body)</vt:lpstr>
      <vt:lpstr>Lucida Grande</vt:lpstr>
      <vt:lpstr>DJL_IFI_PPTtemplate2_New_Rnd3</vt:lpstr>
      <vt:lpstr>California Community College Technology Center Project Spam Filter</vt:lpstr>
      <vt:lpstr>Weekly Update Oct 12, 2017</vt:lpstr>
      <vt:lpstr>Post-Review Execution Strategy</vt:lpstr>
      <vt:lpstr>No Filters: % Fraud by College</vt:lpstr>
      <vt:lpstr>AppTime &lt; 1 min: % Fraud by College</vt:lpstr>
      <vt:lpstr>AppTime &lt; 1 min + Email Domain Filter</vt:lpstr>
      <vt:lpstr>Weekly Update Sep 26, 2017</vt:lpstr>
      <vt:lpstr>Activity</vt:lpstr>
      <vt:lpstr>Plans</vt:lpstr>
      <vt:lpstr>Receivables</vt:lpstr>
      <vt:lpstr>Weekly Update Sep 18, 2017</vt:lpstr>
      <vt:lpstr>Activity</vt:lpstr>
      <vt:lpstr>Plans</vt:lpstr>
      <vt:lpstr>Receivables</vt:lpstr>
      <vt:lpstr>Weekly Update Sep 11, 2017</vt:lpstr>
      <vt:lpstr>Key Insights</vt:lpstr>
      <vt:lpstr>Activity</vt:lpstr>
      <vt:lpstr>Plans</vt:lpstr>
      <vt:lpstr>Receivables</vt:lpstr>
      <vt:lpstr>Backup</vt:lpstr>
    </vt:vector>
  </TitlesOfParts>
  <Company/>
  <LinksUpToDate>false</LinksUpToDate>
  <SharedDoc>false</SharedDoc>
  <HyperlinksChanged>false</HyperlinksChanged>
  <AppVersion>16.0007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Picart</dc:creator>
  <cp:lastModifiedBy>Ananth Gopalakrishnan</cp:lastModifiedBy>
  <cp:revision>623</cp:revision>
  <cp:lastPrinted>2017-03-13T15:34:50Z</cp:lastPrinted>
  <dcterms:created xsi:type="dcterms:W3CDTF">2016-08-16T15:26:47Z</dcterms:created>
  <dcterms:modified xsi:type="dcterms:W3CDTF">2017-10-12T20:35:41Z</dcterms:modified>
</cp:coreProperties>
</file>