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61" r:id="rId5"/>
    <p:sldId id="258" r:id="rId6"/>
    <p:sldId id="259" r:id="rId7"/>
    <p:sldId id="260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540" y="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2" d="100"/>
          <a:sy n="82" d="100"/>
        </p:scale>
        <p:origin x="252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niethia\Downloads\CCC%20apply%20survey%205-16%20with%20charts.xls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niethia\Downloads\CCC%20apply%20survey%205-16%20with%20charts%20(1).xls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niethia\Downloads\CCC%20apply%20survey%205-16%20with%20charts%20(1)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niethia\Downloads\CCC%20apply%20survey%205-16%20with%20charts%20(1)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niethia\Downloads\CCC%20apply%20survey%205-16%20with%20charts%20(1).xls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SCE\NCSSSPAC\CCC%20apply%20survey%205-16%20with%20charts%20(1)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niethia\Downloads\CCC%20apply%20survey%205-16%20with%20charts%20(1).xls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niethia\Downloads\CCC%20apply%20survey%205-16%20with%20charts%20(2).xls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215322223785781"/>
          <c:y val="0.24705917833636595"/>
          <c:w val="0.39236177632950903"/>
          <c:h val="0.6647068369526035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'[CCC apply survey 5-16 with charts.xls]Question 1'!$A$4:$A$5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'[CCC apply survey 5-16 with charts.xls]Question 1'!$C$4:$C$5</c:f>
              <c:numCache>
                <c:formatCode>0.0%</c:formatCode>
                <c:ptCount val="2"/>
                <c:pt idx="0">
                  <c:v>0.47899999999999998</c:v>
                </c:pt>
                <c:pt idx="1">
                  <c:v>0.52100000000000002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7364753937007873"/>
          <c:y val="0.88501603966170916"/>
          <c:w val="0.22020482283464568"/>
          <c:h val="5.41373994917302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826430980141501"/>
          <c:y val="0.20000028722467719"/>
          <c:w val="0.41840348714783926"/>
          <c:h val="0.7088245473698118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'[CCC apply survey 5-16 with charts (1).xls]Question 2'!$A$4:$A$5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'[CCC apply survey 5-16 with charts (1).xls]Question 2'!$C$4:$C$5</c:f>
              <c:numCache>
                <c:formatCode>0.0%</c:formatCode>
                <c:ptCount val="2"/>
                <c:pt idx="0">
                  <c:v>0.46500000000000002</c:v>
                </c:pt>
                <c:pt idx="1">
                  <c:v>0.53500000000000003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0744054413756865"/>
          <c:y val="0.86933661075871682"/>
          <c:w val="0.19410759801708682"/>
          <c:h val="0.102391345395127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25E-2"/>
          <c:y val="7.3391034454026574E-2"/>
          <c:w val="0.9763208661417323"/>
          <c:h val="0.7706878306878306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'[CCC apply survey 5-16 with charts (1).xls]Question 3'!$A$4:$A$8</c:f>
              <c:strCache>
                <c:ptCount val="5"/>
                <c:pt idx="0">
                  <c:v>Account set up.</c:v>
                </c:pt>
                <c:pt idx="1">
                  <c:v>Language barrier.</c:v>
                </c:pt>
                <c:pt idx="2">
                  <c:v>Not computer literate.</c:v>
                </c:pt>
                <c:pt idx="3">
                  <c:v>No computer access.</c:v>
                </c:pt>
                <c:pt idx="4">
                  <c:v>No difficulties experienced.</c:v>
                </c:pt>
              </c:strCache>
            </c:strRef>
          </c:cat>
          <c:val>
            <c:numRef>
              <c:f>'[CCC apply survey 5-16 with charts (1).xls]Question 3'!$C$4:$C$8</c:f>
              <c:numCache>
                <c:formatCode>0.0%</c:formatCode>
                <c:ptCount val="5"/>
                <c:pt idx="0">
                  <c:v>0.51200000000000001</c:v>
                </c:pt>
                <c:pt idx="1">
                  <c:v>0.74400000000000011</c:v>
                </c:pt>
                <c:pt idx="2">
                  <c:v>0.76700000000000002</c:v>
                </c:pt>
                <c:pt idx="3">
                  <c:v>0.53500000000000003</c:v>
                </c:pt>
                <c:pt idx="4">
                  <c:v>0.20899999999999999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81377952"/>
        <c:axId val="281375208"/>
      </c:barChart>
      <c:catAx>
        <c:axId val="281377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13752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137520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281377952"/>
        <c:crossesAt val="1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375196850393701E-2"/>
          <c:y val="7.6365870932800048E-2"/>
          <c:w val="0.96132086614173251"/>
          <c:h val="0.7578586010082073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'[CCC apply survey 5-16 with charts (1).xls]Question 4'!$A$4:$A$6</c:f>
              <c:strCache>
                <c:ptCount val="3"/>
                <c:pt idx="0">
                  <c:v>They have had difficulty with athletics questions.</c:v>
                </c:pt>
                <c:pt idx="1">
                  <c:v>They have had difficulty with financial aid questions.</c:v>
                </c:pt>
                <c:pt idx="2">
                  <c:v>Other (please specify)</c:v>
                </c:pt>
              </c:strCache>
            </c:strRef>
          </c:cat>
          <c:val>
            <c:numRef>
              <c:f>'[CCC apply survey 5-16 with charts (1).xls]Question 4'!$C$4:$C$6</c:f>
              <c:numCache>
                <c:formatCode>0.0%</c:formatCode>
                <c:ptCount val="3"/>
                <c:pt idx="0">
                  <c:v>0.21100000000000002</c:v>
                </c:pt>
                <c:pt idx="1">
                  <c:v>0.47399999999999998</c:v>
                </c:pt>
                <c:pt idx="2">
                  <c:v>0.73699999999999999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81374816"/>
        <c:axId val="281375992"/>
      </c:barChart>
      <c:catAx>
        <c:axId val="281374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1375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137599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281374816"/>
        <c:crossesAt val="1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826430980141501"/>
          <c:y val="0.20000028722467719"/>
          <c:w val="0.41840348714783926"/>
          <c:h val="0.70882454736981182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0744054413756865"/>
          <c:y val="0.86933661075871682"/>
          <c:w val="0.19410759801708682"/>
          <c:h val="0.102391345395127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229197572831171"/>
          <c:y val="0.20000028722467719"/>
          <c:w val="0.41840348714783926"/>
          <c:h val="0.7088245473698118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'Question 7'!$A$4:$A$8</c:f>
              <c:strCache>
                <c:ptCount val="5"/>
                <c:pt idx="0">
                  <c:v>Fewer than 5,000</c:v>
                </c:pt>
                <c:pt idx="1">
                  <c:v>5,000-10,000</c:v>
                </c:pt>
                <c:pt idx="2">
                  <c:v>10,000-15,000</c:v>
                </c:pt>
                <c:pt idx="3">
                  <c:v>15,000-25,000</c:v>
                </c:pt>
                <c:pt idx="4">
                  <c:v>More than 25,000</c:v>
                </c:pt>
              </c:strCache>
            </c:strRef>
          </c:cat>
          <c:val>
            <c:numRef>
              <c:f>'Question 7'!$C$4:$C$8</c:f>
              <c:numCache>
                <c:formatCode>0.0%</c:formatCode>
                <c:ptCount val="5"/>
                <c:pt idx="0">
                  <c:v>0.64700000000000002</c:v>
                </c:pt>
                <c:pt idx="1">
                  <c:v>0.14699999999999999</c:v>
                </c:pt>
                <c:pt idx="2">
                  <c:v>5.9000000000000004E-2</c:v>
                </c:pt>
                <c:pt idx="3">
                  <c:v>2.8999999999999998E-2</c:v>
                </c:pt>
                <c:pt idx="4">
                  <c:v>0.11800000000000001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826430980141501"/>
          <c:y val="0.20000028722467719"/>
          <c:w val="0.41840348714783926"/>
          <c:h val="0.70882454736981182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0744054413756865"/>
          <c:y val="0.86933661075871682"/>
          <c:w val="0.19410759801708682"/>
          <c:h val="0.102391345395127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215322223785781"/>
          <c:y val="0.24705917833636595"/>
          <c:w val="0.39236177632950903"/>
          <c:h val="0.6647068369526035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'[CCC apply survey 5-16 with charts (2).xls]Question 9'!$A$4:$A$5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'[CCC apply survey 5-16 with charts (2).xls]Question 9'!$C$4:$C$5</c:f>
              <c:numCache>
                <c:formatCode>0.0%</c:formatCode>
                <c:ptCount val="2"/>
                <c:pt idx="0">
                  <c:v>0.84299999999999997</c:v>
                </c:pt>
                <c:pt idx="1">
                  <c:v>0.157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7119325674676953"/>
          <c:y val="0.5322209218386259"/>
          <c:w val="0.1875189663179799"/>
          <c:h val="8.99617649445679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0.30546</cdr:x>
      <cdr:y>0.5</cdr:y>
    </cdr:from>
    <cdr:to>
      <cdr:x>0.44992</cdr:x>
      <cdr:y>0.62181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03490" y="2400300"/>
          <a:ext cx="1467729" cy="584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 anchor="ctr" anchorCtr="1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3200" dirty="0" smtClean="0"/>
            <a:t>52.1%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0.29753</cdr:x>
      <cdr:y>0.49275</cdr:y>
    </cdr:from>
    <cdr:to>
      <cdr:x>0.4418</cdr:x>
      <cdr:y>0.61109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104272" y="2434793"/>
          <a:ext cx="1505242" cy="584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 anchor="ctr" anchorCtr="1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3200" dirty="0" smtClean="0"/>
            <a:t>53.5%</a:t>
          </a:r>
        </a:p>
      </cdr:txBody>
    </cdr:sp>
  </cdr:relSizeAnchor>
  <cdr:relSizeAnchor xmlns:cdr="http://schemas.openxmlformats.org/drawingml/2006/chartDrawing">
    <cdr:from>
      <cdr:x>0.47146</cdr:x>
      <cdr:y>0.48594</cdr:y>
    </cdr:from>
    <cdr:to>
      <cdr:x>0.60554</cdr:x>
      <cdr:y>0.60429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919004" y="2401187"/>
          <a:ext cx="1398954" cy="584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 anchor="ctr" anchorCtr="1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3200" dirty="0" smtClean="0"/>
            <a:t>46.5%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0.29753</cdr:x>
      <cdr:y>0.49275</cdr:y>
    </cdr:from>
    <cdr:to>
      <cdr:x>0.4418</cdr:x>
      <cdr:y>0.61109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104272" y="2434793"/>
          <a:ext cx="1505242" cy="584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 anchor="ctr" anchorCtr="1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3200" dirty="0" smtClean="0"/>
            <a:t>53.5%</a:t>
          </a:r>
        </a:p>
      </cdr:txBody>
    </cdr:sp>
  </cdr:relSizeAnchor>
  <cdr:relSizeAnchor xmlns:cdr="http://schemas.openxmlformats.org/drawingml/2006/chartDrawing">
    <cdr:from>
      <cdr:x>0.47146</cdr:x>
      <cdr:y>0.48594</cdr:y>
    </cdr:from>
    <cdr:to>
      <cdr:x>0.60554</cdr:x>
      <cdr:y>0.60429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919004" y="2401187"/>
          <a:ext cx="1398954" cy="584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 anchor="ctr" anchorCtr="1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3200" dirty="0" smtClean="0"/>
            <a:t>46.5%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7B8596-2424-4EE1-B7D4-EE0B5EFA943D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BB3DF5-E5B6-4B45-B21A-9494872AB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19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5862F0-8E30-41EF-92AD-D5FFFDA34703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4C9593-C317-445E-8EA1-13B264B0B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67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C9593-C317-445E-8EA1-13B264B0B5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19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C9593-C317-445E-8EA1-13B264B0B5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602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C9593-C317-445E-8EA1-13B264B0B5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688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C9593-C317-445E-8EA1-13B264B0B5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48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C9593-C317-445E-8EA1-13B264B0B5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0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A58A-A73D-456B-8E2D-982D1E0E9CF5}" type="datetime1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19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9FDF-F246-4DE4-AB20-5FB7A1FE58D2}" type="datetime1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64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9A1F-71BA-4EFB-8F26-2CC8A39A31F6}" type="datetime1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001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9B7B-2129-4AF2-995E-3F29E352549E}" type="datetime1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72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C4D3C-A410-4C06-A87F-E8E981B616CA}" type="datetime1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138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05EE-1515-421A-8654-FA50C17076AA}" type="datetime1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158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F936-19E2-4FB2-803E-21CF5C4C62D6}" type="datetime1">
              <a:rPr lang="en-US" smtClean="0"/>
              <a:t>8/19/2016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0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92036-C962-487A-A1AE-B5119C4F0D80}" type="datetime1">
              <a:rPr lang="en-US" smtClean="0"/>
              <a:t>8/19/2016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41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D8AD3-CC82-46B3-839C-C6472D637450}" type="datetime1">
              <a:rPr lang="en-US" smtClean="0"/>
              <a:t>8/19/2016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84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01D2B-B255-4E97-81FB-F96C55172EBC}" type="datetime1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57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28661-8676-41D0-ABB8-6C6C468B33B7}" type="datetime1">
              <a:rPr lang="en-US" smtClean="0"/>
              <a:t>8/19/2016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850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AC733B2A-819D-4990-B6F7-40D2F248FE22}" type="datetime1">
              <a:rPr lang="en-US" smtClean="0"/>
              <a:t>8/19/2016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624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NC SSSP Advisory Committee – August 19, 2016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Noncredit CCCApply </a:t>
            </a:r>
            <a:r>
              <a:rPr lang="en-US" dirty="0" smtClean="0"/>
              <a:t>Survey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47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Would you be interested in a webinar or other training for noncredit programs on CCCApply?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7039514"/>
              </p:ext>
            </p:extLst>
          </p:nvPr>
        </p:nvGraphicFramePr>
        <p:xfrm>
          <a:off x="609600" y="1600199"/>
          <a:ext cx="10433538" cy="4941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6539139"/>
              </p:ext>
            </p:extLst>
          </p:nvPr>
        </p:nvGraphicFramePr>
        <p:xfrm>
          <a:off x="745588" y="1600199"/>
          <a:ext cx="9256541" cy="4941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37775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Chris </a:t>
            </a:r>
            <a:r>
              <a:rPr lang="en-US" sz="2800" dirty="0" err="1" smtClean="0"/>
              <a:t>Graillat</a:t>
            </a:r>
            <a:r>
              <a:rPr lang="en-US" sz="2800" dirty="0" smtClean="0"/>
              <a:t>, SSSP Specialist, Student Services and Special Programs Division, California Community College Chancellor’s Office   Cgraillat@CCCCCO.edu </a:t>
            </a:r>
          </a:p>
          <a:p>
            <a:r>
              <a:rPr lang="en-US" sz="2800" dirty="0" smtClean="0"/>
              <a:t>Dr. Vaniethia Hubbard, Dean of Instruction and Student Services, NOCCCD School of Continuing Education	Vhubbard@sce.edu 	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725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Does your noncredit campus or program have a separate admissions process from credit?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2877080"/>
              </p:ext>
            </p:extLst>
          </p:nvPr>
        </p:nvGraphicFramePr>
        <p:xfrm>
          <a:off x="609600" y="1600200"/>
          <a:ext cx="1016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5345723" y="4000500"/>
            <a:ext cx="146772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47.9%</a:t>
            </a:r>
          </a:p>
        </p:txBody>
      </p:sp>
    </p:spTree>
    <p:extLst>
      <p:ext uri="{BB962C8B-B14F-4D97-AF65-F5344CB8AC3E}">
        <p14:creationId xmlns:p14="http://schemas.microsoft.com/office/powerpoint/2010/main" val="264178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Does your noncredit program use Open CCCApply?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3701448"/>
              </p:ext>
            </p:extLst>
          </p:nvPr>
        </p:nvGraphicFramePr>
        <p:xfrm>
          <a:off x="609600" y="1600199"/>
          <a:ext cx="10433538" cy="4941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89893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If your noncredit </a:t>
            </a:r>
            <a:r>
              <a:rPr lang="en-US" sz="3600" dirty="0" smtClean="0"/>
              <a:t>program uses </a:t>
            </a:r>
            <a:r>
              <a:rPr lang="en-US" sz="3600" dirty="0" smtClean="0"/>
              <a:t>CCCApply, have your students had difficulties setting up accounts?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0555668"/>
              </p:ext>
            </p:extLst>
          </p:nvPr>
        </p:nvGraphicFramePr>
        <p:xfrm>
          <a:off x="609600" y="1600200"/>
          <a:ext cx="1016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9662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If your program uses CCCApply, have students had difficulty with the application questions?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2788536"/>
              </p:ext>
            </p:extLst>
          </p:nvPr>
        </p:nvGraphicFramePr>
        <p:xfrm>
          <a:off x="407963" y="1600199"/>
          <a:ext cx="10361637" cy="5011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0539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We sit with them to help them complete the online version. </a:t>
            </a:r>
            <a:endParaRPr lang="en-US" dirty="0" smtClean="0"/>
          </a:p>
          <a:p>
            <a:r>
              <a:rPr lang="en-US" dirty="0"/>
              <a:t>Few questions might happen and are resolved either at information desk or admissions counter or by phone</a:t>
            </a:r>
            <a:r>
              <a:rPr lang="en-US" dirty="0" smtClean="0"/>
              <a:t>.</a:t>
            </a:r>
          </a:p>
          <a:p>
            <a:r>
              <a:rPr lang="en-US" dirty="0"/>
              <a:t>No.  We only use CCC Apply for the highest level NC ESL students (intermediate level) - particularly those transitioning to credit levels. It takes a minimum of 45 minutes to </a:t>
            </a:r>
            <a:r>
              <a:rPr lang="en-US" dirty="0" smtClean="0"/>
              <a:t>1.</a:t>
            </a:r>
          </a:p>
          <a:p>
            <a:r>
              <a:rPr lang="en-US" dirty="0"/>
              <a:t>We have a lab with a classified staff member and student workers that assist students completing the </a:t>
            </a:r>
            <a:r>
              <a:rPr lang="en-US" dirty="0" smtClean="0"/>
              <a:t>application.</a:t>
            </a:r>
          </a:p>
          <a:p>
            <a:r>
              <a:rPr lang="en-US" dirty="0"/>
              <a:t>Paper registration forms,  bilingual outreach, and in-class personalized registration</a:t>
            </a:r>
            <a:r>
              <a:rPr lang="en-US" dirty="0" smtClean="0"/>
              <a:t>.</a:t>
            </a:r>
          </a:p>
          <a:p>
            <a:r>
              <a:rPr lang="en-US" dirty="0"/>
              <a:t>Staff provides hands-on instruction and guidance through the entire application process.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have also published a manual both in Spanish and English with screen shots and step-by-step instructions. Off site, we have a </a:t>
            </a:r>
            <a:r>
              <a:rPr lang="en-US" dirty="0" err="1"/>
              <a:t>Powerpoint</a:t>
            </a:r>
            <a:r>
              <a:rPr lang="en-US" dirty="0"/>
              <a:t> presentation that walks students through the application to assist with their completion. </a:t>
            </a:r>
          </a:p>
          <a:p>
            <a:r>
              <a:rPr lang="en-US" dirty="0" smtClean="0"/>
              <a:t>Students </a:t>
            </a:r>
            <a:r>
              <a:rPr lang="en-US" dirty="0"/>
              <a:t>often have to unnecessarily wait due to the lengthy application process. There is a bilingual staff member to assist them through the application process.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How has your college resolved any difficulties identified in questions 3 &amp; 4?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280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Spanish (66 responses)</a:t>
            </a:r>
          </a:p>
          <a:p>
            <a:r>
              <a:rPr lang="en-US" sz="2800" dirty="0" smtClean="0"/>
              <a:t>Farsi (20 responses)</a:t>
            </a:r>
          </a:p>
          <a:p>
            <a:r>
              <a:rPr lang="en-US" sz="2800" dirty="0" smtClean="0"/>
              <a:t>Chinese (19 responses)</a:t>
            </a:r>
          </a:p>
          <a:p>
            <a:r>
              <a:rPr lang="en-US" sz="2800" dirty="0" smtClean="0"/>
              <a:t>English (17 responses)</a:t>
            </a:r>
          </a:p>
          <a:p>
            <a:r>
              <a:rPr lang="en-US" sz="2800" dirty="0" smtClean="0"/>
              <a:t>Korean (15 responses)</a:t>
            </a:r>
          </a:p>
          <a:p>
            <a:r>
              <a:rPr lang="en-US" sz="2800" dirty="0" smtClean="0"/>
              <a:t>Vietnamese (11 responses)</a:t>
            </a:r>
          </a:p>
          <a:p>
            <a:r>
              <a:rPr lang="en-US" sz="2800" dirty="0" smtClean="0"/>
              <a:t>Mandarin (10 responses)</a:t>
            </a:r>
          </a:p>
          <a:p>
            <a:r>
              <a:rPr lang="en-US" sz="2800" dirty="0" smtClean="0"/>
              <a:t>Armenian, Arabic, French, Portuguese, Russian, </a:t>
            </a:r>
            <a:r>
              <a:rPr lang="en-US" sz="2800" dirty="0" err="1" smtClean="0"/>
              <a:t>Samoli</a:t>
            </a:r>
            <a:r>
              <a:rPr lang="en-US" sz="2800" dirty="0" smtClean="0"/>
              <a:t>, Tagalog, </a:t>
            </a:r>
            <a:r>
              <a:rPr lang="en-US" sz="2800" dirty="0" err="1" smtClean="0"/>
              <a:t>Ukranian</a:t>
            </a:r>
            <a:r>
              <a:rPr lang="en-US" sz="2800" dirty="0" smtClean="0"/>
              <a:t> (least responses)  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List the top 3 languages spoken by noncredit students in your program?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47245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How many students does your noncredit program serve?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600199"/>
          <a:ext cx="10433538" cy="4941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712161"/>
              </p:ext>
            </p:extLst>
          </p:nvPr>
        </p:nvGraphicFramePr>
        <p:xfrm>
          <a:off x="886265" y="1600199"/>
          <a:ext cx="8904849" cy="4941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6877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CCCApply </a:t>
            </a:r>
            <a:r>
              <a:rPr lang="en-US" sz="2800" dirty="0"/>
              <a:t>has not been used for noncredit and community education classes due to the lengthy application. </a:t>
            </a:r>
            <a:endParaRPr lang="en-US" sz="2800" dirty="0" smtClean="0"/>
          </a:p>
          <a:p>
            <a:r>
              <a:rPr lang="en-US" sz="2800" dirty="0" smtClean="0"/>
              <a:t>Many </a:t>
            </a:r>
            <a:r>
              <a:rPr lang="en-US" sz="2800" dirty="0"/>
              <a:t>students, new and returning, would not have completed the application and therefore not enroll in classes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We </a:t>
            </a:r>
            <a:r>
              <a:rPr lang="en-US" sz="2800" dirty="0"/>
              <a:t>would need to hire a ton of staff to help students get through the lengthy application in various </a:t>
            </a:r>
            <a:r>
              <a:rPr lang="en-US" sz="2800" dirty="0" smtClean="0"/>
              <a:t>languages.</a:t>
            </a:r>
          </a:p>
          <a:p>
            <a:r>
              <a:rPr lang="en-US" sz="2800" dirty="0"/>
              <a:t>There are data elements for WIA funding that are not being collected.  The programs of student in Noncredit are not the same as credit which will need to be reported. </a:t>
            </a:r>
            <a:endParaRPr lang="en-US" sz="2800" dirty="0" smtClean="0"/>
          </a:p>
          <a:p>
            <a:r>
              <a:rPr lang="en-US" sz="2800" dirty="0" smtClean="0"/>
              <a:t>Questions </a:t>
            </a:r>
            <a:r>
              <a:rPr lang="en-US" sz="2800" dirty="0"/>
              <a:t>that noncredit students don't normally answer such as residency, financial aid (most adult </a:t>
            </a:r>
            <a:r>
              <a:rPr lang="en-US" sz="2800" dirty="0" err="1"/>
              <a:t>ed</a:t>
            </a:r>
            <a:r>
              <a:rPr lang="en-US" sz="2800" dirty="0"/>
              <a:t> classes are noncredit so there's no fee), supplemental questions that ask about support services such as EOPS or athletics.</a:t>
            </a:r>
            <a:endParaRPr lang="en-US" sz="2800" dirty="0" smtClean="0"/>
          </a:p>
          <a:p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Are there any other issues/comments regarding the use of CCCApply?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24937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ent Bill of Rights presentatio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arent Bill of Rights presentation" id="{FFB8DD09-E889-436C-9890-EDCB8B87C37D}" vid="{0650B77A-9CFB-47E5-9969-37AE0A32A9A6}"/>
    </a:ext>
  </a:extLst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stantia-Franklin Gothic Book">
      <a:majorFont>
        <a:latin typeface="Constantia" panose="0203060205030603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stantia-Franklin Gothic Book">
      <a:majorFont>
        <a:latin typeface="Constantia" panose="0203060205030603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E507829-6D7C-4C56-8D46-9575E34331B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Parent Bill of Rights presentation</Template>
  <TotalTime>0</TotalTime>
  <Words>539</Words>
  <Application>Microsoft Office PowerPoint</Application>
  <PresentationFormat>Widescreen</PresentationFormat>
  <Paragraphs>46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Franklin Gothic Book</vt:lpstr>
      <vt:lpstr>Parent Bill of Rights presentation</vt:lpstr>
      <vt:lpstr>Noncredit CCCApply Survey</vt:lpstr>
      <vt:lpstr>Does your noncredit campus or program have a separate admissions process from credit?</vt:lpstr>
      <vt:lpstr>Does your noncredit program use Open CCCApply?</vt:lpstr>
      <vt:lpstr>If your noncredit program uses CCCApply, have your students had difficulties setting up accounts?</vt:lpstr>
      <vt:lpstr>If your program uses CCCApply, have students had difficulty with the application questions?</vt:lpstr>
      <vt:lpstr>How has your college resolved any difficulties identified in questions 3 &amp; 4?</vt:lpstr>
      <vt:lpstr>List the top 3 languages spoken by noncredit students in your program?</vt:lpstr>
      <vt:lpstr>How many students does your noncredit program serve?</vt:lpstr>
      <vt:lpstr>Are there any other issues/comments regarding the use of CCCApply?</vt:lpstr>
      <vt:lpstr>Would you be interested in a webinar or other training for noncredit programs on CCCApply?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2016-08-19T03:12:59Z</dcterms:created>
  <dcterms:modified xsi:type="dcterms:W3CDTF">2016-08-19T20:58:55Z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TC034605539991</vt:lpwstr>
  </property>
</Properties>
</file>