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75" r:id="rId2"/>
    <p:sldMasterId id="2147483690" r:id="rId3"/>
  </p:sldMasterIdLst>
  <p:notesMasterIdLst>
    <p:notesMasterId r:id="rId20"/>
  </p:notesMasterIdLst>
  <p:sldIdLst>
    <p:sldId id="261" r:id="rId4"/>
    <p:sldId id="341" r:id="rId5"/>
    <p:sldId id="342" r:id="rId6"/>
    <p:sldId id="344" r:id="rId7"/>
    <p:sldId id="350" r:id="rId8"/>
    <p:sldId id="343" r:id="rId9"/>
    <p:sldId id="337" r:id="rId10"/>
    <p:sldId id="331" r:id="rId11"/>
    <p:sldId id="301" r:id="rId12"/>
    <p:sldId id="334" r:id="rId13"/>
    <p:sldId id="349" r:id="rId14"/>
    <p:sldId id="330" r:id="rId15"/>
    <p:sldId id="346" r:id="rId16"/>
    <p:sldId id="351" r:id="rId17"/>
    <p:sldId id="348" r:id="rId18"/>
    <p:sldId id="268"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D9E"/>
    <a:srgbClr val="898989"/>
    <a:srgbClr val="D2AD23"/>
    <a:srgbClr val="3F5367"/>
    <a:srgbClr val="E4BE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2"/>
    <p:restoredTop sz="90553" autoAdjust="0"/>
  </p:normalViewPr>
  <p:slideViewPr>
    <p:cSldViewPr snapToGrid="0" snapToObjects="1">
      <p:cViewPr varScale="1">
        <p:scale>
          <a:sx n="87" d="100"/>
          <a:sy n="87" d="100"/>
        </p:scale>
        <p:origin x="1080" y="1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23A88-56E8-A74E-A6C7-509FB243A576}" type="doc">
      <dgm:prSet loTypeId="urn:microsoft.com/office/officeart/2005/8/layout/venn1" loCatId="" qsTypeId="urn:microsoft.com/office/officeart/2005/8/quickstyle/simple1" qsCatId="simple" csTypeId="urn:microsoft.com/office/officeart/2005/8/colors/accent1_2" csCatId="accent1" phldr="1"/>
      <dgm:spPr/>
      <dgm:t>
        <a:bodyPr/>
        <a:lstStyle/>
        <a:p>
          <a:endParaRPr lang="en-US"/>
        </a:p>
      </dgm:t>
    </dgm:pt>
    <dgm:pt modelId="{F36DB7C7-5757-3F4E-981E-9193E2434D94}">
      <dgm:prSet phldrT="[Text]" custT="1"/>
      <dgm:spPr>
        <a:solidFill>
          <a:schemeClr val="accent6">
            <a:lumMod val="60000"/>
            <a:lumOff val="40000"/>
            <a:alpha val="50000"/>
          </a:schemeClr>
        </a:solidFill>
      </dgm:spPr>
      <dgm:t>
        <a:bodyPr/>
        <a:lstStyle/>
        <a:p>
          <a:r>
            <a:rPr lang="en-US" sz="2800" b="1" i="0" dirty="0">
              <a:solidFill>
                <a:schemeClr val="accent4"/>
              </a:solidFill>
              <a:latin typeface="Arial Narrow" panose="020B0604020202020204" pitchFamily="34" charset="0"/>
              <a:cs typeface="Arial Narrow" panose="020B0604020202020204" pitchFamily="34" charset="0"/>
            </a:rPr>
            <a:t>CCL Task Force</a:t>
          </a:r>
        </a:p>
      </dgm:t>
    </dgm:pt>
    <dgm:pt modelId="{3237BABB-4F8E-1144-8F4E-0094D8D8114F}" type="parTrans" cxnId="{36EAC93C-B9E9-2345-9BC6-7ACCEBA55776}">
      <dgm:prSet/>
      <dgm:spPr/>
      <dgm:t>
        <a:bodyPr/>
        <a:lstStyle/>
        <a:p>
          <a:endParaRPr lang="en-US"/>
        </a:p>
      </dgm:t>
    </dgm:pt>
    <dgm:pt modelId="{705599BF-E56D-6A44-8525-C9DD8D91F50A}" type="sibTrans" cxnId="{36EAC93C-B9E9-2345-9BC6-7ACCEBA55776}">
      <dgm:prSet/>
      <dgm:spPr/>
      <dgm:t>
        <a:bodyPr/>
        <a:lstStyle/>
        <a:p>
          <a:endParaRPr lang="en-US"/>
        </a:p>
      </dgm:t>
    </dgm:pt>
    <dgm:pt modelId="{F2B4DB6E-A86C-9646-A9EF-C3274FF960E7}">
      <dgm:prSet/>
      <dgm:spPr>
        <a:solidFill>
          <a:schemeClr val="accent6">
            <a:lumMod val="75000"/>
            <a:alpha val="50000"/>
          </a:schemeClr>
        </a:solidFill>
      </dgm:spPr>
      <dgm:t>
        <a:bodyPr/>
        <a:lstStyle/>
        <a:p>
          <a:r>
            <a:rPr lang="en-US" b="1" i="0" dirty="0">
              <a:solidFill>
                <a:schemeClr val="accent4"/>
              </a:solidFill>
              <a:latin typeface="Arial Narrow" panose="020B0604020202020204" pitchFamily="34" charset="0"/>
              <a:cs typeface="Arial Narrow" panose="020B0604020202020204" pitchFamily="34" charset="0"/>
            </a:rPr>
            <a:t>CCCCO</a:t>
          </a:r>
          <a:endParaRPr lang="en-US" dirty="0">
            <a:solidFill>
              <a:schemeClr val="accent4"/>
            </a:solidFill>
          </a:endParaRPr>
        </a:p>
      </dgm:t>
    </dgm:pt>
    <dgm:pt modelId="{DFCAC085-1D25-354C-A5A9-0E86F97FABBF}" type="parTrans" cxnId="{80F04D82-F464-D54A-A77F-0A6C1B306CDB}">
      <dgm:prSet/>
      <dgm:spPr/>
      <dgm:t>
        <a:bodyPr/>
        <a:lstStyle/>
        <a:p>
          <a:endParaRPr lang="en-US"/>
        </a:p>
      </dgm:t>
    </dgm:pt>
    <dgm:pt modelId="{EDAD0FCD-3E6E-484F-8635-77ED1FDE4ED4}" type="sibTrans" cxnId="{80F04D82-F464-D54A-A77F-0A6C1B306CDB}">
      <dgm:prSet/>
      <dgm:spPr/>
      <dgm:t>
        <a:bodyPr/>
        <a:lstStyle/>
        <a:p>
          <a:endParaRPr lang="en-US"/>
        </a:p>
      </dgm:t>
    </dgm:pt>
    <dgm:pt modelId="{78211C5F-9934-F047-945C-B9A4D108232A}">
      <dgm:prSet/>
      <dgm:spPr>
        <a:solidFill>
          <a:schemeClr val="accent3">
            <a:alpha val="50000"/>
          </a:schemeClr>
        </a:solidFill>
      </dgm:spPr>
      <dgm:t>
        <a:bodyPr/>
        <a:lstStyle/>
        <a:p>
          <a:r>
            <a:rPr lang="en-US" b="1" i="0" dirty="0">
              <a:solidFill>
                <a:schemeClr val="accent4"/>
              </a:solidFill>
              <a:latin typeface="Arial Narrow" panose="020B0604020202020204" pitchFamily="34" charset="0"/>
              <a:cs typeface="Arial Narrow" panose="020B0604020202020204" pitchFamily="34" charset="0"/>
            </a:rPr>
            <a:t>CCCTC</a:t>
          </a:r>
        </a:p>
      </dgm:t>
    </dgm:pt>
    <dgm:pt modelId="{2AD04CAD-BB64-A649-A43A-E3EA5EB83103}" type="parTrans" cxnId="{0B8C2A56-962D-3E4E-8AB4-3B130A4AE91C}">
      <dgm:prSet/>
      <dgm:spPr/>
      <dgm:t>
        <a:bodyPr/>
        <a:lstStyle/>
        <a:p>
          <a:endParaRPr lang="en-US"/>
        </a:p>
      </dgm:t>
    </dgm:pt>
    <dgm:pt modelId="{351F6E0F-6A33-7743-BE39-77773DB7F755}" type="sibTrans" cxnId="{0B8C2A56-962D-3E4E-8AB4-3B130A4AE91C}">
      <dgm:prSet/>
      <dgm:spPr/>
      <dgm:t>
        <a:bodyPr/>
        <a:lstStyle/>
        <a:p>
          <a:endParaRPr lang="en-US"/>
        </a:p>
      </dgm:t>
    </dgm:pt>
    <dgm:pt modelId="{75A4CA82-C742-184A-A4A4-CC63A3905071}" type="pres">
      <dgm:prSet presAssocID="{4DB23A88-56E8-A74E-A6C7-509FB243A576}" presName="compositeShape" presStyleCnt="0">
        <dgm:presLayoutVars>
          <dgm:chMax val="7"/>
          <dgm:dir/>
          <dgm:resizeHandles val="exact"/>
        </dgm:presLayoutVars>
      </dgm:prSet>
      <dgm:spPr/>
    </dgm:pt>
    <dgm:pt modelId="{6CCEAF0E-B375-B846-A87B-C4C4D3F37014}" type="pres">
      <dgm:prSet presAssocID="{F36DB7C7-5757-3F4E-981E-9193E2434D94}" presName="circ1" presStyleLbl="vennNode1" presStyleIdx="0" presStyleCnt="3"/>
      <dgm:spPr/>
    </dgm:pt>
    <dgm:pt modelId="{1EB75109-F8A9-6C43-B562-3B710822A85D}" type="pres">
      <dgm:prSet presAssocID="{F36DB7C7-5757-3F4E-981E-9193E2434D94}" presName="circ1Tx" presStyleLbl="revTx" presStyleIdx="0" presStyleCnt="0">
        <dgm:presLayoutVars>
          <dgm:chMax val="0"/>
          <dgm:chPref val="0"/>
          <dgm:bulletEnabled val="1"/>
        </dgm:presLayoutVars>
      </dgm:prSet>
      <dgm:spPr/>
    </dgm:pt>
    <dgm:pt modelId="{98F036A1-C419-2043-9123-5F355F9FEAC6}" type="pres">
      <dgm:prSet presAssocID="{78211C5F-9934-F047-945C-B9A4D108232A}" presName="circ2" presStyleLbl="vennNode1" presStyleIdx="1" presStyleCnt="3"/>
      <dgm:spPr/>
    </dgm:pt>
    <dgm:pt modelId="{9D9536B7-5C14-A34A-9867-E78ABFB0A7D6}" type="pres">
      <dgm:prSet presAssocID="{78211C5F-9934-F047-945C-B9A4D108232A}" presName="circ2Tx" presStyleLbl="revTx" presStyleIdx="0" presStyleCnt="0">
        <dgm:presLayoutVars>
          <dgm:chMax val="0"/>
          <dgm:chPref val="0"/>
          <dgm:bulletEnabled val="1"/>
        </dgm:presLayoutVars>
      </dgm:prSet>
      <dgm:spPr/>
    </dgm:pt>
    <dgm:pt modelId="{052F7383-AF6A-0246-90EE-61F2DCDAAC3E}" type="pres">
      <dgm:prSet presAssocID="{F2B4DB6E-A86C-9646-A9EF-C3274FF960E7}" presName="circ3" presStyleLbl="vennNode1" presStyleIdx="2" presStyleCnt="3"/>
      <dgm:spPr/>
    </dgm:pt>
    <dgm:pt modelId="{862FE7B9-0B37-C743-A119-71D253A90B6A}" type="pres">
      <dgm:prSet presAssocID="{F2B4DB6E-A86C-9646-A9EF-C3274FF960E7}" presName="circ3Tx" presStyleLbl="revTx" presStyleIdx="0" presStyleCnt="0">
        <dgm:presLayoutVars>
          <dgm:chMax val="0"/>
          <dgm:chPref val="0"/>
          <dgm:bulletEnabled val="1"/>
        </dgm:presLayoutVars>
      </dgm:prSet>
      <dgm:spPr/>
    </dgm:pt>
  </dgm:ptLst>
  <dgm:cxnLst>
    <dgm:cxn modelId="{81304302-8154-C341-BEBF-EBC258742B52}" type="presOf" srcId="{F2B4DB6E-A86C-9646-A9EF-C3274FF960E7}" destId="{862FE7B9-0B37-C743-A119-71D253A90B6A}" srcOrd="1" destOrd="0" presId="urn:microsoft.com/office/officeart/2005/8/layout/venn1"/>
    <dgm:cxn modelId="{0C5FD011-CA67-2948-89C3-DC8F56172163}" type="presOf" srcId="{F36DB7C7-5757-3F4E-981E-9193E2434D94}" destId="{6CCEAF0E-B375-B846-A87B-C4C4D3F37014}" srcOrd="0" destOrd="0" presId="urn:microsoft.com/office/officeart/2005/8/layout/venn1"/>
    <dgm:cxn modelId="{21EDA714-4A7E-6C4D-AFDF-BF5C08513717}" type="presOf" srcId="{78211C5F-9934-F047-945C-B9A4D108232A}" destId="{9D9536B7-5C14-A34A-9867-E78ABFB0A7D6}" srcOrd="1" destOrd="0" presId="urn:microsoft.com/office/officeart/2005/8/layout/venn1"/>
    <dgm:cxn modelId="{9E71752D-C8E7-DD42-9CC6-38CEC5C34277}" type="presOf" srcId="{4DB23A88-56E8-A74E-A6C7-509FB243A576}" destId="{75A4CA82-C742-184A-A4A4-CC63A3905071}" srcOrd="0" destOrd="0" presId="urn:microsoft.com/office/officeart/2005/8/layout/venn1"/>
    <dgm:cxn modelId="{36EAC93C-B9E9-2345-9BC6-7ACCEBA55776}" srcId="{4DB23A88-56E8-A74E-A6C7-509FB243A576}" destId="{F36DB7C7-5757-3F4E-981E-9193E2434D94}" srcOrd="0" destOrd="0" parTransId="{3237BABB-4F8E-1144-8F4E-0094D8D8114F}" sibTransId="{705599BF-E56D-6A44-8525-C9DD8D91F50A}"/>
    <dgm:cxn modelId="{0B8C2A56-962D-3E4E-8AB4-3B130A4AE91C}" srcId="{4DB23A88-56E8-A74E-A6C7-509FB243A576}" destId="{78211C5F-9934-F047-945C-B9A4D108232A}" srcOrd="1" destOrd="0" parTransId="{2AD04CAD-BB64-A649-A43A-E3EA5EB83103}" sibTransId="{351F6E0F-6A33-7743-BE39-77773DB7F755}"/>
    <dgm:cxn modelId="{80F04D82-F464-D54A-A77F-0A6C1B306CDB}" srcId="{4DB23A88-56E8-A74E-A6C7-509FB243A576}" destId="{F2B4DB6E-A86C-9646-A9EF-C3274FF960E7}" srcOrd="2" destOrd="0" parTransId="{DFCAC085-1D25-354C-A5A9-0E86F97FABBF}" sibTransId="{EDAD0FCD-3E6E-484F-8635-77ED1FDE4ED4}"/>
    <dgm:cxn modelId="{79CDC99B-9E80-7D4F-8A79-ADFD3241523D}" type="presOf" srcId="{F36DB7C7-5757-3F4E-981E-9193E2434D94}" destId="{1EB75109-F8A9-6C43-B562-3B710822A85D}" srcOrd="1" destOrd="0" presId="urn:microsoft.com/office/officeart/2005/8/layout/venn1"/>
    <dgm:cxn modelId="{D1088FEF-5745-ED4F-9460-DF784A973E00}" type="presOf" srcId="{78211C5F-9934-F047-945C-B9A4D108232A}" destId="{98F036A1-C419-2043-9123-5F355F9FEAC6}" srcOrd="0" destOrd="0" presId="urn:microsoft.com/office/officeart/2005/8/layout/venn1"/>
    <dgm:cxn modelId="{4CDE61F0-5870-C447-8E71-D0431F14B037}" type="presOf" srcId="{F2B4DB6E-A86C-9646-A9EF-C3274FF960E7}" destId="{052F7383-AF6A-0246-90EE-61F2DCDAAC3E}" srcOrd="0" destOrd="0" presId="urn:microsoft.com/office/officeart/2005/8/layout/venn1"/>
    <dgm:cxn modelId="{7EA07F67-0BC0-7647-AD5B-0955DFBABFA8}" type="presParOf" srcId="{75A4CA82-C742-184A-A4A4-CC63A3905071}" destId="{6CCEAF0E-B375-B846-A87B-C4C4D3F37014}" srcOrd="0" destOrd="0" presId="urn:microsoft.com/office/officeart/2005/8/layout/venn1"/>
    <dgm:cxn modelId="{95FEF796-4E49-2241-A359-A5494C3612AD}" type="presParOf" srcId="{75A4CA82-C742-184A-A4A4-CC63A3905071}" destId="{1EB75109-F8A9-6C43-B562-3B710822A85D}" srcOrd="1" destOrd="0" presId="urn:microsoft.com/office/officeart/2005/8/layout/venn1"/>
    <dgm:cxn modelId="{A0F494CB-305E-BE4B-A627-D48356258AE8}" type="presParOf" srcId="{75A4CA82-C742-184A-A4A4-CC63A3905071}" destId="{98F036A1-C419-2043-9123-5F355F9FEAC6}" srcOrd="2" destOrd="0" presId="urn:microsoft.com/office/officeart/2005/8/layout/venn1"/>
    <dgm:cxn modelId="{5BE3D309-0E55-5748-99E5-211F718ACA4F}" type="presParOf" srcId="{75A4CA82-C742-184A-A4A4-CC63A3905071}" destId="{9D9536B7-5C14-A34A-9867-E78ABFB0A7D6}" srcOrd="3" destOrd="0" presId="urn:microsoft.com/office/officeart/2005/8/layout/venn1"/>
    <dgm:cxn modelId="{E46FD0A0-8164-614A-AEAF-F63FC4BF782A}" type="presParOf" srcId="{75A4CA82-C742-184A-A4A4-CC63A3905071}" destId="{052F7383-AF6A-0246-90EE-61F2DCDAAC3E}" srcOrd="4" destOrd="0" presId="urn:microsoft.com/office/officeart/2005/8/layout/venn1"/>
    <dgm:cxn modelId="{8BEB27D5-0951-BB42-968F-46F3A2923F33}" type="presParOf" srcId="{75A4CA82-C742-184A-A4A4-CC63A3905071}" destId="{862FE7B9-0B37-C743-A119-71D253A90B6A}"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9CDAD-7484-1948-85C4-90EE30710F7A}" type="doc">
      <dgm:prSet loTypeId="urn:microsoft.com/office/officeart/2005/8/layout/radial4" loCatId="hierarchy" qsTypeId="urn:microsoft.com/office/officeart/2005/8/quickstyle/simple1" qsCatId="simple" csTypeId="urn:microsoft.com/office/officeart/2005/8/colors/accent6_5" csCatId="accent6" phldr="1"/>
      <dgm:spPr/>
      <dgm:t>
        <a:bodyPr/>
        <a:lstStyle/>
        <a:p>
          <a:endParaRPr lang="en-US"/>
        </a:p>
      </dgm:t>
    </dgm:pt>
    <dgm:pt modelId="{998AE639-92A8-8948-ACD7-F4B370D284AC}">
      <dgm:prSet phldrT="[Text]"/>
      <dgm:spPr/>
      <dgm:t>
        <a:bodyPr/>
        <a:lstStyle/>
        <a:p>
          <a:r>
            <a:rPr lang="en-US" dirty="0"/>
            <a:t>LSP Governance Committee</a:t>
          </a:r>
        </a:p>
      </dgm:t>
    </dgm:pt>
    <dgm:pt modelId="{0BBE26FE-3A71-C04F-991F-2F2C7CAA866C}" type="parTrans" cxnId="{9FCAC198-DBB2-4B48-BE4C-63B77945CAA2}">
      <dgm:prSet/>
      <dgm:spPr/>
      <dgm:t>
        <a:bodyPr/>
        <a:lstStyle/>
        <a:p>
          <a:endParaRPr lang="en-US"/>
        </a:p>
      </dgm:t>
    </dgm:pt>
    <dgm:pt modelId="{2F8CA9E8-BC90-DB49-ACDE-959AC9043E29}" type="sibTrans" cxnId="{9FCAC198-DBB2-4B48-BE4C-63B77945CAA2}">
      <dgm:prSet/>
      <dgm:spPr/>
      <dgm:t>
        <a:bodyPr/>
        <a:lstStyle/>
        <a:p>
          <a:endParaRPr lang="en-US"/>
        </a:p>
      </dgm:t>
    </dgm:pt>
    <dgm:pt modelId="{06748881-D90E-4A4D-974C-7ECCDBF9A083}" type="asst">
      <dgm:prSet phldrT="[Text]"/>
      <dgm:spPr/>
      <dgm:t>
        <a:bodyPr/>
        <a:lstStyle/>
        <a:p>
          <a:r>
            <a:rPr lang="en-US" dirty="0"/>
            <a:t>ELUNA Work Group</a:t>
          </a:r>
        </a:p>
      </dgm:t>
    </dgm:pt>
    <dgm:pt modelId="{0F5FDB25-CD4B-664A-86EE-F3020308345D}" type="sibTrans" cxnId="{268EDCF4-74A7-5A4B-AFFF-60B34913A4B7}">
      <dgm:prSet/>
      <dgm:spPr/>
      <dgm:t>
        <a:bodyPr/>
        <a:lstStyle/>
        <a:p>
          <a:endParaRPr lang="en-US"/>
        </a:p>
      </dgm:t>
    </dgm:pt>
    <dgm:pt modelId="{83A651A7-535B-2D4C-B6AC-BD63BF01CCA7}" type="parTrans" cxnId="{268EDCF4-74A7-5A4B-AFFF-60B34913A4B7}">
      <dgm:prSet/>
      <dgm:spPr/>
      <dgm:t>
        <a:bodyPr/>
        <a:lstStyle/>
        <a:p>
          <a:endParaRPr lang="en-US"/>
        </a:p>
      </dgm:t>
    </dgm:pt>
    <dgm:pt modelId="{AF739A4C-3211-4147-8B58-334BDB33F651}" type="asst">
      <dgm:prSet phldrT="[Text]"/>
      <dgm:spPr/>
      <dgm:t>
        <a:bodyPr/>
        <a:lstStyle/>
        <a:p>
          <a:r>
            <a:rPr lang="en-US" dirty="0"/>
            <a:t>Acquisitions</a:t>
          </a:r>
        </a:p>
      </dgm:t>
    </dgm:pt>
    <dgm:pt modelId="{90E42EBA-5427-AF4E-A7F5-EDB60D648815}" type="sibTrans" cxnId="{D6B755D9-3738-AC42-86F4-756EF03CB559}">
      <dgm:prSet/>
      <dgm:spPr/>
      <dgm:t>
        <a:bodyPr/>
        <a:lstStyle/>
        <a:p>
          <a:endParaRPr lang="en-US"/>
        </a:p>
      </dgm:t>
    </dgm:pt>
    <dgm:pt modelId="{F9051857-6B7D-634B-8260-19D674246A56}" type="parTrans" cxnId="{D6B755D9-3738-AC42-86F4-756EF03CB559}">
      <dgm:prSet/>
      <dgm:spPr/>
      <dgm:t>
        <a:bodyPr/>
        <a:lstStyle/>
        <a:p>
          <a:endParaRPr lang="en-US"/>
        </a:p>
      </dgm:t>
    </dgm:pt>
    <dgm:pt modelId="{D0B2DACE-670F-CD4C-8D1B-E7055AB5C122}" type="asst">
      <dgm:prSet phldrT="[Text]"/>
      <dgm:spPr/>
      <dgm:t>
        <a:bodyPr/>
        <a:lstStyle/>
        <a:p>
          <a:r>
            <a:rPr lang="en-US" dirty="0"/>
            <a:t>Analytics</a:t>
          </a:r>
        </a:p>
      </dgm:t>
    </dgm:pt>
    <dgm:pt modelId="{5C8E04BC-3B42-A742-955D-315E8E30D946}" type="sibTrans" cxnId="{ADC14AFE-BD93-A945-B2B0-43D5DF9445B7}">
      <dgm:prSet/>
      <dgm:spPr/>
      <dgm:t>
        <a:bodyPr/>
        <a:lstStyle/>
        <a:p>
          <a:endParaRPr lang="en-US"/>
        </a:p>
      </dgm:t>
    </dgm:pt>
    <dgm:pt modelId="{1FD6667D-4488-B848-A488-49CF27C51A50}" type="parTrans" cxnId="{ADC14AFE-BD93-A945-B2B0-43D5DF9445B7}">
      <dgm:prSet/>
      <dgm:spPr/>
      <dgm:t>
        <a:bodyPr/>
        <a:lstStyle/>
        <a:p>
          <a:endParaRPr lang="en-US"/>
        </a:p>
      </dgm:t>
    </dgm:pt>
    <dgm:pt modelId="{B1E69601-EA11-B446-A06C-E9AD1224F1DD}" type="asst">
      <dgm:prSet phldrT="[Text]"/>
      <dgm:spPr/>
      <dgm:t>
        <a:bodyPr/>
        <a:lstStyle/>
        <a:p>
          <a:r>
            <a:rPr lang="en-US" dirty="0"/>
            <a:t>Cataloging</a:t>
          </a:r>
        </a:p>
      </dgm:t>
    </dgm:pt>
    <dgm:pt modelId="{FBF557A1-FA98-EB41-9499-DDF969C0A941}" type="sibTrans" cxnId="{87C6E2AC-3C2C-8446-A225-74132B585DD6}">
      <dgm:prSet/>
      <dgm:spPr/>
      <dgm:t>
        <a:bodyPr/>
        <a:lstStyle/>
        <a:p>
          <a:endParaRPr lang="en-US"/>
        </a:p>
      </dgm:t>
    </dgm:pt>
    <dgm:pt modelId="{26D818DC-A921-3A41-854F-31787C12493D}" type="parTrans" cxnId="{87C6E2AC-3C2C-8446-A225-74132B585DD6}">
      <dgm:prSet/>
      <dgm:spPr/>
      <dgm:t>
        <a:bodyPr/>
        <a:lstStyle/>
        <a:p>
          <a:endParaRPr lang="en-US"/>
        </a:p>
      </dgm:t>
    </dgm:pt>
    <dgm:pt modelId="{2DE77543-C272-5F40-AED5-F6E830F7FCC4}" type="asst">
      <dgm:prSet/>
      <dgm:spPr/>
      <dgm:t>
        <a:bodyPr/>
        <a:lstStyle/>
        <a:p>
          <a:r>
            <a:rPr lang="en-US" dirty="0"/>
            <a:t>Circulation</a:t>
          </a:r>
        </a:p>
      </dgm:t>
    </dgm:pt>
    <dgm:pt modelId="{69B49165-E263-C745-9EA3-A829DFD107AF}" type="sibTrans" cxnId="{493ABADA-8C89-C845-8CB9-32932CF0164D}">
      <dgm:prSet/>
      <dgm:spPr/>
      <dgm:t>
        <a:bodyPr/>
        <a:lstStyle/>
        <a:p>
          <a:endParaRPr lang="en-US"/>
        </a:p>
      </dgm:t>
    </dgm:pt>
    <dgm:pt modelId="{AA27EF14-80CE-A540-A6CE-22126D85AFDF}" type="parTrans" cxnId="{493ABADA-8C89-C845-8CB9-32932CF0164D}">
      <dgm:prSet/>
      <dgm:spPr/>
      <dgm:t>
        <a:bodyPr/>
        <a:lstStyle/>
        <a:p>
          <a:endParaRPr lang="en-US"/>
        </a:p>
      </dgm:t>
    </dgm:pt>
    <dgm:pt modelId="{F5EE8C85-9F73-5040-8320-3DA6E0545640}" type="asst">
      <dgm:prSet phldrT="[Text]"/>
      <dgm:spPr/>
      <dgm:t>
        <a:bodyPr/>
        <a:lstStyle/>
        <a:p>
          <a:r>
            <a:rPr lang="en-US" dirty="0"/>
            <a:t>Discovery &amp; User Experience</a:t>
          </a:r>
        </a:p>
      </dgm:t>
    </dgm:pt>
    <dgm:pt modelId="{4B1609D7-05FF-EE4D-A7CD-43FE7E941AE7}" type="sibTrans" cxnId="{E30CCA80-7689-7145-B766-CE8237A075A8}">
      <dgm:prSet/>
      <dgm:spPr/>
      <dgm:t>
        <a:bodyPr/>
        <a:lstStyle/>
        <a:p>
          <a:endParaRPr lang="en-US"/>
        </a:p>
      </dgm:t>
    </dgm:pt>
    <dgm:pt modelId="{089A15DE-73A2-974F-B34D-BE48E67DB4C1}" type="parTrans" cxnId="{E30CCA80-7689-7145-B766-CE8237A075A8}">
      <dgm:prSet/>
      <dgm:spPr/>
      <dgm:t>
        <a:bodyPr/>
        <a:lstStyle/>
        <a:p>
          <a:endParaRPr lang="en-US"/>
        </a:p>
      </dgm:t>
    </dgm:pt>
    <dgm:pt modelId="{E64DA2FA-BEB6-B248-A15B-AEE1A1CA22DA}" type="asst">
      <dgm:prSet phldrT="[Text]"/>
      <dgm:spPr/>
      <dgm:t>
        <a:bodyPr/>
        <a:lstStyle/>
        <a:p>
          <a:r>
            <a:rPr lang="en-US" dirty="0"/>
            <a:t>Resource Sharing</a:t>
          </a:r>
        </a:p>
      </dgm:t>
    </dgm:pt>
    <dgm:pt modelId="{72265DCF-DBE9-6447-858E-70488BAF87DF}" type="sibTrans" cxnId="{CC208127-92DE-5045-B104-912C8FFF4392}">
      <dgm:prSet/>
      <dgm:spPr/>
      <dgm:t>
        <a:bodyPr/>
        <a:lstStyle/>
        <a:p>
          <a:endParaRPr lang="en-US"/>
        </a:p>
      </dgm:t>
    </dgm:pt>
    <dgm:pt modelId="{A25A6DED-068F-B645-BD93-FB36BD4FFE81}" type="parTrans" cxnId="{CC208127-92DE-5045-B104-912C8FFF4392}">
      <dgm:prSet/>
      <dgm:spPr/>
      <dgm:t>
        <a:bodyPr/>
        <a:lstStyle/>
        <a:p>
          <a:endParaRPr lang="en-US"/>
        </a:p>
      </dgm:t>
    </dgm:pt>
    <dgm:pt modelId="{B0652417-D332-D44C-A5F0-B40D5A1EA1D2}" type="asst">
      <dgm:prSet phldrT="[Text]"/>
      <dgm:spPr/>
      <dgm:t>
        <a:bodyPr/>
        <a:lstStyle/>
        <a:p>
          <a:r>
            <a:rPr lang="en-US" dirty="0"/>
            <a:t>Systems</a:t>
          </a:r>
        </a:p>
      </dgm:t>
    </dgm:pt>
    <dgm:pt modelId="{398438D1-328A-1543-956C-ECC22A808A6F}" type="sibTrans" cxnId="{6AEB1763-F21A-1D40-9DF5-1D9939F619AB}">
      <dgm:prSet/>
      <dgm:spPr/>
      <dgm:t>
        <a:bodyPr/>
        <a:lstStyle/>
        <a:p>
          <a:endParaRPr lang="en-US"/>
        </a:p>
      </dgm:t>
    </dgm:pt>
    <dgm:pt modelId="{D9C7D969-DDB0-F54A-ADEA-E135E2931A05}" type="parTrans" cxnId="{6AEB1763-F21A-1D40-9DF5-1D9939F619AB}">
      <dgm:prSet/>
      <dgm:spPr/>
      <dgm:t>
        <a:bodyPr/>
        <a:lstStyle/>
        <a:p>
          <a:endParaRPr lang="en-US"/>
        </a:p>
      </dgm:t>
    </dgm:pt>
    <dgm:pt modelId="{E58536A3-FC54-C44B-9B6A-42960BEFB834}" type="pres">
      <dgm:prSet presAssocID="{8E69CDAD-7484-1948-85C4-90EE30710F7A}" presName="cycle" presStyleCnt="0">
        <dgm:presLayoutVars>
          <dgm:chMax val="1"/>
          <dgm:dir/>
          <dgm:animLvl val="ctr"/>
          <dgm:resizeHandles val="exact"/>
        </dgm:presLayoutVars>
      </dgm:prSet>
      <dgm:spPr/>
    </dgm:pt>
    <dgm:pt modelId="{FE56DCEC-4F83-554C-8CEC-4128CB453FB7}" type="pres">
      <dgm:prSet presAssocID="{998AE639-92A8-8948-ACD7-F4B370D284AC}" presName="centerShape" presStyleLbl="node0" presStyleIdx="0" presStyleCnt="1"/>
      <dgm:spPr/>
    </dgm:pt>
    <dgm:pt modelId="{4F4E90B2-B183-8541-A4F8-D3DA3F5D94C1}" type="pres">
      <dgm:prSet presAssocID="{83A651A7-535B-2D4C-B6AC-BD63BF01CCA7}" presName="parTrans" presStyleLbl="bgSibTrans2D1" presStyleIdx="0" presStyleCnt="8"/>
      <dgm:spPr/>
    </dgm:pt>
    <dgm:pt modelId="{4901025C-EEB0-174D-82AF-292E73F92304}" type="pres">
      <dgm:prSet presAssocID="{06748881-D90E-4A4D-974C-7ECCDBF9A083}" presName="node" presStyleLbl="node1" presStyleIdx="0" presStyleCnt="8">
        <dgm:presLayoutVars>
          <dgm:bulletEnabled val="1"/>
        </dgm:presLayoutVars>
      </dgm:prSet>
      <dgm:spPr/>
    </dgm:pt>
    <dgm:pt modelId="{8BB361C3-B8C1-2B40-8931-7D3B750C8B1C}" type="pres">
      <dgm:prSet presAssocID="{F9051857-6B7D-634B-8260-19D674246A56}" presName="parTrans" presStyleLbl="bgSibTrans2D1" presStyleIdx="1" presStyleCnt="8"/>
      <dgm:spPr/>
    </dgm:pt>
    <dgm:pt modelId="{1FD85250-9CD6-274D-8D4A-9286FCA1EDE9}" type="pres">
      <dgm:prSet presAssocID="{AF739A4C-3211-4147-8B58-334BDB33F651}" presName="node" presStyleLbl="node1" presStyleIdx="1" presStyleCnt="8">
        <dgm:presLayoutVars>
          <dgm:bulletEnabled val="1"/>
        </dgm:presLayoutVars>
      </dgm:prSet>
      <dgm:spPr/>
    </dgm:pt>
    <dgm:pt modelId="{DEBABA1D-0550-AF48-9A42-9FE97634C0C4}" type="pres">
      <dgm:prSet presAssocID="{1FD6667D-4488-B848-A488-49CF27C51A50}" presName="parTrans" presStyleLbl="bgSibTrans2D1" presStyleIdx="2" presStyleCnt="8"/>
      <dgm:spPr/>
    </dgm:pt>
    <dgm:pt modelId="{94D8D6EF-8407-8543-8A41-6C39A11BC334}" type="pres">
      <dgm:prSet presAssocID="{D0B2DACE-670F-CD4C-8D1B-E7055AB5C122}" presName="node" presStyleLbl="node1" presStyleIdx="2" presStyleCnt="8">
        <dgm:presLayoutVars>
          <dgm:bulletEnabled val="1"/>
        </dgm:presLayoutVars>
      </dgm:prSet>
      <dgm:spPr/>
    </dgm:pt>
    <dgm:pt modelId="{DF5FCE0E-1398-E446-B8F2-CD3077DA5C0D}" type="pres">
      <dgm:prSet presAssocID="{26D818DC-A921-3A41-854F-31787C12493D}" presName="parTrans" presStyleLbl="bgSibTrans2D1" presStyleIdx="3" presStyleCnt="8"/>
      <dgm:spPr/>
    </dgm:pt>
    <dgm:pt modelId="{E3822A37-DC08-2B4A-B869-F1AC7D6B50FC}" type="pres">
      <dgm:prSet presAssocID="{B1E69601-EA11-B446-A06C-E9AD1224F1DD}" presName="node" presStyleLbl="node1" presStyleIdx="3" presStyleCnt="8">
        <dgm:presLayoutVars>
          <dgm:bulletEnabled val="1"/>
        </dgm:presLayoutVars>
      </dgm:prSet>
      <dgm:spPr/>
    </dgm:pt>
    <dgm:pt modelId="{330B7541-26CA-2044-AE3B-1C2DE15F9824}" type="pres">
      <dgm:prSet presAssocID="{AA27EF14-80CE-A540-A6CE-22126D85AFDF}" presName="parTrans" presStyleLbl="bgSibTrans2D1" presStyleIdx="4" presStyleCnt="8"/>
      <dgm:spPr/>
    </dgm:pt>
    <dgm:pt modelId="{33A26B5B-48AA-944B-9E92-871009ED776B}" type="pres">
      <dgm:prSet presAssocID="{2DE77543-C272-5F40-AED5-F6E830F7FCC4}" presName="node" presStyleLbl="node1" presStyleIdx="4" presStyleCnt="8">
        <dgm:presLayoutVars>
          <dgm:bulletEnabled val="1"/>
        </dgm:presLayoutVars>
      </dgm:prSet>
      <dgm:spPr/>
    </dgm:pt>
    <dgm:pt modelId="{68657C1D-742B-8047-8D10-72EA6B5D1EB5}" type="pres">
      <dgm:prSet presAssocID="{089A15DE-73A2-974F-B34D-BE48E67DB4C1}" presName="parTrans" presStyleLbl="bgSibTrans2D1" presStyleIdx="5" presStyleCnt="8"/>
      <dgm:spPr/>
    </dgm:pt>
    <dgm:pt modelId="{77FFC908-3A76-134F-8273-631994B69D3B}" type="pres">
      <dgm:prSet presAssocID="{F5EE8C85-9F73-5040-8320-3DA6E0545640}" presName="node" presStyleLbl="node1" presStyleIdx="5" presStyleCnt="8">
        <dgm:presLayoutVars>
          <dgm:bulletEnabled val="1"/>
        </dgm:presLayoutVars>
      </dgm:prSet>
      <dgm:spPr/>
    </dgm:pt>
    <dgm:pt modelId="{096FA195-50B1-3E4E-ABFC-43EB01E701DF}" type="pres">
      <dgm:prSet presAssocID="{A25A6DED-068F-B645-BD93-FB36BD4FFE81}" presName="parTrans" presStyleLbl="bgSibTrans2D1" presStyleIdx="6" presStyleCnt="8"/>
      <dgm:spPr/>
    </dgm:pt>
    <dgm:pt modelId="{86CF0DAC-78A9-E846-AA20-4CC85DCB4A87}" type="pres">
      <dgm:prSet presAssocID="{E64DA2FA-BEB6-B248-A15B-AEE1A1CA22DA}" presName="node" presStyleLbl="node1" presStyleIdx="6" presStyleCnt="8">
        <dgm:presLayoutVars>
          <dgm:bulletEnabled val="1"/>
        </dgm:presLayoutVars>
      </dgm:prSet>
      <dgm:spPr/>
    </dgm:pt>
    <dgm:pt modelId="{A72C05EE-F648-0C4D-AAC2-C424B5E7D394}" type="pres">
      <dgm:prSet presAssocID="{D9C7D969-DDB0-F54A-ADEA-E135E2931A05}" presName="parTrans" presStyleLbl="bgSibTrans2D1" presStyleIdx="7" presStyleCnt="8"/>
      <dgm:spPr/>
    </dgm:pt>
    <dgm:pt modelId="{3051F9AC-7F15-B249-AD38-F44A57203109}" type="pres">
      <dgm:prSet presAssocID="{B0652417-D332-D44C-A5F0-B40D5A1EA1D2}" presName="node" presStyleLbl="node1" presStyleIdx="7" presStyleCnt="8">
        <dgm:presLayoutVars>
          <dgm:bulletEnabled val="1"/>
        </dgm:presLayoutVars>
      </dgm:prSet>
      <dgm:spPr/>
    </dgm:pt>
  </dgm:ptLst>
  <dgm:cxnLst>
    <dgm:cxn modelId="{CC208127-92DE-5045-B104-912C8FFF4392}" srcId="{998AE639-92A8-8948-ACD7-F4B370D284AC}" destId="{E64DA2FA-BEB6-B248-A15B-AEE1A1CA22DA}" srcOrd="6" destOrd="0" parTransId="{A25A6DED-068F-B645-BD93-FB36BD4FFE81}" sibTransId="{72265DCF-DBE9-6447-858E-70488BAF87DF}"/>
    <dgm:cxn modelId="{680E8A2C-5C42-5647-9542-7B1211495429}" type="presOf" srcId="{A25A6DED-068F-B645-BD93-FB36BD4FFE81}" destId="{096FA195-50B1-3E4E-ABFC-43EB01E701DF}" srcOrd="0" destOrd="0" presId="urn:microsoft.com/office/officeart/2005/8/layout/radial4"/>
    <dgm:cxn modelId="{F395052F-C801-F842-901B-E7F1A55D9D72}" type="presOf" srcId="{8E69CDAD-7484-1948-85C4-90EE30710F7A}" destId="{E58536A3-FC54-C44B-9B6A-42960BEFB834}" srcOrd="0" destOrd="0" presId="urn:microsoft.com/office/officeart/2005/8/layout/radial4"/>
    <dgm:cxn modelId="{4D634033-7584-354D-8B2C-AECCE9B150D5}" type="presOf" srcId="{1FD6667D-4488-B848-A488-49CF27C51A50}" destId="{DEBABA1D-0550-AF48-9A42-9FE97634C0C4}" srcOrd="0" destOrd="0" presId="urn:microsoft.com/office/officeart/2005/8/layout/radial4"/>
    <dgm:cxn modelId="{7F03CF39-BE25-EA42-A8C3-D47C4E420728}" type="presOf" srcId="{06748881-D90E-4A4D-974C-7ECCDBF9A083}" destId="{4901025C-EEB0-174D-82AF-292E73F92304}" srcOrd="0" destOrd="0" presId="urn:microsoft.com/office/officeart/2005/8/layout/radial4"/>
    <dgm:cxn modelId="{C8DD1756-1852-0A40-B09C-45AE7CEE2D71}" type="presOf" srcId="{2DE77543-C272-5F40-AED5-F6E830F7FCC4}" destId="{33A26B5B-48AA-944B-9E92-871009ED776B}" srcOrd="0" destOrd="0" presId="urn:microsoft.com/office/officeart/2005/8/layout/radial4"/>
    <dgm:cxn modelId="{17025361-76F4-4645-A17B-4FE0300210FA}" type="presOf" srcId="{F5EE8C85-9F73-5040-8320-3DA6E0545640}" destId="{77FFC908-3A76-134F-8273-631994B69D3B}" srcOrd="0" destOrd="0" presId="urn:microsoft.com/office/officeart/2005/8/layout/radial4"/>
    <dgm:cxn modelId="{6AEB1763-F21A-1D40-9DF5-1D9939F619AB}" srcId="{998AE639-92A8-8948-ACD7-F4B370D284AC}" destId="{B0652417-D332-D44C-A5F0-B40D5A1EA1D2}" srcOrd="7" destOrd="0" parTransId="{D9C7D969-DDB0-F54A-ADEA-E135E2931A05}" sibTransId="{398438D1-328A-1543-956C-ECC22A808A6F}"/>
    <dgm:cxn modelId="{0BE47463-1F08-6343-8A6C-D33471B08837}" type="presOf" srcId="{089A15DE-73A2-974F-B34D-BE48E67DB4C1}" destId="{68657C1D-742B-8047-8D10-72EA6B5D1EB5}" srcOrd="0" destOrd="0" presId="urn:microsoft.com/office/officeart/2005/8/layout/radial4"/>
    <dgm:cxn modelId="{A9037A6E-A4BA-8348-AA94-0CBF697A9830}" type="presOf" srcId="{F9051857-6B7D-634B-8260-19D674246A56}" destId="{8BB361C3-B8C1-2B40-8931-7D3B750C8B1C}" srcOrd="0" destOrd="0" presId="urn:microsoft.com/office/officeart/2005/8/layout/radial4"/>
    <dgm:cxn modelId="{FE1B3B74-4E40-9141-9549-1B6ECF0009EF}" type="presOf" srcId="{D9C7D969-DDB0-F54A-ADEA-E135E2931A05}" destId="{A72C05EE-F648-0C4D-AAC2-C424B5E7D394}" srcOrd="0" destOrd="0" presId="urn:microsoft.com/office/officeart/2005/8/layout/radial4"/>
    <dgm:cxn modelId="{FE6FD47A-6168-F140-90F0-C60D9C14A2DA}" type="presOf" srcId="{26D818DC-A921-3A41-854F-31787C12493D}" destId="{DF5FCE0E-1398-E446-B8F2-CD3077DA5C0D}" srcOrd="0" destOrd="0" presId="urn:microsoft.com/office/officeart/2005/8/layout/radial4"/>
    <dgm:cxn modelId="{EC9B5A7D-BAF4-8E47-804E-B41C15736226}" type="presOf" srcId="{AA27EF14-80CE-A540-A6CE-22126D85AFDF}" destId="{330B7541-26CA-2044-AE3B-1C2DE15F9824}" srcOrd="0" destOrd="0" presId="urn:microsoft.com/office/officeart/2005/8/layout/radial4"/>
    <dgm:cxn modelId="{E30CCA80-7689-7145-B766-CE8237A075A8}" srcId="{998AE639-92A8-8948-ACD7-F4B370D284AC}" destId="{F5EE8C85-9F73-5040-8320-3DA6E0545640}" srcOrd="5" destOrd="0" parTransId="{089A15DE-73A2-974F-B34D-BE48E67DB4C1}" sibTransId="{4B1609D7-05FF-EE4D-A7CD-43FE7E941AE7}"/>
    <dgm:cxn modelId="{28874586-0D4D-1B42-897E-61F787B24DC5}" type="presOf" srcId="{AF739A4C-3211-4147-8B58-334BDB33F651}" destId="{1FD85250-9CD6-274D-8D4A-9286FCA1EDE9}" srcOrd="0" destOrd="0" presId="urn:microsoft.com/office/officeart/2005/8/layout/radial4"/>
    <dgm:cxn modelId="{9FCAC198-DBB2-4B48-BE4C-63B77945CAA2}" srcId="{8E69CDAD-7484-1948-85C4-90EE30710F7A}" destId="{998AE639-92A8-8948-ACD7-F4B370D284AC}" srcOrd="0" destOrd="0" parTransId="{0BBE26FE-3A71-C04F-991F-2F2C7CAA866C}" sibTransId="{2F8CA9E8-BC90-DB49-ACDE-959AC9043E29}"/>
    <dgm:cxn modelId="{9FDDC1A4-DD15-6749-99EF-70D0FEFAEA14}" type="presOf" srcId="{B0652417-D332-D44C-A5F0-B40D5A1EA1D2}" destId="{3051F9AC-7F15-B249-AD38-F44A57203109}" srcOrd="0" destOrd="0" presId="urn:microsoft.com/office/officeart/2005/8/layout/radial4"/>
    <dgm:cxn modelId="{7561B6AA-A7B7-DD40-A20A-9D21E8243AC6}" type="presOf" srcId="{998AE639-92A8-8948-ACD7-F4B370D284AC}" destId="{FE56DCEC-4F83-554C-8CEC-4128CB453FB7}" srcOrd="0" destOrd="0" presId="urn:microsoft.com/office/officeart/2005/8/layout/radial4"/>
    <dgm:cxn modelId="{87C6E2AC-3C2C-8446-A225-74132B585DD6}" srcId="{998AE639-92A8-8948-ACD7-F4B370D284AC}" destId="{B1E69601-EA11-B446-A06C-E9AD1224F1DD}" srcOrd="3" destOrd="0" parTransId="{26D818DC-A921-3A41-854F-31787C12493D}" sibTransId="{FBF557A1-FA98-EB41-9499-DDF969C0A941}"/>
    <dgm:cxn modelId="{8531A6BD-3D33-C043-B78C-5A8082ECA5D6}" type="presOf" srcId="{B1E69601-EA11-B446-A06C-E9AD1224F1DD}" destId="{E3822A37-DC08-2B4A-B869-F1AC7D6B50FC}" srcOrd="0" destOrd="0" presId="urn:microsoft.com/office/officeart/2005/8/layout/radial4"/>
    <dgm:cxn modelId="{3B274EC0-B95D-954C-B855-1CC850BA4944}" type="presOf" srcId="{E64DA2FA-BEB6-B248-A15B-AEE1A1CA22DA}" destId="{86CF0DAC-78A9-E846-AA20-4CC85DCB4A87}" srcOrd="0" destOrd="0" presId="urn:microsoft.com/office/officeart/2005/8/layout/radial4"/>
    <dgm:cxn modelId="{AE389DCF-13C4-814E-81B4-65CF98303C4D}" type="presOf" srcId="{83A651A7-535B-2D4C-B6AC-BD63BF01CCA7}" destId="{4F4E90B2-B183-8541-A4F8-D3DA3F5D94C1}" srcOrd="0" destOrd="0" presId="urn:microsoft.com/office/officeart/2005/8/layout/radial4"/>
    <dgm:cxn modelId="{D6B755D9-3738-AC42-86F4-756EF03CB559}" srcId="{998AE639-92A8-8948-ACD7-F4B370D284AC}" destId="{AF739A4C-3211-4147-8B58-334BDB33F651}" srcOrd="1" destOrd="0" parTransId="{F9051857-6B7D-634B-8260-19D674246A56}" sibTransId="{90E42EBA-5427-AF4E-A7F5-EDB60D648815}"/>
    <dgm:cxn modelId="{493ABADA-8C89-C845-8CB9-32932CF0164D}" srcId="{998AE639-92A8-8948-ACD7-F4B370D284AC}" destId="{2DE77543-C272-5F40-AED5-F6E830F7FCC4}" srcOrd="4" destOrd="0" parTransId="{AA27EF14-80CE-A540-A6CE-22126D85AFDF}" sibTransId="{69B49165-E263-C745-9EA3-A829DFD107AF}"/>
    <dgm:cxn modelId="{62B91EE3-BD04-6849-BF51-5A24BC15CDBA}" type="presOf" srcId="{D0B2DACE-670F-CD4C-8D1B-E7055AB5C122}" destId="{94D8D6EF-8407-8543-8A41-6C39A11BC334}" srcOrd="0" destOrd="0" presId="urn:microsoft.com/office/officeart/2005/8/layout/radial4"/>
    <dgm:cxn modelId="{268EDCF4-74A7-5A4B-AFFF-60B34913A4B7}" srcId="{998AE639-92A8-8948-ACD7-F4B370D284AC}" destId="{06748881-D90E-4A4D-974C-7ECCDBF9A083}" srcOrd="0" destOrd="0" parTransId="{83A651A7-535B-2D4C-B6AC-BD63BF01CCA7}" sibTransId="{0F5FDB25-CD4B-664A-86EE-F3020308345D}"/>
    <dgm:cxn modelId="{ADC14AFE-BD93-A945-B2B0-43D5DF9445B7}" srcId="{998AE639-92A8-8948-ACD7-F4B370D284AC}" destId="{D0B2DACE-670F-CD4C-8D1B-E7055AB5C122}" srcOrd="2" destOrd="0" parTransId="{1FD6667D-4488-B848-A488-49CF27C51A50}" sibTransId="{5C8E04BC-3B42-A742-955D-315E8E30D946}"/>
    <dgm:cxn modelId="{252584EA-5766-7740-BF9B-7066672E0A60}" type="presParOf" srcId="{E58536A3-FC54-C44B-9B6A-42960BEFB834}" destId="{FE56DCEC-4F83-554C-8CEC-4128CB453FB7}" srcOrd="0" destOrd="0" presId="urn:microsoft.com/office/officeart/2005/8/layout/radial4"/>
    <dgm:cxn modelId="{F647078D-EA37-8446-A9EE-D723CCFA21D6}" type="presParOf" srcId="{E58536A3-FC54-C44B-9B6A-42960BEFB834}" destId="{4F4E90B2-B183-8541-A4F8-D3DA3F5D94C1}" srcOrd="1" destOrd="0" presId="urn:microsoft.com/office/officeart/2005/8/layout/radial4"/>
    <dgm:cxn modelId="{9BA173F3-B9A1-274A-B7E3-211305A61154}" type="presParOf" srcId="{E58536A3-FC54-C44B-9B6A-42960BEFB834}" destId="{4901025C-EEB0-174D-82AF-292E73F92304}" srcOrd="2" destOrd="0" presId="urn:microsoft.com/office/officeart/2005/8/layout/radial4"/>
    <dgm:cxn modelId="{C0059F85-1050-9A45-B43D-B8C7F7FB070F}" type="presParOf" srcId="{E58536A3-FC54-C44B-9B6A-42960BEFB834}" destId="{8BB361C3-B8C1-2B40-8931-7D3B750C8B1C}" srcOrd="3" destOrd="0" presId="urn:microsoft.com/office/officeart/2005/8/layout/radial4"/>
    <dgm:cxn modelId="{25344D5A-586F-7447-89C5-C2F103309F40}" type="presParOf" srcId="{E58536A3-FC54-C44B-9B6A-42960BEFB834}" destId="{1FD85250-9CD6-274D-8D4A-9286FCA1EDE9}" srcOrd="4" destOrd="0" presId="urn:microsoft.com/office/officeart/2005/8/layout/radial4"/>
    <dgm:cxn modelId="{3C7B6146-BAA6-F143-A183-DB976D7DC0F0}" type="presParOf" srcId="{E58536A3-FC54-C44B-9B6A-42960BEFB834}" destId="{DEBABA1D-0550-AF48-9A42-9FE97634C0C4}" srcOrd="5" destOrd="0" presId="urn:microsoft.com/office/officeart/2005/8/layout/radial4"/>
    <dgm:cxn modelId="{2362C05D-9A63-134F-A902-E1723EBDB382}" type="presParOf" srcId="{E58536A3-FC54-C44B-9B6A-42960BEFB834}" destId="{94D8D6EF-8407-8543-8A41-6C39A11BC334}" srcOrd="6" destOrd="0" presId="urn:microsoft.com/office/officeart/2005/8/layout/radial4"/>
    <dgm:cxn modelId="{04FEB602-4E23-FB47-A31F-0004F93A56B4}" type="presParOf" srcId="{E58536A3-FC54-C44B-9B6A-42960BEFB834}" destId="{DF5FCE0E-1398-E446-B8F2-CD3077DA5C0D}" srcOrd="7" destOrd="0" presId="urn:microsoft.com/office/officeart/2005/8/layout/radial4"/>
    <dgm:cxn modelId="{9A9F85FD-E65F-D24A-AAD3-6111A619AFFF}" type="presParOf" srcId="{E58536A3-FC54-C44B-9B6A-42960BEFB834}" destId="{E3822A37-DC08-2B4A-B869-F1AC7D6B50FC}" srcOrd="8" destOrd="0" presId="urn:microsoft.com/office/officeart/2005/8/layout/radial4"/>
    <dgm:cxn modelId="{3A67D1DD-560C-9844-96A5-E9381C9353EC}" type="presParOf" srcId="{E58536A3-FC54-C44B-9B6A-42960BEFB834}" destId="{330B7541-26CA-2044-AE3B-1C2DE15F9824}" srcOrd="9" destOrd="0" presId="urn:microsoft.com/office/officeart/2005/8/layout/radial4"/>
    <dgm:cxn modelId="{13084BB2-CFED-584D-A881-5A69AF5DCF34}" type="presParOf" srcId="{E58536A3-FC54-C44B-9B6A-42960BEFB834}" destId="{33A26B5B-48AA-944B-9E92-871009ED776B}" srcOrd="10" destOrd="0" presId="urn:microsoft.com/office/officeart/2005/8/layout/radial4"/>
    <dgm:cxn modelId="{13F807CD-B73E-FC41-B018-369FDE27BEC2}" type="presParOf" srcId="{E58536A3-FC54-C44B-9B6A-42960BEFB834}" destId="{68657C1D-742B-8047-8D10-72EA6B5D1EB5}" srcOrd="11" destOrd="0" presId="urn:microsoft.com/office/officeart/2005/8/layout/radial4"/>
    <dgm:cxn modelId="{76EF50D7-B6BA-4F45-AF44-3E0884C5A8E8}" type="presParOf" srcId="{E58536A3-FC54-C44B-9B6A-42960BEFB834}" destId="{77FFC908-3A76-134F-8273-631994B69D3B}" srcOrd="12" destOrd="0" presId="urn:microsoft.com/office/officeart/2005/8/layout/radial4"/>
    <dgm:cxn modelId="{CDFD770B-418D-AC49-8BF7-632F8A599BD0}" type="presParOf" srcId="{E58536A3-FC54-C44B-9B6A-42960BEFB834}" destId="{096FA195-50B1-3E4E-ABFC-43EB01E701DF}" srcOrd="13" destOrd="0" presId="urn:microsoft.com/office/officeart/2005/8/layout/radial4"/>
    <dgm:cxn modelId="{2EAA30EA-2BA5-0342-AF09-F92EAF6CC685}" type="presParOf" srcId="{E58536A3-FC54-C44B-9B6A-42960BEFB834}" destId="{86CF0DAC-78A9-E846-AA20-4CC85DCB4A87}" srcOrd="14" destOrd="0" presId="urn:microsoft.com/office/officeart/2005/8/layout/radial4"/>
    <dgm:cxn modelId="{BF216BFE-73D5-E842-B6AE-7F8E929EFEE1}" type="presParOf" srcId="{E58536A3-FC54-C44B-9B6A-42960BEFB834}" destId="{A72C05EE-F648-0C4D-AAC2-C424B5E7D394}" srcOrd="15" destOrd="0" presId="urn:microsoft.com/office/officeart/2005/8/layout/radial4"/>
    <dgm:cxn modelId="{E05AD316-1343-5B47-8696-7DACE0A9F236}" type="presParOf" srcId="{E58536A3-FC54-C44B-9B6A-42960BEFB834}" destId="{3051F9AC-7F15-B249-AD38-F44A57203109}" srcOrd="1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EAF0E-B375-B846-A87B-C4C4D3F37014}">
      <dsp:nvSpPr>
        <dsp:cNvPr id="0" name=""/>
        <dsp:cNvSpPr/>
      </dsp:nvSpPr>
      <dsp:spPr>
        <a:xfrm>
          <a:off x="1406244" y="81853"/>
          <a:ext cx="1693524" cy="1693524"/>
        </a:xfrm>
        <a:prstGeom prst="ellipse">
          <a:avLst/>
        </a:prstGeom>
        <a:solidFill>
          <a:schemeClr val="accent6">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b="1" i="0" kern="1200" dirty="0">
              <a:solidFill>
                <a:schemeClr val="accent4"/>
              </a:solidFill>
              <a:latin typeface="Arial Narrow" panose="020B0604020202020204" pitchFamily="34" charset="0"/>
              <a:cs typeface="Arial Narrow" panose="020B0604020202020204" pitchFamily="34" charset="0"/>
            </a:rPr>
            <a:t>CCL Task Force</a:t>
          </a:r>
        </a:p>
      </dsp:txBody>
      <dsp:txXfrm>
        <a:off x="1632047" y="378220"/>
        <a:ext cx="1241918" cy="762086"/>
      </dsp:txXfrm>
    </dsp:sp>
    <dsp:sp modelId="{98F036A1-C419-2043-9123-5F355F9FEAC6}">
      <dsp:nvSpPr>
        <dsp:cNvPr id="0" name=""/>
        <dsp:cNvSpPr/>
      </dsp:nvSpPr>
      <dsp:spPr>
        <a:xfrm>
          <a:off x="2017324" y="1140306"/>
          <a:ext cx="1693524" cy="1693524"/>
        </a:xfrm>
        <a:prstGeom prst="ellipse">
          <a:avLst/>
        </a:prstGeom>
        <a:solidFill>
          <a:schemeClr val="accent3">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b="1" i="0" kern="1200" dirty="0">
              <a:solidFill>
                <a:schemeClr val="accent4"/>
              </a:solidFill>
              <a:latin typeface="Arial Narrow" panose="020B0604020202020204" pitchFamily="34" charset="0"/>
              <a:cs typeface="Arial Narrow" panose="020B0604020202020204" pitchFamily="34" charset="0"/>
            </a:rPr>
            <a:t>CCCTC</a:t>
          </a:r>
        </a:p>
      </dsp:txBody>
      <dsp:txXfrm>
        <a:off x="2535261" y="1577800"/>
        <a:ext cx="1016114" cy="931438"/>
      </dsp:txXfrm>
    </dsp:sp>
    <dsp:sp modelId="{052F7383-AF6A-0246-90EE-61F2DCDAAC3E}">
      <dsp:nvSpPr>
        <dsp:cNvPr id="0" name=""/>
        <dsp:cNvSpPr/>
      </dsp:nvSpPr>
      <dsp:spPr>
        <a:xfrm>
          <a:off x="795164" y="1140306"/>
          <a:ext cx="1693524" cy="1693524"/>
        </a:xfrm>
        <a:prstGeom prst="ellipse">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b="1" i="0" kern="1200" dirty="0">
              <a:solidFill>
                <a:schemeClr val="accent4"/>
              </a:solidFill>
              <a:latin typeface="Arial Narrow" panose="020B0604020202020204" pitchFamily="34" charset="0"/>
              <a:cs typeface="Arial Narrow" panose="020B0604020202020204" pitchFamily="34" charset="0"/>
            </a:rPr>
            <a:t>CCCCO</a:t>
          </a:r>
          <a:endParaRPr lang="en-US" sz="2600" kern="1200" dirty="0">
            <a:solidFill>
              <a:schemeClr val="accent4"/>
            </a:solidFill>
          </a:endParaRPr>
        </a:p>
      </dsp:txBody>
      <dsp:txXfrm>
        <a:off x="954638" y="1577800"/>
        <a:ext cx="1016114" cy="931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6DCEC-4F83-554C-8CEC-4128CB453FB7}">
      <dsp:nvSpPr>
        <dsp:cNvPr id="0" name=""/>
        <dsp:cNvSpPr/>
      </dsp:nvSpPr>
      <dsp:spPr>
        <a:xfrm>
          <a:off x="3286048" y="2119471"/>
          <a:ext cx="1294261" cy="1294261"/>
        </a:xfrm>
        <a:prstGeom prst="ellipse">
          <a:avLst/>
        </a:prstGeom>
        <a:solidFill>
          <a:schemeClr val="accent6">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LSP Governance Committee</a:t>
          </a:r>
        </a:p>
      </dsp:txBody>
      <dsp:txXfrm>
        <a:off x="3475588" y="2309011"/>
        <a:ext cx="915181" cy="915181"/>
      </dsp:txXfrm>
    </dsp:sp>
    <dsp:sp modelId="{4F4E90B2-B183-8541-A4F8-D3DA3F5D94C1}">
      <dsp:nvSpPr>
        <dsp:cNvPr id="0" name=""/>
        <dsp:cNvSpPr/>
      </dsp:nvSpPr>
      <dsp:spPr>
        <a:xfrm rot="10800000">
          <a:off x="1467604" y="2582170"/>
          <a:ext cx="1718429" cy="368864"/>
        </a:xfrm>
        <a:prstGeom prst="lef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01025C-EEB0-174D-82AF-292E73F92304}">
      <dsp:nvSpPr>
        <dsp:cNvPr id="0" name=""/>
        <dsp:cNvSpPr/>
      </dsp:nvSpPr>
      <dsp:spPr>
        <a:xfrm>
          <a:off x="1014612" y="2404209"/>
          <a:ext cx="905983" cy="724786"/>
        </a:xfrm>
        <a:prstGeom prst="roundRect">
          <a:avLst>
            <a:gd name="adj" fmla="val 10000"/>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ELUNA Work Group</a:t>
          </a:r>
        </a:p>
      </dsp:txBody>
      <dsp:txXfrm>
        <a:off x="1035840" y="2425437"/>
        <a:ext cx="863527" cy="682330"/>
      </dsp:txXfrm>
    </dsp:sp>
    <dsp:sp modelId="{8BB361C3-B8C1-2B40-8931-7D3B750C8B1C}">
      <dsp:nvSpPr>
        <dsp:cNvPr id="0" name=""/>
        <dsp:cNvSpPr/>
      </dsp:nvSpPr>
      <dsp:spPr>
        <a:xfrm rot="12342857">
          <a:off x="1626684" y="1885196"/>
          <a:ext cx="1718429" cy="368864"/>
        </a:xfrm>
        <a:prstGeom prst="leftArrow">
          <a:avLst>
            <a:gd name="adj1" fmla="val 60000"/>
            <a:gd name="adj2" fmla="val 50000"/>
          </a:avLst>
        </a:prstGeom>
        <a:solidFill>
          <a:schemeClr val="accent6">
            <a:shade val="90000"/>
            <a:hueOff val="124626"/>
            <a:satOff val="-9925"/>
            <a:lumOff val="676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D85250-9CD6-274D-8D4A-9286FCA1EDE9}">
      <dsp:nvSpPr>
        <dsp:cNvPr id="0" name=""/>
        <dsp:cNvSpPr/>
      </dsp:nvSpPr>
      <dsp:spPr>
        <a:xfrm>
          <a:off x="1258781" y="1334436"/>
          <a:ext cx="905983" cy="724786"/>
        </a:xfrm>
        <a:prstGeom prst="roundRect">
          <a:avLst>
            <a:gd name="adj" fmla="val 10000"/>
          </a:avLst>
        </a:prstGeom>
        <a:solidFill>
          <a:schemeClr val="accent6">
            <a:alpha val="90000"/>
            <a:hueOff val="0"/>
            <a:satOff val="0"/>
            <a:lumOff val="0"/>
            <a:alphaOff val="-5714"/>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Acquisitions</a:t>
          </a:r>
        </a:p>
      </dsp:txBody>
      <dsp:txXfrm>
        <a:off x="1280009" y="1355664"/>
        <a:ext cx="863527" cy="682330"/>
      </dsp:txXfrm>
    </dsp:sp>
    <dsp:sp modelId="{DEBABA1D-0550-AF48-9A42-9FE97634C0C4}">
      <dsp:nvSpPr>
        <dsp:cNvPr id="0" name=""/>
        <dsp:cNvSpPr/>
      </dsp:nvSpPr>
      <dsp:spPr>
        <a:xfrm rot="13885714">
          <a:off x="2072415" y="1326267"/>
          <a:ext cx="1718429" cy="368864"/>
        </a:xfrm>
        <a:prstGeom prst="leftArrow">
          <a:avLst>
            <a:gd name="adj1" fmla="val 60000"/>
            <a:gd name="adj2" fmla="val 50000"/>
          </a:avLst>
        </a:prstGeom>
        <a:solidFill>
          <a:schemeClr val="accent6">
            <a:shade val="90000"/>
            <a:hueOff val="249252"/>
            <a:satOff val="-19851"/>
            <a:lumOff val="1353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D8D6EF-8407-8543-8A41-6C39A11BC334}">
      <dsp:nvSpPr>
        <dsp:cNvPr id="0" name=""/>
        <dsp:cNvSpPr/>
      </dsp:nvSpPr>
      <dsp:spPr>
        <a:xfrm>
          <a:off x="1942926" y="476545"/>
          <a:ext cx="905983" cy="724786"/>
        </a:xfrm>
        <a:prstGeom prst="roundRect">
          <a:avLst>
            <a:gd name="adj" fmla="val 10000"/>
          </a:avLst>
        </a:prstGeom>
        <a:solidFill>
          <a:schemeClr val="accent6">
            <a:alpha val="90000"/>
            <a:hueOff val="0"/>
            <a:satOff val="0"/>
            <a:lumOff val="0"/>
            <a:alphaOff val="-11429"/>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Analytics</a:t>
          </a:r>
        </a:p>
      </dsp:txBody>
      <dsp:txXfrm>
        <a:off x="1964154" y="497773"/>
        <a:ext cx="863527" cy="682330"/>
      </dsp:txXfrm>
    </dsp:sp>
    <dsp:sp modelId="{DF5FCE0E-1398-E446-B8F2-CD3077DA5C0D}">
      <dsp:nvSpPr>
        <dsp:cNvPr id="0" name=""/>
        <dsp:cNvSpPr/>
      </dsp:nvSpPr>
      <dsp:spPr>
        <a:xfrm rot="15428571">
          <a:off x="2716515" y="1016084"/>
          <a:ext cx="1718429" cy="368864"/>
        </a:xfrm>
        <a:prstGeom prst="leftArrow">
          <a:avLst>
            <a:gd name="adj1" fmla="val 60000"/>
            <a:gd name="adj2" fmla="val 50000"/>
          </a:avLst>
        </a:prstGeom>
        <a:solidFill>
          <a:schemeClr val="accent6">
            <a:shade val="90000"/>
            <a:hueOff val="373878"/>
            <a:satOff val="-29776"/>
            <a:lumOff val="203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822A37-DC08-2B4A-B869-F1AC7D6B50FC}">
      <dsp:nvSpPr>
        <dsp:cNvPr id="0" name=""/>
        <dsp:cNvSpPr/>
      </dsp:nvSpPr>
      <dsp:spPr>
        <a:xfrm>
          <a:off x="2931545" y="451"/>
          <a:ext cx="905983" cy="724786"/>
        </a:xfrm>
        <a:prstGeom prst="roundRect">
          <a:avLst>
            <a:gd name="adj" fmla="val 10000"/>
          </a:avLst>
        </a:prstGeom>
        <a:solidFill>
          <a:schemeClr val="accent6">
            <a:alpha val="90000"/>
            <a:hueOff val="0"/>
            <a:satOff val="0"/>
            <a:lumOff val="0"/>
            <a:alphaOff val="-1714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Cataloging</a:t>
          </a:r>
        </a:p>
      </dsp:txBody>
      <dsp:txXfrm>
        <a:off x="2952773" y="21679"/>
        <a:ext cx="863527" cy="682330"/>
      </dsp:txXfrm>
    </dsp:sp>
    <dsp:sp modelId="{330B7541-26CA-2044-AE3B-1C2DE15F9824}">
      <dsp:nvSpPr>
        <dsp:cNvPr id="0" name=""/>
        <dsp:cNvSpPr/>
      </dsp:nvSpPr>
      <dsp:spPr>
        <a:xfrm rot="16971429">
          <a:off x="3431413" y="1016084"/>
          <a:ext cx="1718429" cy="368864"/>
        </a:xfrm>
        <a:prstGeom prst="leftArrow">
          <a:avLst>
            <a:gd name="adj1" fmla="val 60000"/>
            <a:gd name="adj2" fmla="val 50000"/>
          </a:avLst>
        </a:prstGeom>
        <a:solidFill>
          <a:schemeClr val="accent6">
            <a:shade val="90000"/>
            <a:hueOff val="498504"/>
            <a:satOff val="-39701"/>
            <a:lumOff val="270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A26B5B-48AA-944B-9E92-871009ED776B}">
      <dsp:nvSpPr>
        <dsp:cNvPr id="0" name=""/>
        <dsp:cNvSpPr/>
      </dsp:nvSpPr>
      <dsp:spPr>
        <a:xfrm>
          <a:off x="4028829" y="451"/>
          <a:ext cx="905983" cy="724786"/>
        </a:xfrm>
        <a:prstGeom prst="roundRect">
          <a:avLst>
            <a:gd name="adj" fmla="val 10000"/>
          </a:avLst>
        </a:prstGeom>
        <a:solidFill>
          <a:schemeClr val="accent6">
            <a:alpha val="90000"/>
            <a:hueOff val="0"/>
            <a:satOff val="0"/>
            <a:lumOff val="0"/>
            <a:alphaOff val="-2285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Circulation</a:t>
          </a:r>
        </a:p>
      </dsp:txBody>
      <dsp:txXfrm>
        <a:off x="4050057" y="21679"/>
        <a:ext cx="863527" cy="682330"/>
      </dsp:txXfrm>
    </dsp:sp>
    <dsp:sp modelId="{68657C1D-742B-8047-8D10-72EA6B5D1EB5}">
      <dsp:nvSpPr>
        <dsp:cNvPr id="0" name=""/>
        <dsp:cNvSpPr/>
      </dsp:nvSpPr>
      <dsp:spPr>
        <a:xfrm rot="18514286">
          <a:off x="4075513" y="1326267"/>
          <a:ext cx="1718429" cy="368864"/>
        </a:xfrm>
        <a:prstGeom prst="leftArrow">
          <a:avLst>
            <a:gd name="adj1" fmla="val 60000"/>
            <a:gd name="adj2" fmla="val 50000"/>
          </a:avLst>
        </a:prstGeom>
        <a:solidFill>
          <a:schemeClr val="accent6">
            <a:shade val="90000"/>
            <a:hueOff val="623129"/>
            <a:satOff val="-49626"/>
            <a:lumOff val="338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FFC908-3A76-134F-8273-631994B69D3B}">
      <dsp:nvSpPr>
        <dsp:cNvPr id="0" name=""/>
        <dsp:cNvSpPr/>
      </dsp:nvSpPr>
      <dsp:spPr>
        <a:xfrm>
          <a:off x="5017448" y="476545"/>
          <a:ext cx="905983" cy="724786"/>
        </a:xfrm>
        <a:prstGeom prst="roundRect">
          <a:avLst>
            <a:gd name="adj" fmla="val 10000"/>
          </a:avLst>
        </a:prstGeom>
        <a:solidFill>
          <a:schemeClr val="accent6">
            <a:alpha val="90000"/>
            <a:hueOff val="0"/>
            <a:satOff val="0"/>
            <a:lumOff val="0"/>
            <a:alphaOff val="-28571"/>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Discovery &amp; User Experience</a:t>
          </a:r>
        </a:p>
      </dsp:txBody>
      <dsp:txXfrm>
        <a:off x="5038676" y="497773"/>
        <a:ext cx="863527" cy="682330"/>
      </dsp:txXfrm>
    </dsp:sp>
    <dsp:sp modelId="{096FA195-50B1-3E4E-ABFC-43EB01E701DF}">
      <dsp:nvSpPr>
        <dsp:cNvPr id="0" name=""/>
        <dsp:cNvSpPr/>
      </dsp:nvSpPr>
      <dsp:spPr>
        <a:xfrm rot="20057143">
          <a:off x="4521245" y="1885196"/>
          <a:ext cx="1718429" cy="368864"/>
        </a:xfrm>
        <a:prstGeom prst="leftArrow">
          <a:avLst>
            <a:gd name="adj1" fmla="val 60000"/>
            <a:gd name="adj2" fmla="val 50000"/>
          </a:avLst>
        </a:prstGeom>
        <a:solidFill>
          <a:schemeClr val="accent6">
            <a:shade val="90000"/>
            <a:hueOff val="747755"/>
            <a:satOff val="-59552"/>
            <a:lumOff val="406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CF0DAC-78A9-E846-AA20-4CC85DCB4A87}">
      <dsp:nvSpPr>
        <dsp:cNvPr id="0" name=""/>
        <dsp:cNvSpPr/>
      </dsp:nvSpPr>
      <dsp:spPr>
        <a:xfrm>
          <a:off x="5701594" y="1334436"/>
          <a:ext cx="905983" cy="724786"/>
        </a:xfrm>
        <a:prstGeom prst="roundRect">
          <a:avLst>
            <a:gd name="adj" fmla="val 10000"/>
          </a:avLst>
        </a:prstGeom>
        <a:solidFill>
          <a:schemeClr val="accent6">
            <a:alpha val="90000"/>
            <a:hueOff val="0"/>
            <a:satOff val="0"/>
            <a:lumOff val="0"/>
            <a:alphaOff val="-34286"/>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Resource Sharing</a:t>
          </a:r>
        </a:p>
      </dsp:txBody>
      <dsp:txXfrm>
        <a:off x="5722822" y="1355664"/>
        <a:ext cx="863527" cy="682330"/>
      </dsp:txXfrm>
    </dsp:sp>
    <dsp:sp modelId="{A72C05EE-F648-0C4D-AAC2-C424B5E7D394}">
      <dsp:nvSpPr>
        <dsp:cNvPr id="0" name=""/>
        <dsp:cNvSpPr/>
      </dsp:nvSpPr>
      <dsp:spPr>
        <a:xfrm>
          <a:off x="4680324" y="2582170"/>
          <a:ext cx="1718429" cy="368864"/>
        </a:xfrm>
        <a:prstGeom prst="leftArrow">
          <a:avLst>
            <a:gd name="adj1" fmla="val 60000"/>
            <a:gd name="adj2" fmla="val 50000"/>
          </a:avLst>
        </a:prstGeom>
        <a:solidFill>
          <a:schemeClr val="accent6">
            <a:shade val="90000"/>
            <a:hueOff val="872381"/>
            <a:satOff val="-69477"/>
            <a:lumOff val="473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51F9AC-7F15-B249-AD38-F44A57203109}">
      <dsp:nvSpPr>
        <dsp:cNvPr id="0" name=""/>
        <dsp:cNvSpPr/>
      </dsp:nvSpPr>
      <dsp:spPr>
        <a:xfrm>
          <a:off x="5945763" y="2404209"/>
          <a:ext cx="905983" cy="724786"/>
        </a:xfrm>
        <a:prstGeom prst="roundRect">
          <a:avLst>
            <a:gd name="adj" fmla="val 10000"/>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US" sz="1300" kern="1200" dirty="0"/>
            <a:t>Systems</a:t>
          </a:r>
        </a:p>
      </dsp:txBody>
      <dsp:txXfrm>
        <a:off x="5966991" y="2425437"/>
        <a:ext cx="863527" cy="68233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8E66B-9EE0-9944-B9E4-1EDB9756D914}" type="datetimeFigureOut">
              <a:rPr lang="en-US" smtClean="0"/>
              <a:t>10/10/18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EDC56-3D49-D745-90CC-A45C3286D4F8}" type="slidenum">
              <a:rPr lang="en-US" smtClean="0"/>
              <a:t>‹#›</a:t>
            </a:fld>
            <a:endParaRPr lang="en-US"/>
          </a:p>
        </p:txBody>
      </p:sp>
    </p:spTree>
    <p:extLst>
      <p:ext uri="{BB962C8B-B14F-4D97-AF65-F5344CB8AC3E}">
        <p14:creationId xmlns:p14="http://schemas.microsoft.com/office/powerpoint/2010/main" val="120296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2</a:t>
            </a:fld>
            <a:endParaRPr lang="en-US"/>
          </a:p>
        </p:txBody>
      </p:sp>
    </p:spTree>
    <p:extLst>
      <p:ext uri="{BB962C8B-B14F-4D97-AF65-F5344CB8AC3E}">
        <p14:creationId xmlns:p14="http://schemas.microsoft.com/office/powerpoint/2010/main" val="4070744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11</a:t>
            </a:fld>
            <a:endParaRPr lang="en-US"/>
          </a:p>
        </p:txBody>
      </p:sp>
    </p:spTree>
    <p:extLst>
      <p:ext uri="{BB962C8B-B14F-4D97-AF65-F5344CB8AC3E}">
        <p14:creationId xmlns:p14="http://schemas.microsoft.com/office/powerpoint/2010/main" val="3749090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48  + 54 = 102 (of 86 contractually obligated)</a:t>
            </a:r>
          </a:p>
        </p:txBody>
      </p:sp>
      <p:sp>
        <p:nvSpPr>
          <p:cNvPr id="4" name="Slide Number Placeholder 3"/>
          <p:cNvSpPr>
            <a:spLocks noGrp="1"/>
          </p:cNvSpPr>
          <p:nvPr>
            <p:ph type="sldNum" sz="quarter" idx="10"/>
          </p:nvPr>
        </p:nvSpPr>
        <p:spPr/>
        <p:txBody>
          <a:bodyPr/>
          <a:lstStyle/>
          <a:p>
            <a:fld id="{9FEEDC56-3D49-D745-90CC-A45C3286D4F8}" type="slidenum">
              <a:rPr lang="en-US" smtClean="0"/>
              <a:t>12</a:t>
            </a:fld>
            <a:endParaRPr lang="en-US"/>
          </a:p>
        </p:txBody>
      </p:sp>
    </p:spTree>
    <p:extLst>
      <p:ext uri="{BB962C8B-B14F-4D97-AF65-F5344CB8AC3E}">
        <p14:creationId xmlns:p14="http://schemas.microsoft.com/office/powerpoint/2010/main" val="1047270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Reedley and College of the Sequoias are pending</a:t>
            </a:r>
          </a:p>
        </p:txBody>
      </p:sp>
      <p:sp>
        <p:nvSpPr>
          <p:cNvPr id="4" name="Slide Number Placeholder 3"/>
          <p:cNvSpPr>
            <a:spLocks noGrp="1"/>
          </p:cNvSpPr>
          <p:nvPr>
            <p:ph type="sldNum" sz="quarter" idx="10"/>
          </p:nvPr>
        </p:nvSpPr>
        <p:spPr/>
        <p:txBody>
          <a:bodyPr/>
          <a:lstStyle/>
          <a:p>
            <a:fld id="{9FEEDC56-3D49-D745-90CC-A45C3286D4F8}" type="slidenum">
              <a:rPr lang="en-US" smtClean="0"/>
              <a:t>13</a:t>
            </a:fld>
            <a:endParaRPr lang="en-US"/>
          </a:p>
        </p:txBody>
      </p:sp>
    </p:spTree>
    <p:extLst>
      <p:ext uri="{BB962C8B-B14F-4D97-AF65-F5344CB8AC3E}">
        <p14:creationId xmlns:p14="http://schemas.microsoft.com/office/powerpoint/2010/main" val="627067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14</a:t>
            </a:fld>
            <a:endParaRPr lang="en-US"/>
          </a:p>
        </p:txBody>
      </p:sp>
    </p:spTree>
    <p:extLst>
      <p:ext uri="{BB962C8B-B14F-4D97-AF65-F5344CB8AC3E}">
        <p14:creationId xmlns:p14="http://schemas.microsoft.com/office/powerpoint/2010/main" val="186609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15</a:t>
            </a:fld>
            <a:endParaRPr lang="en-US"/>
          </a:p>
        </p:txBody>
      </p:sp>
    </p:spTree>
    <p:extLst>
      <p:ext uri="{BB962C8B-B14F-4D97-AF65-F5344CB8AC3E}">
        <p14:creationId xmlns:p14="http://schemas.microsoft.com/office/powerpoint/2010/main" val="1471061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16</a:t>
            </a:fld>
            <a:endParaRPr lang="en-US"/>
          </a:p>
        </p:txBody>
      </p:sp>
    </p:spTree>
    <p:extLst>
      <p:ext uri="{BB962C8B-B14F-4D97-AF65-F5344CB8AC3E}">
        <p14:creationId xmlns:p14="http://schemas.microsoft.com/office/powerpoint/2010/main" val="4018717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3</a:t>
            </a:fld>
            <a:endParaRPr lang="en-US"/>
          </a:p>
        </p:txBody>
      </p:sp>
    </p:spTree>
    <p:extLst>
      <p:ext uri="{BB962C8B-B14F-4D97-AF65-F5344CB8AC3E}">
        <p14:creationId xmlns:p14="http://schemas.microsoft.com/office/powerpoint/2010/main" val="634358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4</a:t>
            </a:fld>
            <a:endParaRPr lang="en-US"/>
          </a:p>
        </p:txBody>
      </p:sp>
    </p:spTree>
    <p:extLst>
      <p:ext uri="{BB962C8B-B14F-4D97-AF65-F5344CB8AC3E}">
        <p14:creationId xmlns:p14="http://schemas.microsoft.com/office/powerpoint/2010/main" val="239228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 + 67 = 83 (of 86 contractually obligated)</a:t>
            </a:r>
          </a:p>
        </p:txBody>
      </p:sp>
      <p:sp>
        <p:nvSpPr>
          <p:cNvPr id="4" name="Slide Number Placeholder 3"/>
          <p:cNvSpPr>
            <a:spLocks noGrp="1"/>
          </p:cNvSpPr>
          <p:nvPr>
            <p:ph type="sldNum" sz="quarter" idx="10"/>
          </p:nvPr>
        </p:nvSpPr>
        <p:spPr/>
        <p:txBody>
          <a:bodyPr/>
          <a:lstStyle/>
          <a:p>
            <a:fld id="{9FEEDC56-3D49-D745-90CC-A45C3286D4F8}" type="slidenum">
              <a:rPr lang="en-US" smtClean="0"/>
              <a:t>5</a:t>
            </a:fld>
            <a:endParaRPr lang="en-US"/>
          </a:p>
        </p:txBody>
      </p:sp>
    </p:spTree>
    <p:extLst>
      <p:ext uri="{BB962C8B-B14F-4D97-AF65-F5344CB8AC3E}">
        <p14:creationId xmlns:p14="http://schemas.microsoft.com/office/powerpoint/2010/main" val="58187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6</a:t>
            </a:fld>
            <a:endParaRPr lang="en-US"/>
          </a:p>
        </p:txBody>
      </p:sp>
    </p:spTree>
    <p:extLst>
      <p:ext uri="{BB962C8B-B14F-4D97-AF65-F5344CB8AC3E}">
        <p14:creationId xmlns:p14="http://schemas.microsoft.com/office/powerpoint/2010/main" val="211305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7</a:t>
            </a:fld>
            <a:endParaRPr lang="en-US"/>
          </a:p>
        </p:txBody>
      </p:sp>
    </p:spTree>
    <p:extLst>
      <p:ext uri="{BB962C8B-B14F-4D97-AF65-F5344CB8AC3E}">
        <p14:creationId xmlns:p14="http://schemas.microsoft.com/office/powerpoint/2010/main" val="245402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8</a:t>
            </a:fld>
            <a:endParaRPr lang="en-US"/>
          </a:p>
        </p:txBody>
      </p:sp>
    </p:spTree>
    <p:extLst>
      <p:ext uri="{BB962C8B-B14F-4D97-AF65-F5344CB8AC3E}">
        <p14:creationId xmlns:p14="http://schemas.microsoft.com/office/powerpoint/2010/main" val="351035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9</a:t>
            </a:fld>
            <a:endParaRPr lang="en-US"/>
          </a:p>
        </p:txBody>
      </p:sp>
    </p:spTree>
    <p:extLst>
      <p:ext uri="{BB962C8B-B14F-4D97-AF65-F5344CB8AC3E}">
        <p14:creationId xmlns:p14="http://schemas.microsoft.com/office/powerpoint/2010/main" val="3438492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10</a:t>
            </a:fld>
            <a:endParaRPr lang="en-US"/>
          </a:p>
        </p:txBody>
      </p:sp>
    </p:spTree>
    <p:extLst>
      <p:ext uri="{BB962C8B-B14F-4D97-AF65-F5344CB8AC3E}">
        <p14:creationId xmlns:p14="http://schemas.microsoft.com/office/powerpoint/2010/main" val="201303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PI 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58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Center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144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F5840E-7876-4137-9889-81ED1DD663B4}" type="slidenum">
              <a:rPr lang="en-US" smtClean="0"/>
              <a:t>‹#›</a:t>
            </a:fld>
            <a:endParaRPr lang="en-US"/>
          </a:p>
        </p:txBody>
      </p:sp>
    </p:spTree>
    <p:extLst>
      <p:ext uri="{BB962C8B-B14F-4D97-AF65-F5344CB8AC3E}">
        <p14:creationId xmlns:p14="http://schemas.microsoft.com/office/powerpoint/2010/main" val="3031622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60C87C-0FA4-4794-850C-73F8AC61FDEB}"/>
              </a:ext>
            </a:extLst>
          </p:cNvPr>
          <p:cNvSpPr/>
          <p:nvPr userDrawn="1"/>
        </p:nvSpPr>
        <p:spPr>
          <a:xfrm>
            <a:off x="436098" y="3509889"/>
            <a:ext cx="2145324" cy="8581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0E70092-0FE7-4655-8689-48C8CBE4B481}"/>
              </a:ext>
            </a:extLst>
          </p:cNvPr>
          <p:cNvPicPr>
            <a:picLocks noChangeAspect="1"/>
          </p:cNvPicPr>
          <p:nvPr userDrawn="1"/>
        </p:nvPicPr>
        <p:blipFill>
          <a:blip r:embed="rId4"/>
          <a:stretch>
            <a:fillRect/>
          </a:stretch>
        </p:blipFill>
        <p:spPr>
          <a:xfrm>
            <a:off x="512517" y="3488023"/>
            <a:ext cx="1977465" cy="883268"/>
          </a:xfrm>
          <a:prstGeom prst="rect">
            <a:avLst/>
          </a:prstGeom>
        </p:spPr>
      </p:pic>
    </p:spTree>
    <p:extLst>
      <p:ext uri="{BB962C8B-B14F-4D97-AF65-F5344CB8AC3E}">
        <p14:creationId xmlns:p14="http://schemas.microsoft.com/office/powerpoint/2010/main" val="1926039006"/>
      </p:ext>
    </p:extLst>
  </p:cSld>
  <p:clrMap bg1="lt1" tx1="dk1" bg2="lt2" tx2="dk2" accent1="accent1" accent2="accent2" accent3="accent3" accent4="accent4" accent5="accent5" accent6="accent6" hlink="hlink" folHlink="folHlink"/>
  <p:sldLayoutIdLst>
    <p:sldLayoutId id="2147483689" r:id="rId1"/>
  </p:sldLayoutIdLst>
  <p:hf hdr="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7288213" y="4800600"/>
            <a:ext cx="136366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r"/>
            <a:fld id="{F5EF66B8-1C3C-9644-9CA1-A32F363EB6D6}" type="slidenum">
              <a:rPr lang="en-US" sz="900">
                <a:solidFill>
                  <a:srgbClr val="1B3075"/>
                </a:solidFill>
                <a:latin typeface="Goudy Old Style" charset="0"/>
                <a:cs typeface="Goudy Old Style" charset="0"/>
              </a:rPr>
              <a:pPr algn="r"/>
              <a:t>‹#›</a:t>
            </a:fld>
            <a:endParaRPr lang="en-US" sz="900">
              <a:solidFill>
                <a:srgbClr val="1B3075"/>
              </a:solidFill>
              <a:latin typeface="Goudy Old Style" charset="0"/>
              <a:cs typeface="Goudy Old Style" charset="0"/>
            </a:endParaRPr>
          </a:p>
        </p:txBody>
      </p:sp>
      <p:sp>
        <p:nvSpPr>
          <p:cNvPr id="2" name="Rectangle 1">
            <a:extLst>
              <a:ext uri="{FF2B5EF4-FFF2-40B4-BE49-F238E27FC236}">
                <a16:creationId xmlns:a16="http://schemas.microsoft.com/office/drawing/2014/main" id="{AF55B9FA-5EAD-4B2D-BEBD-B3A82AD29F3F}"/>
              </a:ext>
            </a:extLst>
          </p:cNvPr>
          <p:cNvSpPr/>
          <p:nvPr userDrawn="1"/>
        </p:nvSpPr>
        <p:spPr>
          <a:xfrm>
            <a:off x="429065" y="119575"/>
            <a:ext cx="2124221" cy="393896"/>
          </a:xfrm>
          <a:prstGeom prst="rect">
            <a:avLst/>
          </a:prstGeom>
          <a:solidFill>
            <a:srgbClr val="204D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83978AE-C580-4BC9-9CBA-53B5F0151EB1}"/>
              </a:ext>
            </a:extLst>
          </p:cNvPr>
          <p:cNvPicPr>
            <a:picLocks noChangeAspect="1"/>
          </p:cNvPicPr>
          <p:nvPr userDrawn="1"/>
        </p:nvPicPr>
        <p:blipFill>
          <a:blip r:embed="rId4"/>
          <a:stretch>
            <a:fillRect/>
          </a:stretch>
        </p:blipFill>
        <p:spPr>
          <a:xfrm>
            <a:off x="429065" y="133643"/>
            <a:ext cx="2243797" cy="373966"/>
          </a:xfrm>
          <a:prstGeom prst="rect">
            <a:avLst/>
          </a:prstGeom>
        </p:spPr>
      </p:pic>
    </p:spTree>
    <p:extLst>
      <p:ext uri="{BB962C8B-B14F-4D97-AF65-F5344CB8AC3E}">
        <p14:creationId xmlns:p14="http://schemas.microsoft.com/office/powerpoint/2010/main" val="948459140"/>
      </p:ext>
    </p:extLst>
  </p:cSld>
  <p:clrMap bg1="lt1" tx1="dk1" bg2="lt2" tx2="dk2" accent1="accent1" accent2="accent2" accent3="accent3" accent4="accent4" accent5="accent5" accent6="accent6" hlink="hlink" folHlink="folHlink"/>
  <p:sldLayoutIdLst>
    <p:sldLayoutId id="2147483676" r:id="rId1"/>
  </p:sldLayoutIdLst>
  <p:hf hdr="0"/>
  <p:txStyles>
    <p:titleStyle>
      <a:lvl1pPr algn="ctr" defTabSz="342900" rtl="0" fontAlgn="base">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5F5840E-7876-4137-9889-81ED1DD663B4}" type="slidenum">
              <a:rPr lang="en-US" smtClean="0"/>
              <a:t>‹#›</a:t>
            </a:fld>
            <a:endParaRPr lang="en-US"/>
          </a:p>
        </p:txBody>
      </p:sp>
    </p:spTree>
    <p:extLst>
      <p:ext uri="{BB962C8B-B14F-4D97-AF65-F5344CB8AC3E}">
        <p14:creationId xmlns:p14="http://schemas.microsoft.com/office/powerpoint/2010/main" val="2784027039"/>
      </p:ext>
    </p:extLst>
  </p:cSld>
  <p:clrMap bg1="lt1" tx1="dk1" bg2="lt2" tx2="dk2" accent1="accent1" accent2="accent2" accent3="accent3" accent4="accent4" accent5="accent5" accent6="accent6" hlink="hlink" folHlink="folHlink"/>
  <p:sldLayoutIdLst>
    <p:sldLayoutId id="214748369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5EF361-0416-5D46-9A70-9B73B2D3A7BA}"/>
              </a:ext>
            </a:extLst>
          </p:cNvPr>
          <p:cNvSpPr txBox="1"/>
          <p:nvPr/>
        </p:nvSpPr>
        <p:spPr>
          <a:xfrm>
            <a:off x="292230" y="856888"/>
            <a:ext cx="8851770" cy="2123658"/>
          </a:xfrm>
          <a:prstGeom prst="rect">
            <a:avLst/>
          </a:prstGeom>
          <a:noFill/>
        </p:spPr>
        <p:txBody>
          <a:bodyPr wrap="square" rtlCol="0">
            <a:spAutoFit/>
          </a:bodyPr>
          <a:lstStyle/>
          <a:p>
            <a:pPr algn="ctr"/>
            <a:r>
              <a:rPr lang="en-US" sz="3600" dirty="0">
                <a:solidFill>
                  <a:schemeClr val="bg1"/>
                </a:solidFill>
                <a:latin typeface="Impact" panose="020B0806030902050204" pitchFamily="34" charset="0"/>
                <a:cs typeface="Al Bayan Plain" pitchFamily="2" charset="-78"/>
              </a:rPr>
              <a:t>Library Service Platform  </a:t>
            </a:r>
          </a:p>
          <a:p>
            <a:pPr algn="ctr"/>
            <a:r>
              <a:rPr lang="en-US" sz="3600" dirty="0">
                <a:solidFill>
                  <a:schemeClr val="bg1"/>
                </a:solidFill>
                <a:latin typeface="Impact" panose="020B0806030902050204" pitchFamily="34" charset="0"/>
                <a:cs typeface="Al Bayan Plain" pitchFamily="2" charset="-78"/>
              </a:rPr>
              <a:t>Project Update </a:t>
            </a:r>
          </a:p>
          <a:p>
            <a:pPr algn="ctr"/>
            <a:r>
              <a:rPr lang="en-US" sz="3600" dirty="0">
                <a:solidFill>
                  <a:schemeClr val="bg1"/>
                </a:solidFill>
                <a:latin typeface="Impact" panose="020B0806030902050204" pitchFamily="34" charset="0"/>
                <a:cs typeface="Al Bayan Plain" pitchFamily="2" charset="-78"/>
              </a:rPr>
              <a:t>East Central Region Meeting</a:t>
            </a:r>
          </a:p>
          <a:p>
            <a:pPr algn="ctr"/>
            <a:r>
              <a:rPr lang="en-US" sz="2400" dirty="0">
                <a:solidFill>
                  <a:schemeClr val="bg1"/>
                </a:solidFill>
                <a:latin typeface="Impact" panose="020B0806030902050204" pitchFamily="34" charset="0"/>
                <a:cs typeface="Al Bayan Plain" pitchFamily="2" charset="-78"/>
              </a:rPr>
              <a:t>October 10, 2018</a:t>
            </a:r>
          </a:p>
        </p:txBody>
      </p:sp>
      <p:sp>
        <p:nvSpPr>
          <p:cNvPr id="3" name="TextBox 2">
            <a:extLst>
              <a:ext uri="{FF2B5EF4-FFF2-40B4-BE49-F238E27FC236}">
                <a16:creationId xmlns:a16="http://schemas.microsoft.com/office/drawing/2014/main" id="{D15216E9-9ABE-524F-A9F4-56F849D90FE4}"/>
              </a:ext>
            </a:extLst>
          </p:cNvPr>
          <p:cNvSpPr txBox="1"/>
          <p:nvPr/>
        </p:nvSpPr>
        <p:spPr>
          <a:xfrm>
            <a:off x="2625214" y="3537049"/>
            <a:ext cx="6518786" cy="707886"/>
          </a:xfrm>
          <a:prstGeom prst="rect">
            <a:avLst/>
          </a:prstGeom>
          <a:noFill/>
        </p:spPr>
        <p:txBody>
          <a:bodyPr wrap="square" rtlCol="0">
            <a:spAutoFit/>
          </a:bodyPr>
          <a:lstStyle/>
          <a:p>
            <a:r>
              <a:rPr lang="en-US" sz="2000" dirty="0">
                <a:solidFill>
                  <a:schemeClr val="tx2"/>
                </a:solidFill>
                <a:latin typeface="Impact" panose="020B0806030902050204" pitchFamily="34" charset="0"/>
              </a:rPr>
              <a:t>Amy Beadle, LSP Statewide Program Manager</a:t>
            </a:r>
          </a:p>
          <a:p>
            <a:r>
              <a:rPr lang="en-US" sz="2000" dirty="0">
                <a:solidFill>
                  <a:schemeClr val="tx2"/>
                </a:solidFill>
                <a:latin typeface="Impact" panose="020B0806030902050204" pitchFamily="34" charset="0"/>
              </a:rPr>
              <a:t>Doug </a:t>
            </a:r>
            <a:r>
              <a:rPr lang="en-US" sz="2000" dirty="0" err="1">
                <a:solidFill>
                  <a:schemeClr val="tx2"/>
                </a:solidFill>
                <a:latin typeface="Impact" panose="020B0806030902050204" pitchFamily="34" charset="0"/>
              </a:rPr>
              <a:t>Achterman</a:t>
            </a:r>
            <a:r>
              <a:rPr lang="en-US" sz="2000" dirty="0">
                <a:solidFill>
                  <a:schemeClr val="tx2"/>
                </a:solidFill>
                <a:latin typeface="Impact" panose="020B0806030902050204" pitchFamily="34" charset="0"/>
              </a:rPr>
              <a:t>, LSP Task Force and CCL President</a:t>
            </a:r>
          </a:p>
        </p:txBody>
      </p:sp>
    </p:spTree>
    <p:extLst>
      <p:ext uri="{BB962C8B-B14F-4D97-AF65-F5344CB8AC3E}">
        <p14:creationId xmlns:p14="http://schemas.microsoft.com/office/powerpoint/2010/main" val="190259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407160" y="621976"/>
            <a:ext cx="8277309"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Implementation Schedule - Tentative</a:t>
            </a:r>
          </a:p>
        </p:txBody>
      </p:sp>
      <p:graphicFrame>
        <p:nvGraphicFramePr>
          <p:cNvPr id="5" name="Table 4">
            <a:extLst>
              <a:ext uri="{FF2B5EF4-FFF2-40B4-BE49-F238E27FC236}">
                <a16:creationId xmlns:a16="http://schemas.microsoft.com/office/drawing/2014/main" id="{64D73368-CB26-9246-A5F7-ABC4DF8F9602}"/>
              </a:ext>
            </a:extLst>
          </p:cNvPr>
          <p:cNvGraphicFramePr>
            <a:graphicFrameLocks noGrp="1"/>
          </p:cNvGraphicFramePr>
          <p:nvPr>
            <p:extLst>
              <p:ext uri="{D42A27DB-BD31-4B8C-83A1-F6EECF244321}">
                <p14:modId xmlns:p14="http://schemas.microsoft.com/office/powerpoint/2010/main" val="182306985"/>
              </p:ext>
            </p:extLst>
          </p:nvPr>
        </p:nvGraphicFramePr>
        <p:xfrm>
          <a:off x="407160" y="1206751"/>
          <a:ext cx="8163980" cy="3361731"/>
        </p:xfrm>
        <a:graphic>
          <a:graphicData uri="http://schemas.openxmlformats.org/drawingml/2006/table">
            <a:tbl>
              <a:tblPr/>
              <a:tblGrid>
                <a:gridCol w="2173358">
                  <a:extLst>
                    <a:ext uri="{9D8B030D-6E8A-4147-A177-3AD203B41FA5}">
                      <a16:colId xmlns:a16="http://schemas.microsoft.com/office/drawing/2014/main" val="3373792747"/>
                    </a:ext>
                  </a:extLst>
                </a:gridCol>
                <a:gridCol w="5990622">
                  <a:extLst>
                    <a:ext uri="{9D8B030D-6E8A-4147-A177-3AD203B41FA5}">
                      <a16:colId xmlns:a16="http://schemas.microsoft.com/office/drawing/2014/main" val="542017475"/>
                    </a:ext>
                  </a:extLst>
                </a:gridCol>
              </a:tblGrid>
              <a:tr h="225312">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September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Vanguard Phase Kick-off</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2286495486"/>
                  </a:ext>
                </a:extLst>
              </a:tr>
              <a:tr h="379619">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October 31,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Agreements Signed from all Participating Institutions</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8986002"/>
                  </a:ext>
                </a:extLst>
              </a:tr>
              <a:tr h="225312">
                <a:tc>
                  <a:txBody>
                    <a:bodyPr/>
                    <a:lstStyle/>
                    <a:p>
                      <a:r>
                        <a:rPr lang="en-US" sz="2000" b="1" i="0">
                          <a:solidFill>
                            <a:schemeClr val="accent2">
                              <a:lumMod val="50000"/>
                              <a:lumOff val="50000"/>
                            </a:schemeClr>
                          </a:solidFill>
                          <a:effectLst/>
                          <a:latin typeface="Arial Narrow" panose="020B0604020202020204" pitchFamily="34" charset="0"/>
                          <a:cs typeface="Arial Narrow" panose="020B0604020202020204" pitchFamily="34" charset="0"/>
                        </a:rPr>
                        <a:t>December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Vanguard Phase Concludes </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381076276"/>
                  </a:ext>
                </a:extLst>
              </a:tr>
              <a:tr h="225312">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Late January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Implementation Kick-off</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762858752"/>
                  </a:ext>
                </a:extLst>
              </a:tr>
              <a:tr h="225312">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March-April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Implementation Test Loads Delivered</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0630458"/>
                  </a:ext>
                </a:extLst>
              </a:tr>
              <a:tr h="225312">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April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Implementation Alma/Primo </a:t>
                      </a:r>
                      <a:r>
                        <a:rPr lang="en-US" sz="2000" b="1" i="0" u="none" strike="noStrike" dirty="0" err="1">
                          <a:solidFill>
                            <a:schemeClr val="accent2">
                              <a:lumMod val="50000"/>
                              <a:lumOff val="50000"/>
                            </a:schemeClr>
                          </a:solidFill>
                          <a:effectLst/>
                          <a:latin typeface="Arial Narrow" panose="020B0604020202020204" pitchFamily="34" charset="0"/>
                          <a:cs typeface="Arial Narrow" panose="020B0604020202020204" pitchFamily="34" charset="0"/>
                        </a:rPr>
                        <a:t>Env</a:t>
                      </a:r>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 (Sandboxes) Available</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679308442"/>
                  </a:ext>
                </a:extLst>
              </a:tr>
              <a:tr h="225312">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April-October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Implementation Data Review &amp; Integrations</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574256007"/>
                  </a:ext>
                </a:extLst>
              </a:tr>
              <a:tr h="0">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May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Implementation Workshop 1 (2) x 2 days</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2635517969"/>
                  </a:ext>
                </a:extLst>
              </a:tr>
              <a:tr h="0">
                <a:tc>
                  <a:txBody>
                    <a:bodyPr/>
                    <a:lstStyle/>
                    <a:p>
                      <a:r>
                        <a:rPr lang="en-US" sz="2000" b="1" i="0" dirty="0">
                          <a:solidFill>
                            <a:schemeClr val="accent2">
                              <a:lumMod val="50000"/>
                              <a:lumOff val="50000"/>
                            </a:schemeClr>
                          </a:solidFill>
                          <a:effectLst/>
                          <a:latin typeface="Arial Narrow" panose="020B0604020202020204" pitchFamily="34" charset="0"/>
                          <a:cs typeface="Arial Narrow" panose="020B0604020202020204" pitchFamily="34" charset="0"/>
                        </a:rPr>
                        <a:t>May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2019-20 Budget Released – Phase II Planning</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339279100"/>
                  </a:ext>
                </a:extLst>
              </a:tr>
            </a:tbl>
          </a:graphicData>
        </a:graphic>
      </p:graphicFrame>
    </p:spTree>
    <p:extLst>
      <p:ext uri="{BB962C8B-B14F-4D97-AF65-F5344CB8AC3E}">
        <p14:creationId xmlns:p14="http://schemas.microsoft.com/office/powerpoint/2010/main" val="158857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407160" y="621976"/>
            <a:ext cx="8277309"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Implementation Schedule - Tentative</a:t>
            </a:r>
          </a:p>
        </p:txBody>
      </p:sp>
      <p:graphicFrame>
        <p:nvGraphicFramePr>
          <p:cNvPr id="5" name="Table 4">
            <a:extLst>
              <a:ext uri="{FF2B5EF4-FFF2-40B4-BE49-F238E27FC236}">
                <a16:creationId xmlns:a16="http://schemas.microsoft.com/office/drawing/2014/main" id="{64D73368-CB26-9246-A5F7-ABC4DF8F9602}"/>
              </a:ext>
            </a:extLst>
          </p:cNvPr>
          <p:cNvGraphicFramePr>
            <a:graphicFrameLocks noGrp="1"/>
          </p:cNvGraphicFramePr>
          <p:nvPr>
            <p:extLst>
              <p:ext uri="{D42A27DB-BD31-4B8C-83A1-F6EECF244321}">
                <p14:modId xmlns:p14="http://schemas.microsoft.com/office/powerpoint/2010/main" val="4112212576"/>
              </p:ext>
            </p:extLst>
          </p:nvPr>
        </p:nvGraphicFramePr>
        <p:xfrm>
          <a:off x="407160" y="1206751"/>
          <a:ext cx="8163980" cy="2894219"/>
        </p:xfrm>
        <a:graphic>
          <a:graphicData uri="http://schemas.openxmlformats.org/drawingml/2006/table">
            <a:tbl>
              <a:tblPr/>
              <a:tblGrid>
                <a:gridCol w="3191446">
                  <a:extLst>
                    <a:ext uri="{9D8B030D-6E8A-4147-A177-3AD203B41FA5}">
                      <a16:colId xmlns:a16="http://schemas.microsoft.com/office/drawing/2014/main" val="3373792747"/>
                    </a:ext>
                  </a:extLst>
                </a:gridCol>
                <a:gridCol w="4972534">
                  <a:extLst>
                    <a:ext uri="{9D8B030D-6E8A-4147-A177-3AD203B41FA5}">
                      <a16:colId xmlns:a16="http://schemas.microsoft.com/office/drawing/2014/main" val="542017475"/>
                    </a:ext>
                  </a:extLst>
                </a:gridCol>
              </a:tblGrid>
              <a:tr h="225312">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October 2019</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Provision local SFTP servers for SIS loads</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2286495486"/>
                  </a:ext>
                </a:extLst>
              </a:tr>
              <a:tr h="379619">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October 2019</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Authentication Forms complete</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8986002"/>
                  </a:ext>
                </a:extLst>
              </a:tr>
              <a:tr h="225312">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October 2019</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3rd Party Integrations complete</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381076276"/>
                  </a:ext>
                </a:extLst>
              </a:tr>
              <a:tr h="225312">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October 2019</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Implementation Workshop 2 (2) x 2 days</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762858752"/>
                  </a:ext>
                </a:extLst>
              </a:tr>
              <a:tr h="225312">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October-November 2019</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Alma Certification complete</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0630458"/>
                  </a:ext>
                </a:extLst>
              </a:tr>
              <a:tr h="225312">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October-November 2019</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Primo Certification complete</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679308442"/>
                  </a:ext>
                </a:extLst>
              </a:tr>
              <a:tr h="225312">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December 2019 –January 2020</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Implementation Go-Lives</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574256007"/>
                  </a:ext>
                </a:extLst>
              </a:tr>
              <a:tr h="0">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January-Feb 2020</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a:solidFill>
                            <a:schemeClr val="accent2">
                              <a:lumMod val="50000"/>
                              <a:lumOff val="50000"/>
                            </a:schemeClr>
                          </a:solidFill>
                          <a:effectLst/>
                          <a:latin typeface="Arial Narrow" panose="020B0604020202020204" pitchFamily="34" charset="0"/>
                          <a:cs typeface="Arial Narrow" panose="020B0604020202020204" pitchFamily="34" charset="0"/>
                        </a:rPr>
                        <a:t>Configuration refinements/review</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2635517969"/>
                  </a:ext>
                </a:extLst>
              </a:tr>
              <a:tr h="0">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March 2020</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pPr algn="l" fontAlgn="b"/>
                      <a:r>
                        <a:rPr lang="en-US" sz="2000" b="1" i="0" u="none" strike="noStrike" dirty="0">
                          <a:solidFill>
                            <a:schemeClr val="accent2">
                              <a:lumMod val="50000"/>
                              <a:lumOff val="50000"/>
                            </a:schemeClr>
                          </a:solidFill>
                          <a:effectLst/>
                          <a:latin typeface="Arial Narrow" panose="020B0604020202020204" pitchFamily="34" charset="0"/>
                          <a:cs typeface="Arial Narrow" panose="020B0604020202020204" pitchFamily="34" charset="0"/>
                        </a:rPr>
                        <a:t>Switch to Support/ Project Close</a:t>
                      </a:r>
                    </a:p>
                  </a:txBody>
                  <a:tcPr marL="9525" marR="9525" marT="9525" marB="0" anchor="b">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339279100"/>
                  </a:ext>
                </a:extLst>
              </a:tr>
            </a:tbl>
          </a:graphicData>
        </a:graphic>
      </p:graphicFrame>
    </p:spTree>
    <p:extLst>
      <p:ext uri="{BB962C8B-B14F-4D97-AF65-F5344CB8AC3E}">
        <p14:creationId xmlns:p14="http://schemas.microsoft.com/office/powerpoint/2010/main" val="318616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758687"/>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Interest and Participation</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424927"/>
            <a:ext cx="8422518" cy="193899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As of today, 84 Letters of Intent and 48 Institution Participation Agreements (IPA) have been received. There are currently 54 IPAs pending in the signatory process. </a:t>
            </a: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573997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773670"/>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Participation in the East Central Region</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127613"/>
            <a:ext cx="8422518" cy="830997"/>
          </a:xfrm>
          <a:prstGeom prst="rect">
            <a:avLst/>
          </a:prstGeom>
          <a:noFill/>
        </p:spPr>
        <p:txBody>
          <a:bodyPr wrap="square" rtlCol="0">
            <a:spAutoFit/>
          </a:bodyPr>
          <a:lstStyle/>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
        <p:nvSpPr>
          <p:cNvPr id="3" name="TextBox 2">
            <a:extLst>
              <a:ext uri="{FF2B5EF4-FFF2-40B4-BE49-F238E27FC236}">
                <a16:creationId xmlns:a16="http://schemas.microsoft.com/office/drawing/2014/main" id="{91B7114A-88BC-EC4C-96DE-F02004D579AE}"/>
              </a:ext>
            </a:extLst>
          </p:cNvPr>
          <p:cNvSpPr txBox="1"/>
          <p:nvPr/>
        </p:nvSpPr>
        <p:spPr>
          <a:xfrm>
            <a:off x="530943" y="1404612"/>
            <a:ext cx="7757652" cy="3447098"/>
          </a:xfrm>
          <a:prstGeom prst="rect">
            <a:avLst/>
          </a:prstGeom>
          <a:noFill/>
        </p:spPr>
        <p:txBody>
          <a:bodyPr wrap="square" rtlCol="0">
            <a:spAutoFit/>
          </a:bodyPr>
          <a:lstStyle/>
          <a:p>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100% have submitted Letters of Intent</a:t>
            </a:r>
          </a:p>
          <a:p>
            <a:endParaRPr lang="en-US" sz="2400" b="1" dirty="0">
              <a:solidFill>
                <a:schemeClr val="accent2">
                  <a:lumMod val="50000"/>
                  <a:lumOff val="50000"/>
                </a:schemeClr>
              </a:solidFill>
              <a:latin typeface="Arial Narrow" panose="020B0604020202020204" pitchFamily="34" charset="0"/>
              <a:cs typeface="Arial Narrow" panose="020B0604020202020204" pitchFamily="34" charset="0"/>
            </a:endParaRPr>
          </a:p>
          <a:p>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20% have the Institution Participation Agreement (IPA) in the signatory process</a:t>
            </a:r>
          </a:p>
          <a:p>
            <a:endParaRPr lang="en-US" sz="2400" b="1" dirty="0">
              <a:solidFill>
                <a:schemeClr val="accent2">
                  <a:lumMod val="50000"/>
                  <a:lumOff val="50000"/>
                </a:schemeClr>
              </a:solidFill>
              <a:latin typeface="Arial Narrow" panose="020B0604020202020204" pitchFamily="34" charset="0"/>
              <a:cs typeface="Arial Narrow" panose="020B0604020202020204" pitchFamily="34" charset="0"/>
            </a:endParaRPr>
          </a:p>
          <a:p>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80% have submitted a signed and executed IPA</a:t>
            </a:r>
          </a:p>
          <a:p>
            <a:endParaRPr lang="en-US" sz="2400" b="1" dirty="0">
              <a:latin typeface="Arial Narrow" panose="020B0604020202020204" pitchFamily="34" charset="0"/>
              <a:cs typeface="Arial Narrow" panose="020B0604020202020204" pitchFamily="34" charset="0"/>
            </a:endParaRPr>
          </a:p>
          <a:p>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Well done, East Central Region!</a:t>
            </a:r>
          </a:p>
          <a:p>
            <a:endParaRPr lang="en-US" sz="2800" b="1" dirty="0">
              <a:solidFill>
                <a:schemeClr val="accent2">
                  <a:lumMod val="50000"/>
                  <a:lumOff val="5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693505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664419"/>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What Now?</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112640" y="1334090"/>
            <a:ext cx="8422518" cy="3323987"/>
          </a:xfrm>
          <a:prstGeom prst="rect">
            <a:avLst/>
          </a:prstGeom>
          <a:noFill/>
        </p:spPr>
        <p:txBody>
          <a:bodyPr wrap="square" rtlCol="0">
            <a:spAutoFit/>
          </a:bodyPr>
          <a:lstStyle/>
          <a:p>
            <a:pPr lvl="1"/>
            <a:r>
              <a:rPr lang="en-US" b="1" dirty="0">
                <a:solidFill>
                  <a:schemeClr val="accent1">
                    <a:lumMod val="50000"/>
                    <a:lumOff val="50000"/>
                  </a:schemeClr>
                </a:solidFill>
                <a:latin typeface="Arial Narrow" panose="020B0604020202020204" pitchFamily="34" charset="0"/>
                <a:cs typeface="Arial Narrow" panose="020B0604020202020204" pitchFamily="34" charset="0"/>
              </a:rPr>
              <a:t>If your IPA has </a:t>
            </a:r>
            <a:r>
              <a:rPr lang="en-US" b="1" u="sng" dirty="0">
                <a:solidFill>
                  <a:schemeClr val="accent1">
                    <a:lumMod val="50000"/>
                    <a:lumOff val="50000"/>
                  </a:schemeClr>
                </a:solidFill>
                <a:latin typeface="Arial Narrow" panose="020B0604020202020204" pitchFamily="34" charset="0"/>
                <a:cs typeface="Arial Narrow" panose="020B0604020202020204" pitchFamily="34" charset="0"/>
              </a:rPr>
              <a:t>not</a:t>
            </a:r>
            <a:r>
              <a:rPr lang="en-US" b="1" dirty="0">
                <a:solidFill>
                  <a:schemeClr val="accent1">
                    <a:lumMod val="50000"/>
                    <a:lumOff val="50000"/>
                  </a:schemeClr>
                </a:solidFill>
                <a:latin typeface="Arial Narrow" panose="020B0604020202020204" pitchFamily="34" charset="0"/>
                <a:cs typeface="Arial Narrow" panose="020B0604020202020204" pitchFamily="34" charset="0"/>
              </a:rPr>
              <a:t> been signed and submitted, please talk to your administration about the LSP project and make a plan for getting your Institution Participation Agreement signed and submitted by October 31, 2018.</a:t>
            </a:r>
          </a:p>
          <a:p>
            <a:pPr lvl="1"/>
            <a:endParaRPr lang="en-US" b="1" dirty="0">
              <a:solidFill>
                <a:schemeClr val="accent1">
                  <a:lumMod val="50000"/>
                  <a:lumOff val="50000"/>
                </a:schemeClr>
              </a:solidFill>
              <a:latin typeface="Arial Narrow" panose="020B0604020202020204" pitchFamily="34" charset="0"/>
              <a:cs typeface="Arial Narrow" panose="020B0604020202020204" pitchFamily="34" charset="0"/>
            </a:endParaRPr>
          </a:p>
          <a:p>
            <a:pPr lvl="1"/>
            <a:r>
              <a:rPr lang="en-US" b="1" dirty="0">
                <a:solidFill>
                  <a:schemeClr val="accent1">
                    <a:lumMod val="50000"/>
                    <a:lumOff val="50000"/>
                  </a:schemeClr>
                </a:solidFill>
                <a:latin typeface="Arial Narrow" panose="020B0604020202020204" pitchFamily="34" charset="0"/>
                <a:cs typeface="Arial Narrow" panose="020B0604020202020204" pitchFamily="34" charset="0"/>
              </a:rPr>
              <a:t>If your IPA has been signed and submitted,</a:t>
            </a:r>
          </a:p>
          <a:p>
            <a:pPr marL="742950" lvl="1" indent="-285750">
              <a:buFont typeface="Arial" panose="020B0604020202020204" pitchFamily="34" charset="0"/>
              <a:buChar char="•"/>
            </a:pPr>
            <a:r>
              <a:rPr lang="en-US" b="1" dirty="0">
                <a:solidFill>
                  <a:schemeClr val="accent1">
                    <a:lumMod val="50000"/>
                    <a:lumOff val="50000"/>
                  </a:schemeClr>
                </a:solidFill>
                <a:latin typeface="Arial Narrow" panose="020B0604020202020204" pitchFamily="34" charset="0"/>
                <a:cs typeface="Arial Narrow" panose="020B0604020202020204" pitchFamily="34" charset="0"/>
              </a:rPr>
              <a:t>Take a deep breath</a:t>
            </a:r>
          </a:p>
          <a:p>
            <a:pPr marL="742950" lvl="1" indent="-285750">
              <a:buFont typeface="Arial" panose="020B0604020202020204" pitchFamily="34" charset="0"/>
              <a:buChar char="•"/>
            </a:pPr>
            <a:r>
              <a:rPr lang="en-US" b="1" dirty="0">
                <a:solidFill>
                  <a:schemeClr val="accent1">
                    <a:lumMod val="50000"/>
                    <a:lumOff val="50000"/>
                  </a:schemeClr>
                </a:solidFill>
                <a:latin typeface="Arial Narrow" panose="020B0604020202020204" pitchFamily="34" charset="0"/>
                <a:cs typeface="Arial Narrow" panose="020B0604020202020204" pitchFamily="34" charset="0"/>
              </a:rPr>
              <a:t>Pat yourself on the back</a:t>
            </a:r>
          </a:p>
          <a:p>
            <a:pPr marL="742950" lvl="1" indent="-285750">
              <a:buFont typeface="Arial" panose="020B0604020202020204" pitchFamily="34" charset="0"/>
              <a:buChar char="•"/>
            </a:pPr>
            <a:r>
              <a:rPr lang="en-US" b="1" dirty="0">
                <a:solidFill>
                  <a:schemeClr val="accent1">
                    <a:lumMod val="50000"/>
                    <a:lumOff val="50000"/>
                  </a:schemeClr>
                </a:solidFill>
                <a:latin typeface="Arial Narrow" panose="020B0604020202020204" pitchFamily="34" charset="0"/>
                <a:cs typeface="Arial Narrow" panose="020B0604020202020204" pitchFamily="34" charset="0"/>
              </a:rPr>
              <a:t>Determine who your LSP project lead will be on your campus</a:t>
            </a:r>
          </a:p>
          <a:p>
            <a:pPr marL="742950" lvl="1" indent="-285750">
              <a:buFont typeface="Arial" panose="020B0604020202020204" pitchFamily="34" charset="0"/>
              <a:buChar char="•"/>
            </a:pPr>
            <a:r>
              <a:rPr lang="en-US" b="1" dirty="0">
                <a:solidFill>
                  <a:schemeClr val="accent1">
                    <a:lumMod val="50000"/>
                    <a:lumOff val="50000"/>
                  </a:schemeClr>
                </a:solidFill>
                <a:latin typeface="Arial Narrow" panose="020B0604020202020204" pitchFamily="34" charset="0"/>
                <a:cs typeface="Arial Narrow" panose="020B0604020202020204" pitchFamily="34" charset="0"/>
              </a:rPr>
              <a:t>Look for communication regarding next steps in early November</a:t>
            </a:r>
          </a:p>
          <a:p>
            <a:pPr marL="457200" indent="-457200">
              <a:buAutoNum type="arabicPeriod"/>
            </a:pPr>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64875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65649" y="835225"/>
            <a:ext cx="8380339" cy="923330"/>
          </a:xfrm>
          <a:prstGeom prst="rect">
            <a:avLst/>
          </a:prstGeom>
          <a:noFill/>
        </p:spPr>
        <p:txBody>
          <a:bodyPr wrap="square" rtlCol="0">
            <a:spAutoFit/>
          </a:bodyPr>
          <a:lstStyle/>
          <a:p>
            <a:pPr algn="ctr"/>
            <a:r>
              <a:rPr lang="en-US" sz="5400" dirty="0">
                <a:solidFill>
                  <a:schemeClr val="accent6"/>
                </a:solidFill>
                <a:latin typeface="Impact" panose="020B0806030902050204" pitchFamily="34" charset="0"/>
                <a:cs typeface="Arial Narrow" panose="020B0604020202020204" pitchFamily="34" charset="0"/>
              </a:rPr>
              <a:t>Q &amp; A</a:t>
            </a:r>
            <a:endParaRPr lang="en-US" sz="5400"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127613"/>
            <a:ext cx="8422518" cy="830997"/>
          </a:xfrm>
          <a:prstGeom prst="rect">
            <a:avLst/>
          </a:prstGeom>
          <a:noFill/>
        </p:spPr>
        <p:txBody>
          <a:bodyPr wrap="square" rtlCol="0">
            <a:spAutoFit/>
          </a:bodyPr>
          <a:lstStyle/>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818729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E1EB46-1196-0844-A847-40E8D2C8CA14}"/>
              </a:ext>
            </a:extLst>
          </p:cNvPr>
          <p:cNvSpPr/>
          <p:nvPr/>
        </p:nvSpPr>
        <p:spPr>
          <a:xfrm>
            <a:off x="0" y="688156"/>
            <a:ext cx="9144000" cy="4455343"/>
          </a:xfrm>
          <a:prstGeom prst="rect">
            <a:avLst/>
          </a:prstGeom>
          <a:solidFill>
            <a:srgbClr val="204D9E"/>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2800" dirty="0">
              <a:solidFill>
                <a:schemeClr val="bg1"/>
              </a:solidFill>
              <a:latin typeface="Impact" panose="020B0806030902050204" pitchFamily="34" charset="0"/>
              <a:cs typeface="Arial Narrow" panose="020B0604020202020204" pitchFamily="34" charset="0"/>
            </a:endParaRPr>
          </a:p>
          <a:p>
            <a:pPr algn="ctr"/>
            <a:endParaRPr lang="en-US" dirty="0"/>
          </a:p>
        </p:txBody>
      </p:sp>
      <p:sp>
        <p:nvSpPr>
          <p:cNvPr id="6" name="TextBox 5">
            <a:extLst>
              <a:ext uri="{FF2B5EF4-FFF2-40B4-BE49-F238E27FC236}">
                <a16:creationId xmlns:a16="http://schemas.microsoft.com/office/drawing/2014/main" id="{18FE410A-95B6-EE4F-B6AC-82A6F317E9A3}"/>
              </a:ext>
            </a:extLst>
          </p:cNvPr>
          <p:cNvSpPr txBox="1"/>
          <p:nvPr/>
        </p:nvSpPr>
        <p:spPr>
          <a:xfrm>
            <a:off x="1074655" y="1300898"/>
            <a:ext cx="7107811" cy="3416320"/>
          </a:xfrm>
          <a:prstGeom prst="rect">
            <a:avLst/>
          </a:prstGeom>
          <a:noFill/>
        </p:spPr>
        <p:txBody>
          <a:bodyPr wrap="square" rtlCol="0">
            <a:spAutoFit/>
          </a:bodyPr>
          <a:lstStyle/>
          <a:p>
            <a:r>
              <a:rPr lang="en-US" sz="2400" u="sng" dirty="0">
                <a:solidFill>
                  <a:schemeClr val="bg1"/>
                </a:solidFill>
                <a:latin typeface="Impact" panose="020B0806030902050204" pitchFamily="34" charset="0"/>
                <a:cs typeface="Arial Narrow" panose="020B0604020202020204" pitchFamily="34" charset="0"/>
              </a:rPr>
              <a:t>Contact</a:t>
            </a:r>
            <a:r>
              <a:rPr lang="en-US" sz="2400" dirty="0">
                <a:solidFill>
                  <a:schemeClr val="bg1"/>
                </a:solidFill>
                <a:latin typeface="Impact" panose="020B0806030902050204" pitchFamily="34" charset="0"/>
                <a:cs typeface="Arial Narrow" panose="020B0604020202020204" pitchFamily="34" charset="0"/>
              </a:rPr>
              <a:t>:</a:t>
            </a:r>
          </a:p>
          <a:p>
            <a:r>
              <a:rPr lang="en-US" sz="2400" dirty="0">
                <a:solidFill>
                  <a:schemeClr val="bg1"/>
                </a:solidFill>
                <a:latin typeface="Impact" panose="020B0806030902050204" pitchFamily="34" charset="0"/>
                <a:cs typeface="Arial Narrow" panose="020B0604020202020204" pitchFamily="34" charset="0"/>
              </a:rPr>
              <a:t>Amy Beadle</a:t>
            </a:r>
          </a:p>
          <a:p>
            <a:r>
              <a:rPr lang="en-US" sz="2400" dirty="0">
                <a:solidFill>
                  <a:schemeClr val="bg1"/>
                </a:solidFill>
                <a:latin typeface="Impact" panose="020B0806030902050204" pitchFamily="34" charset="0"/>
                <a:cs typeface="Arial Narrow" panose="020B0604020202020204" pitchFamily="34" charset="0"/>
              </a:rPr>
              <a:t>Statewide Program Manager/Project Lead </a:t>
            </a:r>
          </a:p>
          <a:p>
            <a:r>
              <a:rPr lang="en-US" sz="2400" dirty="0" err="1">
                <a:solidFill>
                  <a:schemeClr val="bg1"/>
                </a:solidFill>
                <a:latin typeface="Impact" panose="020B0806030902050204" pitchFamily="34" charset="0"/>
                <a:cs typeface="Arial Narrow" panose="020B0604020202020204" pitchFamily="34" charset="0"/>
              </a:rPr>
              <a:t>abeadle@ccctechcenter.org</a:t>
            </a:r>
            <a:endParaRPr lang="en-US" sz="2400" dirty="0">
              <a:solidFill>
                <a:schemeClr val="bg1"/>
              </a:solidFill>
              <a:latin typeface="Impact" panose="020B0806030902050204" pitchFamily="34" charset="0"/>
              <a:cs typeface="Arial Narrow" panose="020B0604020202020204" pitchFamily="34" charset="0"/>
            </a:endParaRPr>
          </a:p>
          <a:p>
            <a:r>
              <a:rPr lang="en-US" sz="2400" dirty="0">
                <a:solidFill>
                  <a:schemeClr val="bg1"/>
                </a:solidFill>
                <a:latin typeface="Impact" panose="020B0806030902050204" pitchFamily="34" charset="0"/>
                <a:cs typeface="Arial Narrow" panose="020B0604020202020204" pitchFamily="34" charset="0"/>
              </a:rPr>
              <a:t>530.879.4170</a:t>
            </a:r>
          </a:p>
          <a:p>
            <a:endParaRPr lang="en-US" sz="2400" dirty="0">
              <a:solidFill>
                <a:schemeClr val="bg1"/>
              </a:solidFill>
              <a:latin typeface="Impact" panose="020B0806030902050204" pitchFamily="34" charset="0"/>
              <a:cs typeface="Arial Narrow" panose="020B0604020202020204" pitchFamily="34" charset="0"/>
            </a:endParaRPr>
          </a:p>
          <a:p>
            <a:r>
              <a:rPr lang="en-US" sz="2400" dirty="0">
                <a:solidFill>
                  <a:schemeClr val="bg1"/>
                </a:solidFill>
                <a:latin typeface="Impact" panose="020B0806030902050204" pitchFamily="34" charset="0"/>
                <a:cs typeface="Arial Narrow" panose="020B0604020202020204" pitchFamily="34" charset="0"/>
              </a:rPr>
              <a:t>Doug </a:t>
            </a:r>
            <a:r>
              <a:rPr lang="en-US" sz="2400" dirty="0" err="1">
                <a:solidFill>
                  <a:schemeClr val="bg1"/>
                </a:solidFill>
                <a:latin typeface="Impact" panose="020B0806030902050204" pitchFamily="34" charset="0"/>
                <a:cs typeface="Arial Narrow" panose="020B0604020202020204" pitchFamily="34" charset="0"/>
              </a:rPr>
              <a:t>Achterman</a:t>
            </a:r>
            <a:endParaRPr lang="en-US" sz="2400" dirty="0">
              <a:solidFill>
                <a:schemeClr val="bg1"/>
              </a:solidFill>
              <a:latin typeface="Impact" panose="020B0806030902050204" pitchFamily="34" charset="0"/>
              <a:cs typeface="Arial Narrow" panose="020B0604020202020204" pitchFamily="34" charset="0"/>
            </a:endParaRPr>
          </a:p>
          <a:p>
            <a:r>
              <a:rPr lang="en-US" sz="2400" dirty="0">
                <a:solidFill>
                  <a:schemeClr val="bg1"/>
                </a:solidFill>
                <a:latin typeface="Impact" panose="020B0806030902050204" pitchFamily="34" charset="0"/>
                <a:cs typeface="Arial Narrow" panose="020B0604020202020204" pitchFamily="34" charset="0"/>
              </a:rPr>
              <a:t>CCL President and LSP Task Force </a:t>
            </a:r>
            <a:r>
              <a:rPr lang="en-US" sz="2400" dirty="0" err="1">
                <a:solidFill>
                  <a:schemeClr val="bg1"/>
                </a:solidFill>
                <a:latin typeface="Impact" panose="020B0806030902050204" pitchFamily="34" charset="0"/>
              </a:rPr>
              <a:t>dachterman@gavilan.edu</a:t>
            </a:r>
            <a:endParaRPr lang="en-US" sz="1600" dirty="0">
              <a:solidFill>
                <a:schemeClr val="bg1"/>
              </a:solidFill>
              <a:latin typeface="Impact" panose="020B0806030902050204" pitchFamily="34" charset="0"/>
              <a:cs typeface="Arial Narrow" panose="020B0604020202020204" pitchFamily="34" charset="0"/>
            </a:endParaRPr>
          </a:p>
        </p:txBody>
      </p:sp>
    </p:spTree>
    <p:extLst>
      <p:ext uri="{BB962C8B-B14F-4D97-AF65-F5344CB8AC3E}">
        <p14:creationId xmlns:p14="http://schemas.microsoft.com/office/powerpoint/2010/main" val="233742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643345"/>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Purpose and Plan</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6" y="1228120"/>
            <a:ext cx="8342791" cy="378565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On behalf of the California Community College libraries, the California Community Colleges Chancellor’s Office (CCCCO), and the CCC Technology Center (CCCTC) have initiated a state-funded project to obtain a single cloud-based library services platform (LSP) to replace the various ILS systems now in use in any of the 114 libraries which choose to participate. The CCCCO and the CCCTC have partnered with the CCL to form project governance, develop a project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workplan</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select representative vanguard colleges and complete the procurement process. </a:t>
            </a:r>
          </a:p>
          <a:p>
            <a:endParaRPr lang="en-US" sz="24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84679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662199"/>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Purpose and Plan</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6" y="1246974"/>
            <a:ext cx="8652438" cy="3416320"/>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After an in-depth evaluation process, the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Alma and Primo products were selected to serve as the LSP platform for the California Community Colleges. The project team, CCL, vanguard schools and other stakeholders are now working with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to assure a successful implementation across the system. A single implementation for all participating libraries will begin in January 2019 with all participants going live on the system in December 2019 or January 2020. </a:t>
            </a:r>
            <a:r>
              <a:rPr lang="en-US" sz="2400" b="1" dirty="0">
                <a:solidFill>
                  <a:schemeClr val="accent6">
                    <a:lumMod val="60000"/>
                    <a:lumOff val="40000"/>
                  </a:schemeClr>
                </a:solidFill>
                <a:latin typeface="Arial Narrow" panose="020B0604020202020204" pitchFamily="34" charset="0"/>
                <a:cs typeface="Arial Narrow" panose="020B0604020202020204" pitchFamily="34" charset="0"/>
              </a:rPr>
              <a:t>The implementation fee and the 2020-21 subscription costs will be funded by the LSP project for all participating institutions.</a:t>
            </a:r>
          </a:p>
        </p:txBody>
      </p:sp>
    </p:spTree>
    <p:extLst>
      <p:ext uri="{BB962C8B-B14F-4D97-AF65-F5344CB8AC3E}">
        <p14:creationId xmlns:p14="http://schemas.microsoft.com/office/powerpoint/2010/main" val="220338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9" y="709333"/>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Ongoing Funding</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9" y="1294108"/>
            <a:ext cx="8595716" cy="3416320"/>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 request for ongoing funding for an additional five years was submitted by the Council of Chief Librarians for consideration in the 2019-20 Legislative Budget. That proposal was approved by the Board of Governors on September 17, 2018. If awarded, funding would include the ongoing Alma/Primo subscriptions for all 114 colleges, the possible addition of the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Leganto</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product (implementation and subscription) for all 114 colleges, as well as ongoing project management, administration and library systems expertise at the program level. </a:t>
            </a:r>
          </a:p>
        </p:txBody>
      </p:sp>
    </p:spTree>
    <p:extLst>
      <p:ext uri="{BB962C8B-B14F-4D97-AF65-F5344CB8AC3E}">
        <p14:creationId xmlns:p14="http://schemas.microsoft.com/office/powerpoint/2010/main" val="361828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758687"/>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Reasons to Join the Statewide LSP</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3" name="TextBox 2">
            <a:extLst>
              <a:ext uri="{FF2B5EF4-FFF2-40B4-BE49-F238E27FC236}">
                <a16:creationId xmlns:a16="http://schemas.microsoft.com/office/drawing/2014/main" id="{15D909C0-537C-2642-9DCF-A88EED06F107}"/>
              </a:ext>
            </a:extLst>
          </p:cNvPr>
          <p:cNvSpPr txBox="1"/>
          <p:nvPr/>
        </p:nvSpPr>
        <p:spPr>
          <a:xfrm>
            <a:off x="662878" y="1281986"/>
            <a:ext cx="8062021" cy="3785652"/>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Cost Savings</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Enhanced Discovery</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Integrated Workflow</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Improved Maintenance</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Support Staff at the System-level</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Robust Analytics</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State of the Art Architecture and Design</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Collaboration with other CCC libraries</a:t>
            </a:r>
          </a:p>
          <a:p>
            <a:pPr marL="285750" indent="-285750">
              <a:buFont typeface="Arial" panose="020B0604020202020204" pitchFamily="34" charset="0"/>
              <a:buChar char="•"/>
            </a:pPr>
            <a:r>
              <a:rPr lang="en-US" sz="2400" b="1" dirty="0">
                <a:solidFill>
                  <a:srgbClr val="204D9E"/>
                </a:solidFill>
                <a:latin typeface="Arial Narrow" panose="020B0604020202020204" pitchFamily="34" charset="0"/>
                <a:cs typeface="Arial Narrow" panose="020B0604020202020204" pitchFamily="34" charset="0"/>
              </a:rPr>
              <a:t>Better User Experience – for students and staff!</a:t>
            </a:r>
          </a:p>
          <a:p>
            <a:pPr marL="285750" indent="-285750">
              <a:buFont typeface="Arial" panose="020B0604020202020204" pitchFamily="34" charset="0"/>
              <a:buChar char="•"/>
            </a:pPr>
            <a:endParaRPr lang="en-US" sz="2400" b="1" dirty="0">
              <a:solidFill>
                <a:srgbClr val="204D9E"/>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36066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723061"/>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Leadership</a:t>
            </a:r>
            <a:endParaRPr lang="en-US" dirty="0"/>
          </a:p>
        </p:txBody>
      </p:sp>
      <p:graphicFrame>
        <p:nvGraphicFramePr>
          <p:cNvPr id="3" name="Diagram 2">
            <a:extLst>
              <a:ext uri="{FF2B5EF4-FFF2-40B4-BE49-F238E27FC236}">
                <a16:creationId xmlns:a16="http://schemas.microsoft.com/office/drawing/2014/main" id="{45E8C426-186E-7047-825A-01D3080037BA}"/>
              </a:ext>
            </a:extLst>
          </p:cNvPr>
          <p:cNvGraphicFramePr/>
          <p:nvPr>
            <p:extLst>
              <p:ext uri="{D42A27DB-BD31-4B8C-83A1-F6EECF244321}">
                <p14:modId xmlns:p14="http://schemas.microsoft.com/office/powerpoint/2010/main" val="769205057"/>
              </p:ext>
            </p:extLst>
          </p:nvPr>
        </p:nvGraphicFramePr>
        <p:xfrm>
          <a:off x="4920790" y="723060"/>
          <a:ext cx="4506014" cy="2915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8B1DB51-99C5-A143-9BB7-870C5C79EB6C}"/>
              </a:ext>
            </a:extLst>
          </p:cNvPr>
          <p:cNvSpPr txBox="1"/>
          <p:nvPr/>
        </p:nvSpPr>
        <p:spPr>
          <a:xfrm>
            <a:off x="331305" y="1307836"/>
            <a:ext cx="8303647" cy="3323987"/>
          </a:xfrm>
          <a:prstGeom prst="rect">
            <a:avLst/>
          </a:prstGeom>
          <a:noFill/>
        </p:spPr>
        <p:txBody>
          <a:bodyPr wrap="square" rtlCol="0">
            <a:spAutoFit/>
          </a:bodyPr>
          <a:lstStyle/>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Doug </a:t>
            </a:r>
            <a:r>
              <a:rPr lang="en-US" sz="2400" b="1" dirty="0" err="1">
                <a:solidFill>
                  <a:srgbClr val="204D9E"/>
                </a:solidFill>
                <a:latin typeface="Arial Narrow" panose="020B0604020202020204" pitchFamily="34" charset="0"/>
                <a:cs typeface="Arial Narrow" panose="020B0604020202020204" pitchFamily="34" charset="0"/>
              </a:rPr>
              <a:t>Achterman</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President</a:t>
            </a:r>
          </a:p>
          <a:p>
            <a:r>
              <a:rPr lang="en-US" sz="2400" b="1" dirty="0">
                <a:solidFill>
                  <a:srgbClr val="204D9E"/>
                </a:solidFill>
                <a:latin typeface="Arial Narrow" panose="020B0604020202020204" pitchFamily="34" charset="0"/>
                <a:cs typeface="Arial Narrow" panose="020B0604020202020204" pitchFamily="34" charset="0"/>
              </a:rPr>
              <a:t>Leslie </a:t>
            </a:r>
            <a:r>
              <a:rPr lang="en-US" sz="2400" b="1" dirty="0" err="1">
                <a:solidFill>
                  <a:srgbClr val="204D9E"/>
                </a:solidFill>
                <a:latin typeface="Arial Narrow" panose="020B0604020202020204" pitchFamily="34" charset="0"/>
                <a:cs typeface="Arial Narrow" panose="020B0604020202020204" pitchFamily="34" charset="0"/>
              </a:rPr>
              <a:t>Tirapelle</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CCL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President Elect</a:t>
            </a:r>
          </a:p>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Alicia Virtue,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Treasurer</a:t>
            </a:r>
          </a:p>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John Taylor,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Regional Rep</a:t>
            </a:r>
          </a:p>
          <a:p>
            <a:r>
              <a:rPr lang="en-US" sz="2400" b="1" dirty="0">
                <a:solidFill>
                  <a:srgbClr val="204D9E"/>
                </a:solidFill>
                <a:latin typeface="Arial Narrow" panose="020B0604020202020204" pitchFamily="34" charset="0"/>
                <a:cs typeface="Arial Narrow" panose="020B0604020202020204" pitchFamily="34" charset="0"/>
              </a:rPr>
              <a:t>Gregg Atkins,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Executive Director</a:t>
            </a:r>
          </a:p>
          <a:p>
            <a:r>
              <a:rPr lang="en-US" sz="2400" b="1" dirty="0">
                <a:solidFill>
                  <a:srgbClr val="204D9E"/>
                </a:solidFill>
                <a:latin typeface="Arial Narrow" panose="020B0604020202020204" pitchFamily="34" charset="0"/>
                <a:cs typeface="Arial Narrow" panose="020B0604020202020204" pitchFamily="34" charset="0"/>
              </a:rPr>
              <a:t>Gary Bird,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CCCCO Project Monitor</a:t>
            </a:r>
          </a:p>
          <a:p>
            <a:r>
              <a:rPr lang="en-US" sz="2400" b="1" dirty="0">
                <a:solidFill>
                  <a:srgbClr val="204D9E"/>
                </a:solidFill>
                <a:latin typeface="Arial Narrow" panose="020B0604020202020204" pitchFamily="34" charset="0"/>
                <a:cs typeface="Arial Narrow" panose="020B0604020202020204" pitchFamily="34" charset="0"/>
              </a:rPr>
              <a:t>Amy </a:t>
            </a:r>
            <a:r>
              <a:rPr lang="en-US" sz="2400" b="1" dirty="0" err="1">
                <a:solidFill>
                  <a:srgbClr val="204D9E"/>
                </a:solidFill>
                <a:latin typeface="Arial Narrow" panose="020B0604020202020204" pitchFamily="34" charset="0"/>
                <a:cs typeface="Arial Narrow" panose="020B0604020202020204" pitchFamily="34" charset="0"/>
              </a:rPr>
              <a:t>Carbonaro</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LSP Statewide Program Manager</a:t>
            </a:r>
          </a:p>
          <a:p>
            <a:r>
              <a:rPr lang="en-US" sz="2400" b="1" dirty="0">
                <a:solidFill>
                  <a:srgbClr val="204D9E"/>
                </a:solidFill>
                <a:latin typeface="Arial Narrow" panose="020B0604020202020204" pitchFamily="34" charset="0"/>
                <a:cs typeface="Arial Narrow" panose="020B0604020202020204" pitchFamily="34" charset="0"/>
              </a:rPr>
              <a:t>Amy Beadle,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LSP Statewide Program Manager/Project Lead</a:t>
            </a:r>
          </a:p>
          <a:p>
            <a:endParaRPr lang="en-US" dirty="0"/>
          </a:p>
        </p:txBody>
      </p:sp>
    </p:spTree>
    <p:extLst>
      <p:ext uri="{BB962C8B-B14F-4D97-AF65-F5344CB8AC3E}">
        <p14:creationId xmlns:p14="http://schemas.microsoft.com/office/powerpoint/2010/main" val="255268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2BA9272-B667-A74F-97DB-B847F8121A4C}"/>
              </a:ext>
            </a:extLst>
          </p:cNvPr>
          <p:cNvGraphicFramePr/>
          <p:nvPr>
            <p:extLst>
              <p:ext uri="{D42A27DB-BD31-4B8C-83A1-F6EECF244321}">
                <p14:modId xmlns:p14="http://schemas.microsoft.com/office/powerpoint/2010/main" val="1785461478"/>
              </p:ext>
            </p:extLst>
          </p:nvPr>
        </p:nvGraphicFramePr>
        <p:xfrm>
          <a:off x="688552" y="1297296"/>
          <a:ext cx="7866359" cy="3414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DBDB275B-C8FD-6A41-BD32-01B9FCCF755F}"/>
              </a:ext>
            </a:extLst>
          </p:cNvPr>
          <p:cNvSpPr txBox="1"/>
          <p:nvPr/>
        </p:nvSpPr>
        <p:spPr>
          <a:xfrm>
            <a:off x="344561" y="758687"/>
            <a:ext cx="8554342"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ea typeface="Helvetica Neue" panose="02000503000000020004" pitchFamily="2" charset="0"/>
                <a:cs typeface="Arial Narrow" panose="020B0604020202020204" pitchFamily="34" charset="0"/>
              </a:rPr>
              <a:t>LSP Workgroup Structure</a:t>
            </a:r>
            <a:endParaRPr lang="en-US" sz="3200"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71940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1" y="645566"/>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Vanguard Phase</a:t>
            </a:r>
            <a:endParaRPr lang="en-US" sz="3200" b="1" dirty="0">
              <a:latin typeface="Arial Narrow" panose="020B0604020202020204" pitchFamily="34" charset="0"/>
              <a:cs typeface="Arial Narrow" panose="020B0604020202020204" pitchFamily="34" charset="0"/>
            </a:endParaRPr>
          </a:p>
        </p:txBody>
      </p:sp>
      <p:sp>
        <p:nvSpPr>
          <p:cNvPr id="5" name="TextBox 4">
            <a:extLst>
              <a:ext uri="{FF2B5EF4-FFF2-40B4-BE49-F238E27FC236}">
                <a16:creationId xmlns:a16="http://schemas.microsoft.com/office/drawing/2014/main" id="{573017E7-BFE5-0848-A6FC-6ED4B781A26D}"/>
              </a:ext>
            </a:extLst>
          </p:cNvPr>
          <p:cNvSpPr txBox="1"/>
          <p:nvPr/>
        </p:nvSpPr>
        <p:spPr>
          <a:xfrm>
            <a:off x="344561" y="1107792"/>
            <a:ext cx="8242852" cy="378565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11 previously selected colleges will participate in a pre-implementation phase of the project, lasting approximately four months (September 2018-December 2018). During this phase the participating colleges will go through the major steps of implementation, including training, data migration, network zone building, system configuration and initial workflow planning. The lessons learned from this phase will influence decisions to be made on collaborative workflows, new policies, new services, etc. that may be facilitated by the LSP.</a:t>
            </a:r>
          </a:p>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t>
            </a:r>
            <a:endParaRPr lang="en-US" sz="2000" b="1" dirty="0">
              <a:solidFill>
                <a:schemeClr val="accent6">
                  <a:lumMod val="60000"/>
                  <a:lumOff val="4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690007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7B30E94-277F-4147-9FC1-C32B5CFAC079}"/>
              </a:ext>
            </a:extLst>
          </p:cNvPr>
          <p:cNvPicPr>
            <a:picLocks noChangeAspect="1"/>
          </p:cNvPicPr>
          <p:nvPr/>
        </p:nvPicPr>
        <p:blipFill>
          <a:blip r:embed="rId3"/>
          <a:stretch>
            <a:fillRect/>
          </a:stretch>
        </p:blipFill>
        <p:spPr>
          <a:xfrm>
            <a:off x="245307" y="722672"/>
            <a:ext cx="2387513" cy="3800308"/>
          </a:xfrm>
          <a:prstGeom prst="rect">
            <a:avLst/>
          </a:prstGeom>
        </p:spPr>
      </p:pic>
      <p:pic>
        <p:nvPicPr>
          <p:cNvPr id="15" name="Picture 14">
            <a:extLst>
              <a:ext uri="{FF2B5EF4-FFF2-40B4-BE49-F238E27FC236}">
                <a16:creationId xmlns:a16="http://schemas.microsoft.com/office/drawing/2014/main" id="{6FC5BBA4-8F9B-9F4F-95A0-41C3FAA32F0D}"/>
              </a:ext>
            </a:extLst>
          </p:cNvPr>
          <p:cNvPicPr>
            <a:picLocks noChangeAspect="1"/>
          </p:cNvPicPr>
          <p:nvPr/>
        </p:nvPicPr>
        <p:blipFill>
          <a:blip r:embed="rId4"/>
          <a:stretch>
            <a:fillRect/>
          </a:stretch>
        </p:blipFill>
        <p:spPr>
          <a:xfrm>
            <a:off x="2796608" y="1814052"/>
            <a:ext cx="6347391" cy="2708928"/>
          </a:xfrm>
          <a:prstGeom prst="rect">
            <a:avLst/>
          </a:prstGeom>
        </p:spPr>
      </p:pic>
      <p:sp>
        <p:nvSpPr>
          <p:cNvPr id="11" name="TextBox 10">
            <a:extLst>
              <a:ext uri="{FF2B5EF4-FFF2-40B4-BE49-F238E27FC236}">
                <a16:creationId xmlns:a16="http://schemas.microsoft.com/office/drawing/2014/main" id="{7ED57626-1448-0741-B795-70CD55EBB024}"/>
              </a:ext>
            </a:extLst>
          </p:cNvPr>
          <p:cNvSpPr txBox="1"/>
          <p:nvPr/>
        </p:nvSpPr>
        <p:spPr>
          <a:xfrm>
            <a:off x="1816578" y="1137837"/>
            <a:ext cx="4021037" cy="584775"/>
          </a:xfrm>
          <a:prstGeom prst="rect">
            <a:avLst/>
          </a:prstGeom>
          <a:solidFill>
            <a:schemeClr val="bg1"/>
          </a:solidFill>
        </p:spPr>
        <p:txBody>
          <a:bodyPr wrap="none" rtlCol="0">
            <a:spAutoFit/>
          </a:bodyPr>
          <a:lstStyle/>
          <a:p>
            <a:r>
              <a:rPr lang="en-US" sz="3200" dirty="0">
                <a:solidFill>
                  <a:schemeClr val="accent6"/>
                </a:solidFill>
                <a:latin typeface="Impact" panose="020B0806030902050204" pitchFamily="34" charset="0"/>
              </a:rPr>
              <a:t>LSP Vanguard Colleges</a:t>
            </a:r>
            <a:endParaRPr lang="en-US" sz="3200" dirty="0"/>
          </a:p>
        </p:txBody>
      </p:sp>
    </p:spTree>
    <p:extLst>
      <p:ext uri="{BB962C8B-B14F-4D97-AF65-F5344CB8AC3E}">
        <p14:creationId xmlns:p14="http://schemas.microsoft.com/office/powerpoint/2010/main" val="348322332"/>
      </p:ext>
    </p:extLst>
  </p:cSld>
  <p:clrMapOvr>
    <a:masterClrMapping/>
  </p:clrMapOvr>
</p:sld>
</file>

<file path=ppt/theme/theme1.xml><?xml version="1.0" encoding="utf-8"?>
<a:theme xmlns:a="http://schemas.openxmlformats.org/drawingml/2006/main" name="TechCenter_Powerpoint_Template16_9A">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CCC Font Theme">
      <a:majorFont>
        <a:latin typeface="Montserrat Semi Bold"/>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I_Powerpoint_Template 16|9" id="{2507A432-F243-E347-BC2C-9DBA84A309C2}" vid="{B102394B-8577-CB4A-9947-06A3C84BFDD6}"/>
    </a:ext>
  </a:extLst>
</a:theme>
</file>

<file path=ppt/theme/theme2.xml><?xml version="1.0" encoding="utf-8"?>
<a:theme xmlns:a="http://schemas.openxmlformats.org/drawingml/2006/main" name="TechCenter Background">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I_Powerpoint_Template 16|9" id="{2507A432-F243-E347-BC2C-9DBA84A309C2}" vid="{E281F6E2-8F4B-F045-B324-1EDA4FD9184A}"/>
    </a:ext>
  </a:extLst>
</a:theme>
</file>

<file path=ppt/theme/theme3.xml><?xml version="1.0" encoding="utf-8"?>
<a:theme xmlns:a="http://schemas.openxmlformats.org/drawingml/2006/main" name="Blank">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TechCenter_Powerpoint_Template16_9A</Template>
  <TotalTime>4573</TotalTime>
  <Words>920</Words>
  <Application>Microsoft Macintosh PowerPoint</Application>
  <PresentationFormat>On-screen Show (16:9)</PresentationFormat>
  <Paragraphs>131</Paragraphs>
  <Slides>16</Slides>
  <Notes>15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16</vt:i4>
      </vt:variant>
    </vt:vector>
  </HeadingPairs>
  <TitlesOfParts>
    <vt:vector size="28" baseType="lpstr">
      <vt:lpstr>ＭＳ Ｐゴシック</vt:lpstr>
      <vt:lpstr>Al Bayan Plain</vt:lpstr>
      <vt:lpstr>Arial</vt:lpstr>
      <vt:lpstr>Arial Narrow</vt:lpstr>
      <vt:lpstr>Calibri</vt:lpstr>
      <vt:lpstr>Goudy Old Style</vt:lpstr>
      <vt:lpstr>Helvetica Neue</vt:lpstr>
      <vt:lpstr>Impact</vt:lpstr>
      <vt:lpstr>Montserrat</vt:lpstr>
      <vt:lpstr>TechCenter_Powerpoint_Template16_9A</vt:lpstr>
      <vt:lpstr>TechCenter Background</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Amy Beadle</cp:lastModifiedBy>
  <cp:revision>140</cp:revision>
  <dcterms:created xsi:type="dcterms:W3CDTF">2018-02-12T18:24:50Z</dcterms:created>
  <dcterms:modified xsi:type="dcterms:W3CDTF">2018-10-10T19:38:40Z</dcterms:modified>
</cp:coreProperties>
</file>