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handoutMasterIdLst>
    <p:handoutMasterId r:id="rId29"/>
  </p:handoutMasterIdLst>
  <p:sldIdLst>
    <p:sldId id="325" r:id="rId3"/>
    <p:sldId id="352" r:id="rId4"/>
    <p:sldId id="449" r:id="rId5"/>
    <p:sldId id="432" r:id="rId6"/>
    <p:sldId id="348" r:id="rId7"/>
    <p:sldId id="448" r:id="rId8"/>
    <p:sldId id="451" r:id="rId9"/>
    <p:sldId id="442" r:id="rId10"/>
    <p:sldId id="452" r:id="rId11"/>
    <p:sldId id="467" r:id="rId12"/>
    <p:sldId id="428" r:id="rId13"/>
    <p:sldId id="470" r:id="rId14"/>
    <p:sldId id="457" r:id="rId15"/>
    <p:sldId id="453" r:id="rId16"/>
    <p:sldId id="445" r:id="rId17"/>
    <p:sldId id="466" r:id="rId18"/>
    <p:sldId id="418" r:id="rId19"/>
    <p:sldId id="419" r:id="rId20"/>
    <p:sldId id="414" r:id="rId21"/>
    <p:sldId id="456" r:id="rId22"/>
    <p:sldId id="367" r:id="rId23"/>
    <p:sldId id="345" r:id="rId24"/>
    <p:sldId id="459" r:id="rId25"/>
    <p:sldId id="471" r:id="rId26"/>
    <p:sldId id="472"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1575BB"/>
    <a:srgbClr val="F39F41"/>
    <a:srgbClr val="99C25D"/>
    <a:srgbClr val="00AF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94" autoAdjust="0"/>
    <p:restoredTop sz="93622" autoAdjust="0"/>
  </p:normalViewPr>
  <p:slideViewPr>
    <p:cSldViewPr snapToGrid="0" showGuides="1">
      <p:cViewPr>
        <p:scale>
          <a:sx n="70" d="100"/>
          <a:sy n="70" d="100"/>
        </p:scale>
        <p:origin x="1690" y="245"/>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042169" cy="464487"/>
          </a:xfrm>
          <a:prstGeom prst="rect">
            <a:avLst/>
          </a:prstGeom>
          <a:noFill/>
          <a:ln>
            <a:noFill/>
          </a:ln>
        </p:spPr>
        <p:txBody>
          <a:bodyPr vert="horz" wrap="none" lIns="82305" tIns="41153" rIns="82305" bIns="41153" anchorCtr="0" compatLnSpc="0"/>
          <a:lstStyle/>
          <a:p>
            <a:pPr hangingPunct="0">
              <a:defRPr sz="1400"/>
            </a:pPr>
            <a:endParaRPr lang="en-US" sz="1300">
              <a:latin typeface="Arial" pitchFamily="18"/>
              <a:ea typeface="Arial Unicode MS" pitchFamily="2"/>
              <a:cs typeface="Arial Unicode MS" pitchFamily="2"/>
            </a:endParaRPr>
          </a:p>
        </p:txBody>
      </p:sp>
      <p:sp>
        <p:nvSpPr>
          <p:cNvPr id="3" name="Date Placeholder 2"/>
          <p:cNvSpPr txBox="1">
            <a:spLocks noGrp="1"/>
          </p:cNvSpPr>
          <p:nvPr>
            <p:ph type="dt" sz="quarter" idx="1"/>
          </p:nvPr>
        </p:nvSpPr>
        <p:spPr>
          <a:xfrm>
            <a:off x="3967905" y="0"/>
            <a:ext cx="3042169" cy="464487"/>
          </a:xfrm>
          <a:prstGeom prst="rect">
            <a:avLst/>
          </a:prstGeom>
          <a:noFill/>
          <a:ln>
            <a:noFill/>
          </a:ln>
        </p:spPr>
        <p:txBody>
          <a:bodyPr vert="horz" wrap="none" lIns="82305" tIns="41153" rIns="82305" bIns="41153" anchorCtr="0" compatLnSpc="0"/>
          <a:lstStyle/>
          <a:p>
            <a:pPr algn="r" hangingPunct="0">
              <a:defRPr sz="1400"/>
            </a:pPr>
            <a:endParaRPr lang="en-US" sz="1300">
              <a:latin typeface="Arial" pitchFamily="18"/>
              <a:ea typeface="Arial Unicode MS" pitchFamily="2"/>
              <a:cs typeface="Arial Unicode MS" pitchFamily="2"/>
            </a:endParaRPr>
          </a:p>
        </p:txBody>
      </p:sp>
      <p:sp>
        <p:nvSpPr>
          <p:cNvPr id="4" name="Footer Placeholder 3"/>
          <p:cNvSpPr txBox="1">
            <a:spLocks noGrp="1"/>
          </p:cNvSpPr>
          <p:nvPr>
            <p:ph type="ftr" sz="quarter" idx="2"/>
          </p:nvPr>
        </p:nvSpPr>
        <p:spPr>
          <a:xfrm>
            <a:off x="0" y="8831579"/>
            <a:ext cx="3042169" cy="464487"/>
          </a:xfrm>
          <a:prstGeom prst="rect">
            <a:avLst/>
          </a:prstGeom>
          <a:noFill/>
          <a:ln>
            <a:noFill/>
          </a:ln>
        </p:spPr>
        <p:txBody>
          <a:bodyPr vert="horz" wrap="none" lIns="82305" tIns="41153" rIns="82305" bIns="41153" anchor="b" anchorCtr="0" compatLnSpc="0"/>
          <a:lstStyle/>
          <a:p>
            <a:pPr hangingPunct="0">
              <a:defRPr sz="1400"/>
            </a:pPr>
            <a:endParaRPr lang="en-US" sz="1300">
              <a:latin typeface="Arial" pitchFamily="18"/>
              <a:ea typeface="Arial Unicode MS" pitchFamily="2"/>
              <a:cs typeface="Arial Unicode MS" pitchFamily="2"/>
            </a:endParaRPr>
          </a:p>
        </p:txBody>
      </p:sp>
      <p:sp>
        <p:nvSpPr>
          <p:cNvPr id="5" name="Slide Number Placeholder 4"/>
          <p:cNvSpPr txBox="1">
            <a:spLocks noGrp="1"/>
          </p:cNvSpPr>
          <p:nvPr>
            <p:ph type="sldNum" sz="quarter" idx="3"/>
          </p:nvPr>
        </p:nvSpPr>
        <p:spPr>
          <a:xfrm>
            <a:off x="3967905" y="8831579"/>
            <a:ext cx="3042169" cy="464487"/>
          </a:xfrm>
          <a:prstGeom prst="rect">
            <a:avLst/>
          </a:prstGeom>
          <a:noFill/>
          <a:ln>
            <a:noFill/>
          </a:ln>
        </p:spPr>
        <p:txBody>
          <a:bodyPr vert="horz" wrap="none" lIns="82305" tIns="41153" rIns="82305" bIns="41153" anchor="b" anchorCtr="0" compatLnSpc="0"/>
          <a:lstStyle/>
          <a:p>
            <a:pPr algn="r" hangingPunct="0">
              <a:defRPr sz="1400"/>
            </a:pPr>
            <a:fld id="{5BFFFE75-89FB-45E0-9CA7-B60253FC0742}" type="slidenum">
              <a:rPr/>
              <a:pPr algn="r" hangingPunct="0">
                <a:defRPr sz="1400"/>
              </a:pPr>
              <a:t>‹#›</a:t>
            </a:fld>
            <a:endParaRPr lang="en-US" sz="1300">
              <a:latin typeface="Arial" pitchFamily="18"/>
              <a:ea typeface="Arial Unicode MS" pitchFamily="2"/>
              <a:cs typeface="Arial Unicode MS" pitchFamily="2"/>
            </a:endParaRPr>
          </a:p>
        </p:txBody>
      </p:sp>
    </p:spTree>
    <p:extLst>
      <p:ext uri="{BB962C8B-B14F-4D97-AF65-F5344CB8AC3E}">
        <p14:creationId xmlns:p14="http://schemas.microsoft.com/office/powerpoint/2010/main" val="2154335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371599" y="764280"/>
            <a:ext cx="5028479" cy="3771360"/>
          </a:xfrm>
          <a:prstGeom prst="rect">
            <a:avLst/>
          </a:prstGeom>
          <a:noFill/>
          <a:ln>
            <a:noFill/>
            <a:prstDash val="solid"/>
          </a:ln>
        </p:spPr>
      </p:sp>
      <p:sp>
        <p:nvSpPr>
          <p:cNvPr id="3" name="Notes Placeholder 2"/>
          <p:cNvSpPr txBox="1">
            <a:spLocks noGrp="1"/>
          </p:cNvSpPr>
          <p:nvPr>
            <p:ph type="body" sz="quarter" idx="3"/>
          </p:nvPr>
        </p:nvSpPr>
        <p:spPr>
          <a:xfrm>
            <a:off x="777239" y="4777559"/>
            <a:ext cx="6217560" cy="4525920"/>
          </a:xfrm>
          <a:prstGeom prst="rect">
            <a:avLst/>
          </a:prstGeom>
          <a:noFill/>
          <a:ln>
            <a:noFill/>
          </a:ln>
        </p:spPr>
        <p:txBody>
          <a:bodyPr lIns="0" tIns="0" rIns="0" bIns="0"/>
          <a:lstStyle/>
          <a:p>
            <a:endParaRPr lang="en-US"/>
          </a:p>
        </p:txBody>
      </p:sp>
      <p:sp>
        <p:nvSpPr>
          <p:cNvPr id="4" name="Header Placeholder 3"/>
          <p:cNvSpPr txBox="1">
            <a:spLocks noGrp="1"/>
          </p:cNvSpPr>
          <p:nvPr>
            <p:ph type="hdr" sz="quarter"/>
          </p:nvPr>
        </p:nvSpPr>
        <p:spPr>
          <a:xfrm>
            <a:off x="0" y="0"/>
            <a:ext cx="3372840" cy="502560"/>
          </a:xfrm>
          <a:prstGeom prst="rect">
            <a:avLst/>
          </a:prstGeom>
          <a:noFill/>
          <a:ln>
            <a:noFill/>
          </a:ln>
        </p:spPr>
        <p:txBody>
          <a:bodyPr lIns="0" tIns="0" rIns="0" bIns="0" anchorCtr="0"/>
          <a:lstStyle>
            <a:lvl1pPr lvl="0" rtl="0" hangingPunct="0">
              <a:buNone/>
              <a:tabLst/>
              <a:defRPr lang="en-US" sz="1400" kern="1200">
                <a:latin typeface="Times New Roman" pitchFamily="18"/>
                <a:ea typeface="Arial Unicode MS" pitchFamily="2"/>
                <a:cs typeface="Tahoma" pitchFamily="2"/>
              </a:defRPr>
            </a:lvl1pPr>
          </a:lstStyle>
          <a:p>
            <a:pPr lvl="0"/>
            <a:endParaRPr lang="en-US"/>
          </a:p>
        </p:txBody>
      </p:sp>
      <p:sp>
        <p:nvSpPr>
          <p:cNvPr id="5" name="Date Placeholder 4"/>
          <p:cNvSpPr txBox="1">
            <a:spLocks noGrp="1"/>
          </p:cNvSpPr>
          <p:nvPr>
            <p:ph type="dt" idx="1"/>
          </p:nvPr>
        </p:nvSpPr>
        <p:spPr>
          <a:xfrm>
            <a:off x="4399199" y="0"/>
            <a:ext cx="3372840" cy="502560"/>
          </a:xfrm>
          <a:prstGeom prst="rect">
            <a:avLst/>
          </a:prstGeom>
          <a:noFill/>
          <a:ln>
            <a:noFill/>
          </a:ln>
        </p:spPr>
        <p:txBody>
          <a:bodyPr lIns="0" tIns="0" rIns="0" bIns="0" anchorCtr="0"/>
          <a:lstStyle>
            <a:lvl1pPr lvl="0" algn="r" rtl="0" hangingPunct="0">
              <a:buNone/>
              <a:tabLst/>
              <a:defRPr lang="en-US" sz="1400" kern="1200">
                <a:latin typeface="Times New Roman" pitchFamily="18"/>
                <a:ea typeface="Arial Unicode MS" pitchFamily="2"/>
                <a:cs typeface="Tahoma" pitchFamily="2"/>
              </a:defRPr>
            </a:lvl1pPr>
          </a:lstStyle>
          <a:p>
            <a:pPr lvl="0"/>
            <a:endParaRPr lang="en-US"/>
          </a:p>
        </p:txBody>
      </p:sp>
      <p:sp>
        <p:nvSpPr>
          <p:cNvPr id="6" name="Footer Placeholder 5"/>
          <p:cNvSpPr txBox="1">
            <a:spLocks noGrp="1"/>
          </p:cNvSpPr>
          <p:nvPr>
            <p:ph type="ftr" sz="quarter" idx="4"/>
          </p:nvPr>
        </p:nvSpPr>
        <p:spPr>
          <a:xfrm>
            <a:off x="0" y="9555479"/>
            <a:ext cx="3372840" cy="502560"/>
          </a:xfrm>
          <a:prstGeom prst="rect">
            <a:avLst/>
          </a:prstGeom>
          <a:noFill/>
          <a:ln>
            <a:noFill/>
          </a:ln>
        </p:spPr>
        <p:txBody>
          <a:bodyPr lIns="0" tIns="0" rIns="0" bIns="0" anchor="b" anchorCtr="0"/>
          <a:lstStyle>
            <a:lvl1pPr lvl="0" rtl="0" hangingPunct="0">
              <a:buNone/>
              <a:tabLst/>
              <a:defRPr lang="en-US" sz="1400" kern="1200">
                <a:latin typeface="Times New Roman" pitchFamily="18"/>
                <a:ea typeface="Arial Unicode MS" pitchFamily="2"/>
                <a:cs typeface="Tahoma" pitchFamily="2"/>
              </a:defRPr>
            </a:lvl1pPr>
          </a:lstStyle>
          <a:p>
            <a:pPr lvl="0"/>
            <a:endParaRPr lang="en-US"/>
          </a:p>
        </p:txBody>
      </p:sp>
      <p:sp>
        <p:nvSpPr>
          <p:cNvPr id="7" name="Slide Number Placeholder 6"/>
          <p:cNvSpPr txBox="1">
            <a:spLocks noGrp="1"/>
          </p:cNvSpPr>
          <p:nvPr>
            <p:ph type="sldNum" sz="quarter" idx="5"/>
          </p:nvPr>
        </p:nvSpPr>
        <p:spPr>
          <a:xfrm>
            <a:off x="4399199" y="9555479"/>
            <a:ext cx="3372840" cy="502560"/>
          </a:xfrm>
          <a:prstGeom prst="rect">
            <a:avLst/>
          </a:prstGeom>
          <a:noFill/>
          <a:ln>
            <a:noFill/>
          </a:ln>
        </p:spPr>
        <p:txBody>
          <a:bodyPr lIns="0" tIns="0" rIns="0" bIns="0" anchor="b" anchorCtr="0"/>
          <a:lstStyle>
            <a:lvl1pPr lvl="0" algn="r" rtl="0" hangingPunct="0">
              <a:buNone/>
              <a:tabLst/>
              <a:defRPr lang="en-US" sz="1400" kern="1200">
                <a:latin typeface="Times New Roman" pitchFamily="18"/>
                <a:ea typeface="Arial Unicode MS" pitchFamily="2"/>
                <a:cs typeface="Tahoma" pitchFamily="2"/>
              </a:defRPr>
            </a:lvl1pPr>
          </a:lstStyle>
          <a:p>
            <a:pPr lvl="0"/>
            <a:fld id="{C26562CA-00F0-46B8-BAEE-E4B1E2954F1F}" type="slidenum">
              <a:rPr/>
              <a:pPr lvl="0"/>
              <a:t>‹#›</a:t>
            </a:fld>
            <a:endParaRPr lang="en-US"/>
          </a:p>
        </p:txBody>
      </p:sp>
    </p:spTree>
    <p:extLst>
      <p:ext uri="{BB962C8B-B14F-4D97-AF65-F5344CB8AC3E}">
        <p14:creationId xmlns:p14="http://schemas.microsoft.com/office/powerpoint/2010/main" val="3527481145"/>
      </p:ext>
    </p:extLst>
  </p:cSld>
  <p:clrMap bg1="lt1" tx1="dk1" bg2="lt2" tx2="dk2" accent1="accent1" accent2="accent2" accent3="accent3" accent4="accent4" accent5="accent5" accent6="accent6" hlink="hlink" folHlink="folHlink"/>
  <p:notesStyle>
    <a:lvl1pPr marL="216000" marR="0" indent="-216000" rtl="0" hangingPunct="0">
      <a:tabLst/>
      <a:defRPr lang="en-US" sz="2000" b="0" i="0" u="none" strike="noStrike" kern="1200">
        <a:ln>
          <a:noFill/>
        </a:ln>
        <a:latin typeface="Arial" pitchFamily="18"/>
        <a:ea typeface="Arial Unicode MS" pitchFamily="2"/>
        <a:cs typeface="Arial Unicode MS"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63588"/>
            <a:ext cx="5029200" cy="3771900"/>
          </a:xfrm>
        </p:spPr>
      </p:sp>
      <p:sp>
        <p:nvSpPr>
          <p:cNvPr id="3" name="Notes Placeholder 2"/>
          <p:cNvSpPr>
            <a:spLocks noGrp="1"/>
          </p:cNvSpPr>
          <p:nvPr>
            <p:ph type="body" idx="1"/>
          </p:nvPr>
        </p:nvSpPr>
        <p:spPr/>
        <p:txBody>
          <a:bodyPr/>
          <a:lstStyle/>
          <a:p>
            <a:r>
              <a:rPr lang="en-US" dirty="0" smtClean="0"/>
              <a:t>Good morning!</a:t>
            </a:r>
          </a:p>
          <a:p>
            <a:r>
              <a:rPr lang="en-US" dirty="0" smtClean="0"/>
              <a:t>My name is Omid Pourzanjani.  Many of you know that I was</a:t>
            </a:r>
            <a:r>
              <a:rPr lang="en-US" baseline="0" dirty="0" smtClean="0"/>
              <a:t> at Golden West College for many years as CIO and CSSO. And recently joined the Chancellor's office as a visiting vice chancellor.</a:t>
            </a:r>
          </a:p>
          <a:p>
            <a:r>
              <a:rPr lang="en-US" baseline="0" dirty="0" smtClean="0"/>
              <a:t>Our goal for the webinars this week is to bring you up to speed on what is happening at the Chancellor’s office with regards to technology and engage you in a conversation on where we need to go.</a:t>
            </a:r>
          </a:p>
          <a:p>
            <a:r>
              <a:rPr lang="en-US" baseline="0" dirty="0" smtClean="0"/>
              <a:t>The presentation today has two parts.  The first part looks at student onboarding and the technologies we have there.</a:t>
            </a:r>
          </a:p>
          <a:p>
            <a:r>
              <a:rPr lang="en-US" baseline="0" dirty="0" smtClean="0"/>
              <a:t>The second part of the presentation focuses on the Grant Management tool called NOVA and how we are envisioning that tool as a place to centralize grant and categorical fund management portal.</a:t>
            </a:r>
          </a:p>
          <a:p>
            <a:endParaRPr lang="en-US" baseline="0" dirty="0" smtClean="0"/>
          </a:p>
          <a:p>
            <a:r>
              <a:rPr lang="en-US" baseline="0" dirty="0" smtClean="0"/>
              <a:t>But mostly, the intent of all of this is to increase the collaboration and integration not only within the Chancellor’s Office and the tools and services it provides to you, but to increase the Chancellor’s Office’s collaboration and integration with you and the tools and services you are evaluating and or deploying to support students.</a:t>
            </a:r>
            <a:endParaRPr lang="en-US" dirty="0"/>
          </a:p>
        </p:txBody>
      </p:sp>
      <p:sp>
        <p:nvSpPr>
          <p:cNvPr id="4" name="Slide Number Placeholder 3"/>
          <p:cNvSpPr>
            <a:spLocks noGrp="1"/>
          </p:cNvSpPr>
          <p:nvPr>
            <p:ph type="sldNum" sz="quarter" idx="10"/>
          </p:nvPr>
        </p:nvSpPr>
        <p:spPr/>
        <p:txBody>
          <a:bodyPr/>
          <a:lstStyle/>
          <a:p>
            <a:pPr lvl="0"/>
            <a:fld id="{C26562CA-00F0-46B8-BAEE-E4B1E2954F1F}" type="slidenum">
              <a:rPr lang="en-US" smtClean="0"/>
              <a:pPr lvl="0"/>
              <a:t>1</a:t>
            </a:fld>
            <a:endParaRPr lang="en-US"/>
          </a:p>
        </p:txBody>
      </p:sp>
    </p:spTree>
    <p:extLst>
      <p:ext uri="{BB962C8B-B14F-4D97-AF65-F5344CB8AC3E}">
        <p14:creationId xmlns:p14="http://schemas.microsoft.com/office/powerpoint/2010/main" val="2037786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63588"/>
            <a:ext cx="5029200" cy="3771900"/>
          </a:xfrm>
        </p:spPr>
      </p:sp>
      <p:sp>
        <p:nvSpPr>
          <p:cNvPr id="3" name="Notes Placeholder 2"/>
          <p:cNvSpPr>
            <a:spLocks noGrp="1"/>
          </p:cNvSpPr>
          <p:nvPr>
            <p:ph type="body" idx="1"/>
          </p:nvPr>
        </p:nvSpPr>
        <p:spPr/>
        <p:txBody>
          <a:bodyPr/>
          <a:lstStyle/>
          <a:p>
            <a:r>
              <a:rPr lang="en-US" dirty="0" smtClean="0"/>
              <a:t>Incomplete/fragmented student</a:t>
            </a:r>
            <a:r>
              <a:rPr lang="en-US" baseline="0" dirty="0" smtClean="0"/>
              <a:t> experience. The cafeteria model.</a:t>
            </a:r>
            <a:endParaRPr lang="en-US" dirty="0"/>
          </a:p>
        </p:txBody>
      </p:sp>
      <p:sp>
        <p:nvSpPr>
          <p:cNvPr id="4" name="Slide Number Placeholder 3"/>
          <p:cNvSpPr>
            <a:spLocks noGrp="1"/>
          </p:cNvSpPr>
          <p:nvPr>
            <p:ph type="sldNum" sz="quarter" idx="10"/>
          </p:nvPr>
        </p:nvSpPr>
        <p:spPr/>
        <p:txBody>
          <a:bodyPr/>
          <a:lstStyle/>
          <a:p>
            <a:pPr lvl="0"/>
            <a:fld id="{C26562CA-00F0-46B8-BAEE-E4B1E2954F1F}" type="slidenum">
              <a:rPr lang="en-US" smtClean="0"/>
              <a:pPr lvl="0"/>
              <a:t>2</a:t>
            </a:fld>
            <a:endParaRPr lang="en-US"/>
          </a:p>
        </p:txBody>
      </p:sp>
    </p:spTree>
    <p:extLst>
      <p:ext uri="{BB962C8B-B14F-4D97-AF65-F5344CB8AC3E}">
        <p14:creationId xmlns:p14="http://schemas.microsoft.com/office/powerpoint/2010/main" val="101114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initiating this discussion with you, I had the choice of starting with a blank sheet and asking “where do you want to do?”</a:t>
            </a:r>
          </a:p>
          <a:p>
            <a:r>
              <a:rPr lang="en-US" baseline="0" dirty="0" smtClean="0"/>
              <a:t>But my experience is to have something people can look at, critique, add to, scrap and come up with something new… But at least have a starting point.</a:t>
            </a:r>
          </a:p>
          <a:p>
            <a:endParaRPr lang="en-US" baseline="0" dirty="0" smtClean="0"/>
          </a:p>
          <a:p>
            <a:r>
              <a:rPr lang="en-US" baseline="0" dirty="0" err="1" smtClean="0"/>
              <a:t>MyPath</a:t>
            </a:r>
            <a:r>
              <a:rPr lang="en-US" baseline="0" dirty="0" smtClean="0"/>
              <a:t> is a tool that the Educational Planning Initiative Advisory group has been working with the Tech Center for the past couple of years to develop.  From what I am told, the tool is in production in one shape or another at 35 different colleges.  What I have been working with them to do in the past month or so, has been to showcase how the tool could be used to GUIDE student through the onboarding process as opposed to providing a large number of links to the students that they can pick from like a cafeteria model.</a:t>
            </a:r>
            <a:endParaRPr lang="en-US" dirty="0"/>
          </a:p>
        </p:txBody>
      </p:sp>
      <p:sp>
        <p:nvSpPr>
          <p:cNvPr id="4" name="Slide Number Placeholder 3"/>
          <p:cNvSpPr>
            <a:spLocks noGrp="1"/>
          </p:cNvSpPr>
          <p:nvPr>
            <p:ph type="sldNum" sz="quarter" idx="10"/>
          </p:nvPr>
        </p:nvSpPr>
        <p:spPr/>
        <p:txBody>
          <a:bodyPr/>
          <a:lstStyle/>
          <a:p>
            <a:pPr lvl="0"/>
            <a:fld id="{C26562CA-00F0-46B8-BAEE-E4B1E2954F1F}" type="slidenum">
              <a:rPr lang="en-US" smtClean="0"/>
              <a:pPr lvl="0"/>
              <a:t>8</a:t>
            </a:fld>
            <a:endParaRPr lang="en-US"/>
          </a:p>
        </p:txBody>
      </p:sp>
    </p:spTree>
    <p:extLst>
      <p:ext uri="{BB962C8B-B14F-4D97-AF65-F5344CB8AC3E}">
        <p14:creationId xmlns:p14="http://schemas.microsoft.com/office/powerpoint/2010/main" val="3133443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fld id="{6F1391DB-56E2-4A80-937E-BE607681059E}" type="datetime1">
              <a:rPr lang="en-US" smtClean="0"/>
              <a:pPr lvl="0"/>
              <a:t>3/27/2018</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3E754169-D108-4600-A611-BF0C071E3475}" type="slidenum">
              <a:rPr/>
              <a:pPr lvl="0"/>
              <a:t>‹#›</a:t>
            </a:fld>
            <a:endParaRPr lang="en-US"/>
          </a:p>
        </p:txBody>
      </p:sp>
    </p:spTree>
    <p:extLst>
      <p:ext uri="{BB962C8B-B14F-4D97-AF65-F5344CB8AC3E}">
        <p14:creationId xmlns:p14="http://schemas.microsoft.com/office/powerpoint/2010/main" val="253972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6F1391DB-56E2-4A80-937E-BE607681059E}" type="datetime1">
              <a:rPr lang="en-US" smtClean="0"/>
              <a:pPr lvl="0"/>
              <a:t>3/27/2018</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B40675C-6FE3-4AE3-94DB-4D5EE4764D25}" type="slidenum">
              <a:rPr/>
              <a:pPr lvl="0"/>
              <a:t>‹#›</a:t>
            </a:fld>
            <a:endParaRPr lang="en-US"/>
          </a:p>
        </p:txBody>
      </p:sp>
    </p:spTree>
    <p:extLst>
      <p:ext uri="{BB962C8B-B14F-4D97-AF65-F5344CB8AC3E}">
        <p14:creationId xmlns:p14="http://schemas.microsoft.com/office/powerpoint/2010/main" val="1113934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4963"/>
            <a:ext cx="2057400" cy="4525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4963"/>
            <a:ext cx="6019800" cy="4525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6F1391DB-56E2-4A80-937E-BE607681059E}" type="datetime1">
              <a:rPr lang="en-US" smtClean="0"/>
              <a:pPr lvl="0"/>
              <a:t>3/27/2018</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A4019CB8-B1E5-492C-810E-C771A4688A9C}" type="slidenum">
              <a:rPr/>
              <a:pPr lvl="0"/>
              <a:t>‹#›</a:t>
            </a:fld>
            <a:endParaRPr lang="en-US"/>
          </a:p>
        </p:txBody>
      </p:sp>
    </p:spTree>
    <p:extLst>
      <p:ext uri="{BB962C8B-B14F-4D97-AF65-F5344CB8AC3E}">
        <p14:creationId xmlns:p14="http://schemas.microsoft.com/office/powerpoint/2010/main" val="2951699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fld id="{365E7712-B23E-4B07-9359-D06D6FF9D77A}" type="datetime1">
              <a:rPr lang="en-US" smtClean="0"/>
              <a:pPr lvl="0"/>
              <a:t>3/27/2018</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69FE209-DB25-4E23-8539-10E8C0E4F2C1}" type="slidenum">
              <a:rPr/>
              <a:pPr lvl="0"/>
              <a:t>‹#›</a:t>
            </a:fld>
            <a:endParaRPr lang="en-US"/>
          </a:p>
        </p:txBody>
      </p:sp>
    </p:spTree>
    <p:extLst>
      <p:ext uri="{BB962C8B-B14F-4D97-AF65-F5344CB8AC3E}">
        <p14:creationId xmlns:p14="http://schemas.microsoft.com/office/powerpoint/2010/main" val="2314622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365E7712-B23E-4B07-9359-D06D6FF9D77A}" type="datetime1">
              <a:rPr lang="en-US" smtClean="0"/>
              <a:pPr lvl="0"/>
              <a:t>3/27/2018</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1C99D323-490E-45CB-A540-205D18B67555}" type="slidenum">
              <a:rPr/>
              <a:pPr lvl="0"/>
              <a:t>‹#›</a:t>
            </a:fld>
            <a:endParaRPr lang="en-US"/>
          </a:p>
        </p:txBody>
      </p:sp>
    </p:spTree>
    <p:extLst>
      <p:ext uri="{BB962C8B-B14F-4D97-AF65-F5344CB8AC3E}">
        <p14:creationId xmlns:p14="http://schemas.microsoft.com/office/powerpoint/2010/main" val="4283774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fld id="{365E7712-B23E-4B07-9359-D06D6FF9D77A}" type="datetime1">
              <a:rPr lang="en-US" smtClean="0"/>
              <a:pPr lvl="0"/>
              <a:t>3/27/2018</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7717F455-AA49-4A3E-BF3B-94B5AE40A21E}" type="slidenum">
              <a:rPr/>
              <a:pPr lvl="0"/>
              <a:t>‹#›</a:t>
            </a:fld>
            <a:endParaRPr lang="en-US"/>
          </a:p>
        </p:txBody>
      </p:sp>
    </p:spTree>
    <p:extLst>
      <p:ext uri="{BB962C8B-B14F-4D97-AF65-F5344CB8AC3E}">
        <p14:creationId xmlns:p14="http://schemas.microsoft.com/office/powerpoint/2010/main" val="333359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fld id="{365E7712-B23E-4B07-9359-D06D6FF9D77A}" type="datetime1">
              <a:rPr lang="en-US" smtClean="0"/>
              <a:pPr lvl="0"/>
              <a:t>3/27/2018</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735C476D-99A4-4C69-875F-83EDA107DB83}" type="slidenum">
              <a:rPr/>
              <a:pPr lvl="0"/>
              <a:t>‹#›</a:t>
            </a:fld>
            <a:endParaRPr lang="en-US"/>
          </a:p>
        </p:txBody>
      </p:sp>
    </p:spTree>
    <p:extLst>
      <p:ext uri="{BB962C8B-B14F-4D97-AF65-F5344CB8AC3E}">
        <p14:creationId xmlns:p14="http://schemas.microsoft.com/office/powerpoint/2010/main" val="2815985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fld id="{365E7712-B23E-4B07-9359-D06D6FF9D77A}" type="datetime1">
              <a:rPr lang="en-US" smtClean="0"/>
              <a:pPr lvl="0"/>
              <a:t>3/27/2018</a:t>
            </a:fld>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67FFD589-4D2D-4A2A-89C5-EA2711BFDE51}" type="slidenum">
              <a:rPr/>
              <a:pPr lvl="0"/>
              <a:t>‹#›</a:t>
            </a:fld>
            <a:endParaRPr lang="en-US"/>
          </a:p>
        </p:txBody>
      </p:sp>
    </p:spTree>
    <p:extLst>
      <p:ext uri="{BB962C8B-B14F-4D97-AF65-F5344CB8AC3E}">
        <p14:creationId xmlns:p14="http://schemas.microsoft.com/office/powerpoint/2010/main" val="3296624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fld id="{365E7712-B23E-4B07-9359-D06D6FF9D77A}" type="datetime1">
              <a:rPr lang="en-US" smtClean="0"/>
              <a:pPr lvl="0"/>
              <a:t>3/27/2018</a:t>
            </a:fld>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6DAC5471-1C4E-45F5-B4E2-DDD8706F2139}" type="slidenum">
              <a:rPr/>
              <a:pPr lvl="0"/>
              <a:t>‹#›</a:t>
            </a:fld>
            <a:endParaRPr lang="en-US"/>
          </a:p>
        </p:txBody>
      </p:sp>
    </p:spTree>
    <p:extLst>
      <p:ext uri="{BB962C8B-B14F-4D97-AF65-F5344CB8AC3E}">
        <p14:creationId xmlns:p14="http://schemas.microsoft.com/office/powerpoint/2010/main" val="2243212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365E7712-B23E-4B07-9359-D06D6FF9D77A}" type="datetime1">
              <a:rPr lang="en-US" smtClean="0"/>
              <a:pPr lvl="0"/>
              <a:t>3/27/2018</a:t>
            </a:fld>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63F2E89B-683F-4053-BE64-D35E554E87EF}" type="slidenum">
              <a:rPr/>
              <a:pPr lvl="0"/>
              <a:t>‹#›</a:t>
            </a:fld>
            <a:endParaRPr lang="en-US"/>
          </a:p>
        </p:txBody>
      </p:sp>
    </p:spTree>
    <p:extLst>
      <p:ext uri="{BB962C8B-B14F-4D97-AF65-F5344CB8AC3E}">
        <p14:creationId xmlns:p14="http://schemas.microsoft.com/office/powerpoint/2010/main" val="2386219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365E7712-B23E-4B07-9359-D06D6FF9D77A}" type="datetime1">
              <a:rPr lang="en-US" smtClean="0"/>
              <a:pPr lvl="0"/>
              <a:t>3/27/2018</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CC898BFE-F813-4420-A9C2-138CC19BD3A5}" type="slidenum">
              <a:rPr/>
              <a:pPr lvl="0"/>
              <a:t>‹#›</a:t>
            </a:fld>
            <a:endParaRPr lang="en-US"/>
          </a:p>
        </p:txBody>
      </p:sp>
    </p:spTree>
    <p:extLst>
      <p:ext uri="{BB962C8B-B14F-4D97-AF65-F5344CB8AC3E}">
        <p14:creationId xmlns:p14="http://schemas.microsoft.com/office/powerpoint/2010/main" val="1483110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6F1391DB-56E2-4A80-937E-BE607681059E}" type="datetime1">
              <a:rPr lang="en-US" smtClean="0"/>
              <a:pPr lvl="0"/>
              <a:t>3/27/2018</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F999E0F8-047A-4B94-93F5-4656B788060B}" type="slidenum">
              <a:rPr/>
              <a:pPr lvl="0"/>
              <a:t>‹#›</a:t>
            </a:fld>
            <a:endParaRPr lang="en-US"/>
          </a:p>
        </p:txBody>
      </p:sp>
    </p:spTree>
    <p:extLst>
      <p:ext uri="{BB962C8B-B14F-4D97-AF65-F5344CB8AC3E}">
        <p14:creationId xmlns:p14="http://schemas.microsoft.com/office/powerpoint/2010/main" val="2359092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365E7712-B23E-4B07-9359-D06D6FF9D77A}" type="datetime1">
              <a:rPr lang="en-US" smtClean="0"/>
              <a:pPr lvl="0"/>
              <a:t>3/27/2018</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0C4D6694-4842-45C0-9477-5BA07C914EB2}" type="slidenum">
              <a:rPr/>
              <a:pPr lvl="0"/>
              <a:t>‹#›</a:t>
            </a:fld>
            <a:endParaRPr lang="en-US"/>
          </a:p>
        </p:txBody>
      </p:sp>
    </p:spTree>
    <p:extLst>
      <p:ext uri="{BB962C8B-B14F-4D97-AF65-F5344CB8AC3E}">
        <p14:creationId xmlns:p14="http://schemas.microsoft.com/office/powerpoint/2010/main" val="3461170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365E7712-B23E-4B07-9359-D06D6FF9D77A}" type="datetime1">
              <a:rPr lang="en-US" smtClean="0"/>
              <a:pPr lvl="0"/>
              <a:t>3/27/2018</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0AFA4607-391A-4A17-8F4A-5385DD40FE8C}" type="slidenum">
              <a:rPr/>
              <a:pPr lvl="0"/>
              <a:t>‹#›</a:t>
            </a:fld>
            <a:endParaRPr lang="en-US"/>
          </a:p>
        </p:txBody>
      </p:sp>
    </p:spTree>
    <p:extLst>
      <p:ext uri="{BB962C8B-B14F-4D97-AF65-F5344CB8AC3E}">
        <p14:creationId xmlns:p14="http://schemas.microsoft.com/office/powerpoint/2010/main" val="4249321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fld id="{365E7712-B23E-4B07-9359-D06D6FF9D77A}" type="datetime1">
              <a:rPr lang="en-US" smtClean="0"/>
              <a:pPr lvl="0"/>
              <a:t>3/27/2018</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DB727805-5A57-49BA-A195-F7ACC584CF1A}" type="slidenum">
              <a:rPr/>
              <a:pPr lvl="0"/>
              <a:t>‹#›</a:t>
            </a:fld>
            <a:endParaRPr lang="en-US"/>
          </a:p>
        </p:txBody>
      </p:sp>
    </p:spTree>
    <p:extLst>
      <p:ext uri="{BB962C8B-B14F-4D97-AF65-F5344CB8AC3E}">
        <p14:creationId xmlns:p14="http://schemas.microsoft.com/office/powerpoint/2010/main" val="3449993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fld id="{6F1391DB-56E2-4A80-937E-BE607681059E}" type="datetime1">
              <a:rPr lang="en-US" smtClean="0"/>
              <a:pPr lvl="0"/>
              <a:t>3/27/2018</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55062FE-0A0A-41E8-8274-96FF1C8DDCC6}" type="slidenum">
              <a:rPr/>
              <a:pPr lvl="0"/>
              <a:t>‹#›</a:t>
            </a:fld>
            <a:endParaRPr lang="en-US"/>
          </a:p>
        </p:txBody>
      </p:sp>
    </p:spTree>
    <p:extLst>
      <p:ext uri="{BB962C8B-B14F-4D97-AF65-F5344CB8AC3E}">
        <p14:creationId xmlns:p14="http://schemas.microsoft.com/office/powerpoint/2010/main" val="3240093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fld id="{6F1391DB-56E2-4A80-937E-BE607681059E}" type="datetime1">
              <a:rPr lang="en-US" smtClean="0"/>
              <a:pPr lvl="0"/>
              <a:t>3/27/2018</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A3CDBF52-A739-4E66-98D8-532CA9E0484B}" type="slidenum">
              <a:rPr/>
              <a:pPr lvl="0"/>
              <a:t>‹#›</a:t>
            </a:fld>
            <a:endParaRPr lang="en-US"/>
          </a:p>
        </p:txBody>
      </p:sp>
    </p:spTree>
    <p:extLst>
      <p:ext uri="{BB962C8B-B14F-4D97-AF65-F5344CB8AC3E}">
        <p14:creationId xmlns:p14="http://schemas.microsoft.com/office/powerpoint/2010/main" val="2393932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fld id="{6F1391DB-56E2-4A80-937E-BE607681059E}" type="datetime1">
              <a:rPr lang="en-US" smtClean="0"/>
              <a:pPr lvl="0"/>
              <a:t>3/27/2018</a:t>
            </a:fld>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C61B40C4-D624-499D-A23A-F1980ED7A0A3}" type="slidenum">
              <a:rPr/>
              <a:pPr lvl="0"/>
              <a:t>‹#›</a:t>
            </a:fld>
            <a:endParaRPr lang="en-US"/>
          </a:p>
        </p:txBody>
      </p:sp>
    </p:spTree>
    <p:extLst>
      <p:ext uri="{BB962C8B-B14F-4D97-AF65-F5344CB8AC3E}">
        <p14:creationId xmlns:p14="http://schemas.microsoft.com/office/powerpoint/2010/main" val="121998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fld id="{6F1391DB-56E2-4A80-937E-BE607681059E}" type="datetime1">
              <a:rPr lang="en-US" smtClean="0"/>
              <a:pPr lvl="0"/>
              <a:t>3/27/2018</a:t>
            </a:fld>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F53658F-3E62-4AD0-A7D7-5AC035A55174}" type="slidenum">
              <a:rPr/>
              <a:pPr lvl="0"/>
              <a:t>‹#›</a:t>
            </a:fld>
            <a:endParaRPr lang="en-US"/>
          </a:p>
        </p:txBody>
      </p:sp>
    </p:spTree>
    <p:extLst>
      <p:ext uri="{BB962C8B-B14F-4D97-AF65-F5344CB8AC3E}">
        <p14:creationId xmlns:p14="http://schemas.microsoft.com/office/powerpoint/2010/main" val="3441418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6F1391DB-56E2-4A80-937E-BE607681059E}" type="datetime1">
              <a:rPr lang="en-US" smtClean="0"/>
              <a:pPr lvl="0"/>
              <a:t>3/27/2018</a:t>
            </a:fld>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C219402C-3B8C-40CB-8DDA-57DF4A66B4ED}" type="slidenum">
              <a:rPr/>
              <a:pPr lvl="0"/>
              <a:t>‹#›</a:t>
            </a:fld>
            <a:endParaRPr lang="en-US"/>
          </a:p>
        </p:txBody>
      </p:sp>
    </p:spTree>
    <p:extLst>
      <p:ext uri="{BB962C8B-B14F-4D97-AF65-F5344CB8AC3E}">
        <p14:creationId xmlns:p14="http://schemas.microsoft.com/office/powerpoint/2010/main" val="1496636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6F1391DB-56E2-4A80-937E-BE607681059E}" type="datetime1">
              <a:rPr lang="en-US" smtClean="0"/>
              <a:pPr lvl="0"/>
              <a:t>3/27/2018</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FEF1327F-35A4-4678-B022-EC748A541AEA}" type="slidenum">
              <a:rPr/>
              <a:pPr lvl="0"/>
              <a:t>‹#›</a:t>
            </a:fld>
            <a:endParaRPr lang="en-US"/>
          </a:p>
        </p:txBody>
      </p:sp>
    </p:spTree>
    <p:extLst>
      <p:ext uri="{BB962C8B-B14F-4D97-AF65-F5344CB8AC3E}">
        <p14:creationId xmlns:p14="http://schemas.microsoft.com/office/powerpoint/2010/main" val="89043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6F1391DB-56E2-4A80-937E-BE607681059E}" type="datetime1">
              <a:rPr lang="en-US" smtClean="0"/>
              <a:pPr lvl="0"/>
              <a:t>3/27/2018</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322DC934-6B40-4564-A781-A502C32AE802}" type="slidenum">
              <a:rPr/>
              <a:pPr lvl="0"/>
              <a:t>‹#›</a:t>
            </a:fld>
            <a:endParaRPr lang="en-US"/>
          </a:p>
        </p:txBody>
      </p:sp>
    </p:spTree>
    <p:extLst>
      <p:ext uri="{BB962C8B-B14F-4D97-AF65-F5344CB8AC3E}">
        <p14:creationId xmlns:p14="http://schemas.microsoft.com/office/powerpoint/2010/main" val="16736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Picture 3"/>
          <p:cNvPicPr>
            <a:picLocks noChangeAspect="1"/>
          </p:cNvPicPr>
          <p:nvPr/>
        </p:nvPicPr>
        <p:blipFill>
          <a:blip r:embed="rId13" cstate="print">
            <a:lum/>
            <a:alphaModFix/>
          </a:blip>
          <a:srcRect/>
          <a:stretch>
            <a:fillRect/>
          </a:stretch>
        </p:blipFill>
        <p:spPr>
          <a:xfrm>
            <a:off x="-76320" y="-57960"/>
            <a:ext cx="9295919" cy="6973200"/>
          </a:xfrm>
          <a:prstGeom prst="rect">
            <a:avLst/>
          </a:prstGeom>
          <a:noFill/>
          <a:ln>
            <a:noFill/>
          </a:ln>
        </p:spPr>
      </p:pic>
      <p:sp>
        <p:nvSpPr>
          <p:cNvPr id="3" name="Title 1"/>
          <p:cNvSpPr txBox="1">
            <a:spLocks noGrp="1"/>
          </p:cNvSpPr>
          <p:nvPr>
            <p:ph type="title"/>
          </p:nvPr>
        </p:nvSpPr>
        <p:spPr>
          <a:xfrm>
            <a:off x="685800" y="2130480"/>
            <a:ext cx="7772039" cy="1469519"/>
          </a:xfrm>
          <a:prstGeom prst="rect">
            <a:avLst/>
          </a:prstGeom>
          <a:noFill/>
          <a:ln>
            <a:noFill/>
          </a:ln>
        </p:spPr>
        <p:txBody>
          <a:bodyPr vert="horz"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Click to edit the title text formatClick to edit Master title style</a:t>
            </a:r>
          </a:p>
        </p:txBody>
      </p:sp>
      <p:sp>
        <p:nvSpPr>
          <p:cNvPr id="4" name="Date Placeholder 3"/>
          <p:cNvSpPr txBox="1">
            <a:spLocks noGrp="1"/>
          </p:cNvSpPr>
          <p:nvPr>
            <p:ph type="dt" sz="half" idx="2"/>
          </p:nvPr>
        </p:nvSpPr>
        <p:spPr>
          <a:xfrm>
            <a:off x="457200" y="6356520"/>
            <a:ext cx="213336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US" sz="1800" b="0" i="0" u="none" strike="noStrike" kern="1200" spc="0">
                <a:solidFill>
                  <a:srgbClr val="000000"/>
                </a:solidFill>
                <a:latin typeface="Calibri" pitchFamily="18"/>
                <a:ea typeface="Arial Unicode MS" pitchFamily="2"/>
                <a:cs typeface="Tahoma" pitchFamily="2"/>
              </a:defRPr>
            </a:lvl1pPr>
          </a:lstStyle>
          <a:p>
            <a:pPr lvl="0"/>
            <a:fld id="{6F1391DB-56E2-4A80-937E-BE607681059E}" type="datetime1">
              <a:rPr lang="en-US"/>
              <a:pPr lvl="0"/>
              <a:t>3/27/2018</a:t>
            </a:fld>
            <a:endParaRPr lang="en-US"/>
          </a:p>
        </p:txBody>
      </p:sp>
      <p:sp>
        <p:nvSpPr>
          <p:cNvPr id="5" name="Footer Placeholder 4"/>
          <p:cNvSpPr txBox="1">
            <a:spLocks noGrp="1"/>
          </p:cNvSpPr>
          <p:nvPr>
            <p:ph type="ftr" sz="quarter" idx="3"/>
          </p:nvPr>
        </p:nvSpPr>
        <p:spPr>
          <a:xfrm>
            <a:off x="3124079" y="6356520"/>
            <a:ext cx="2895119" cy="364679"/>
          </a:xfrm>
          <a:prstGeom prst="rect">
            <a:avLst/>
          </a:prstGeom>
          <a:noFill/>
          <a:ln>
            <a:noFill/>
          </a:ln>
        </p:spPr>
        <p:txBody>
          <a:bodyPr wrap="square" lIns="90000" tIns="45000" rIns="90000" bIns="45000" anchor="t" anchorCtr="0"/>
          <a:lstStyle>
            <a:lvl1pPr lvl="0" rtl="0" hangingPunct="0">
              <a:buNone/>
              <a:tabLst/>
              <a:defRPr lang="en-US" sz="2400" kern="1200">
                <a:latin typeface="Times New Roman" pitchFamily="18"/>
                <a:ea typeface="Arial Unicode MS" pitchFamily="2"/>
                <a:cs typeface="Tahoma" pitchFamily="2"/>
              </a:defRPr>
            </a:lvl1pPr>
          </a:lstStyle>
          <a:p>
            <a:pPr lvl="0"/>
            <a:endParaRPr lang="en-US"/>
          </a:p>
        </p:txBody>
      </p:sp>
      <p:sp>
        <p:nvSpPr>
          <p:cNvPr id="6" name="Slide Number Placeholder 5"/>
          <p:cNvSpPr txBox="1">
            <a:spLocks noGrp="1"/>
          </p:cNvSpPr>
          <p:nvPr>
            <p:ph type="sldNum" sz="quarter" idx="4"/>
          </p:nvPr>
        </p:nvSpPr>
        <p:spPr>
          <a:xfrm>
            <a:off x="6553079" y="6356520"/>
            <a:ext cx="213336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US" sz="1800" b="0" i="0" u="none" strike="noStrike" kern="1200" spc="0">
                <a:solidFill>
                  <a:srgbClr val="000000"/>
                </a:solidFill>
                <a:latin typeface="Calibri" pitchFamily="18"/>
                <a:ea typeface="Arial Unicode MS" pitchFamily="2"/>
                <a:cs typeface="Tahoma" pitchFamily="2"/>
              </a:defRPr>
            </a:lvl1pPr>
          </a:lstStyle>
          <a:p>
            <a:pPr lvl="0"/>
            <a:fld id="{AADBED7D-97D1-416C-A0FA-51754C28C144}" type="slidenum">
              <a:rPr/>
              <a:pPr lvl="0"/>
              <a:t>‹#›</a:t>
            </a:fld>
            <a:endParaRPr lang="en-US"/>
          </a:p>
        </p:txBody>
      </p:sp>
      <p:sp>
        <p:nvSpPr>
          <p:cNvPr id="7" name="Text Placeholder 6"/>
          <p:cNvSpPr txBox="1">
            <a:spLocks noGrp="1"/>
          </p:cNvSpPr>
          <p:nvPr>
            <p:ph type="body" idx="1"/>
          </p:nvPr>
        </p:nvSpPr>
        <p:spPr>
          <a:xfrm>
            <a:off x="457200" y="1604519"/>
            <a:ext cx="8229240" cy="4525920"/>
          </a:xfrm>
          <a:prstGeom prst="rect">
            <a:avLst/>
          </a:prstGeom>
          <a:noFill/>
          <a:ln>
            <a:noFill/>
          </a:ln>
        </p:spPr>
        <p:txBody>
          <a:bodyPr vert="horz" lIns="0" tIns="0" rIns="0" bIns="0"/>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pitchFamily="32"/>
                <a:ea typeface="Arial Unicode MS" pitchFamily="2"/>
                <a:cs typeface="Arial Unicode MS"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pitchFamily="32"/>
                <a:ea typeface="Arial Unicode MS" pitchFamily="2"/>
                <a:cs typeface="Arial Unicode MS"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pitchFamily="32"/>
                <a:ea typeface="Arial Unicode MS" pitchFamily="2"/>
                <a:cs typeface="Arial Unicode MS"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5pPr>
            <a:lvl6pPr marL="2591999"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6pPr>
            <a:lvl7pPr marL="3023999"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lvl="0" algn="ctr" rtl="0" hangingPunct="1">
        <a:spcBef>
          <a:spcPts val="0"/>
        </a:spcBef>
        <a:spcAft>
          <a:spcPts val="0"/>
        </a:spcAft>
        <a:buNone/>
        <a:tabLst/>
        <a:defRPr lang="en-US" sz="4400" b="0" i="0" u="none" strike="noStrike" kern="1200" spc="0">
          <a:ln>
            <a:noFill/>
          </a:ln>
          <a:solidFill>
            <a:srgbClr val="000000"/>
          </a:solidFill>
          <a:latin typeface="Calibri" pitchFamily="34"/>
          <a:ea typeface="Arial Unicode MS" pitchFamily="2"/>
          <a:cs typeface="Arial Unicode MS" pitchFamily="2"/>
        </a:defRPr>
      </a:lvl1pPr>
    </p:titleStyle>
    <p:bodyStyle>
      <a:lvl1pPr algn="l" rtl="0" hangingPunct="1">
        <a:spcBef>
          <a:spcPts val="0"/>
        </a:spcBef>
        <a:spcAft>
          <a:spcPts val="1417"/>
        </a:spcAft>
        <a:tabLst/>
        <a:defRPr lang="en-US" sz="3200" b="0" i="0" u="none" strike="noStrike" kern="1200" spc="0">
          <a:ln>
            <a:noFill/>
          </a:ln>
          <a:solidFill>
            <a:srgbClr val="000000"/>
          </a:solidFill>
          <a:latin typeface="Calibri" pitchFamily="34"/>
          <a:ea typeface="Arial Unicode MS" pitchFamily="2"/>
          <a:cs typeface="Arial Unicode MS"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Picture 3"/>
          <p:cNvPicPr>
            <a:picLocks noChangeAspect="1"/>
          </p:cNvPicPr>
          <p:nvPr/>
        </p:nvPicPr>
        <p:blipFill>
          <a:blip r:embed="rId13" cstate="print">
            <a:lum/>
            <a:alphaModFix/>
          </a:blip>
          <a:srcRect/>
          <a:stretch>
            <a:fillRect/>
          </a:stretch>
        </p:blipFill>
        <p:spPr>
          <a:xfrm>
            <a:off x="-76320" y="-57960"/>
            <a:ext cx="9295919" cy="6973200"/>
          </a:xfrm>
          <a:prstGeom prst="rect">
            <a:avLst/>
          </a:prstGeom>
          <a:noFill/>
          <a:ln>
            <a:noFill/>
          </a:ln>
        </p:spPr>
      </p:pic>
      <p:sp>
        <p:nvSpPr>
          <p:cNvPr id="3" name="Title 1"/>
          <p:cNvSpPr txBox="1">
            <a:spLocks noGrp="1"/>
          </p:cNvSpPr>
          <p:nvPr>
            <p:ph type="title"/>
          </p:nvPr>
        </p:nvSpPr>
        <p:spPr>
          <a:xfrm>
            <a:off x="457200" y="274680"/>
            <a:ext cx="8229240" cy="1142639"/>
          </a:xfrm>
          <a:prstGeom prst="rect">
            <a:avLst/>
          </a:prstGeom>
          <a:noFill/>
          <a:ln>
            <a:noFill/>
          </a:ln>
        </p:spPr>
        <p:txBody>
          <a:bodyPr vert="horz"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Click to edit the title text formatClick to edit Master title style</a:t>
            </a:r>
          </a:p>
        </p:txBody>
      </p:sp>
      <p:sp>
        <p:nvSpPr>
          <p:cNvPr id="4" name="Content Placeholder 2"/>
          <p:cNvSpPr txBox="1">
            <a:spLocks noGrp="1"/>
          </p:cNvSpPr>
          <p:nvPr>
            <p:ph type="body" idx="1"/>
          </p:nvPr>
        </p:nvSpPr>
        <p:spPr>
          <a:xfrm>
            <a:off x="457200" y="1600200"/>
            <a:ext cx="8229240" cy="4525559"/>
          </a:xfrm>
          <a:prstGeom prst="rect">
            <a:avLst/>
          </a:prstGeom>
          <a:noFill/>
          <a:ln>
            <a:noFill/>
          </a:ln>
        </p:spPr>
        <p:txBody>
          <a:bodyPr vert="horz" wrap="square" lIns="90000" tIns="45000" rIns="90000" bIns="45000" anchor="t"/>
          <a:lstStyle>
            <a:defPPr marL="432000" lvl="0" indent="-324000" algn="l" rtl="0" hangingPunct="1">
              <a:spcBef>
                <a:spcPts val="0"/>
              </a:spcBef>
              <a:spcAft>
                <a:spcPts val="1417"/>
              </a:spcAft>
              <a:buSzPct val="45000"/>
              <a:buFont typeface="StarSymbol"/>
              <a:buNone/>
              <a:defRPr lang="en-US" sz="3200" b="0" i="0" u="none" strike="noStrike" kern="1200" spc="0">
                <a:ln>
                  <a:noFill/>
                </a:ln>
                <a:solidFill>
                  <a:srgbClr val="000000"/>
                </a:solidFill>
                <a:latin typeface="Calibri" pitchFamily="32"/>
                <a:ea typeface="Arial Unicode MS" pitchFamily="2"/>
                <a:cs typeface="Arial Unicode MS" pitchFamily="2"/>
              </a:defRPr>
            </a:defPPr>
            <a:lvl1pPr marL="432000" lvl="0" indent="-324000" algn="l" rtl="0" hangingPunct="1">
              <a:spcBef>
                <a:spcPts val="0"/>
              </a:spcBef>
              <a:spcAft>
                <a:spcPts val="1417"/>
              </a:spcAft>
              <a:buSzPct val="45000"/>
              <a:buFont typeface="StarSymbol"/>
              <a:buChar char="●"/>
              <a:defRPr lang="en-US" sz="3200" b="0" i="0" u="none" strike="noStrike" kern="1200" spc="0">
                <a:ln>
                  <a:noFill/>
                </a:ln>
                <a:solidFill>
                  <a:srgbClr val="000000"/>
                </a:solidFill>
                <a:latin typeface="Calibri" pitchFamily="32"/>
                <a:ea typeface="Arial Unicode MS" pitchFamily="2"/>
                <a:cs typeface="Arial Unicode MS" pitchFamily="2"/>
              </a:defRPr>
            </a:lvl1pPr>
            <a:lvl2pPr marL="864000" lvl="1" indent="-324000" algn="l" rtl="0" hangingPunct="1">
              <a:spcBef>
                <a:spcPts val="0"/>
              </a:spcBef>
              <a:spcAft>
                <a:spcPts val="1134"/>
              </a:spcAft>
              <a:buSzPct val="75000"/>
              <a:buFont typeface="StarSymbol"/>
              <a:buChar char="–"/>
              <a:defRPr lang="en-US" sz="2400" b="0" i="0" u="none" strike="noStrike" kern="1200" spc="0">
                <a:ln>
                  <a:noFill/>
                </a:ln>
                <a:solidFill>
                  <a:srgbClr val="000000"/>
                </a:solidFill>
                <a:latin typeface="Calibri" pitchFamily="32"/>
                <a:ea typeface="Arial Unicode MS" pitchFamily="2"/>
                <a:cs typeface="Arial Unicode MS" pitchFamily="2"/>
              </a:defRPr>
            </a:lvl2pPr>
            <a:lvl3pPr marL="1295999" lvl="2" indent="-288000" algn="l" rtl="0" hangingPunct="1">
              <a:spcBef>
                <a:spcPts val="0"/>
              </a:spcBef>
              <a:spcAft>
                <a:spcPts val="850"/>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3pPr>
            <a:lvl4pPr marL="1728000" lvl="3" indent="-216000" algn="l" rtl="0" hangingPunct="1">
              <a:spcBef>
                <a:spcPts val="0"/>
              </a:spcBef>
              <a:spcAft>
                <a:spcPts val="567"/>
              </a:spcAft>
              <a:buSzPct val="7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4pPr>
            <a:lvl5pPr marL="2160000" lvl="4"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5pPr>
            <a:lvl6pPr marL="2591999" lvl="5"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6pPr>
            <a:lvl7pPr marL="3023999" lvl="6"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7pPr>
            <a:lvl8pPr marL="3456000" lvl="7"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8pPr>
            <a:lvl9pPr marL="3887999" lvl="8" indent="-216000" algn="l" rtl="0" hangingPunct="1">
              <a:spcBef>
                <a:spcPts val="0"/>
              </a:spcBef>
              <a:spcAft>
                <a:spcPts val="283"/>
              </a:spcAft>
              <a:buSzPct val="45000"/>
              <a:buFont typeface="StarSymbol"/>
              <a:buChar char="●"/>
              <a:defRPr lang="en-US" sz="2000" b="0" i="0" u="none" strike="noStrike" kern="1200" spc="0">
                <a:ln>
                  <a:noFill/>
                </a:ln>
                <a:solidFill>
                  <a:srgbClr val="000000"/>
                </a:solidFill>
                <a:latin typeface="Calibri" pitchFamily="32"/>
                <a:ea typeface="Arial Unicode MS" pitchFamily="2"/>
                <a:cs typeface="Arial Unicode MS" pitchFamily="2"/>
              </a:defRPr>
            </a:lvl9p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a:p>
            <a:pPr lvl="7"/>
            <a:r>
              <a:rPr lang="en-US"/>
              <a:t>Eighth Outline Level</a:t>
            </a:r>
          </a:p>
          <a:p>
            <a:pPr lvl="0"/>
            <a:r>
              <a:rPr lang="en-US"/>
              <a:t>Ninth Outline LevelClick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txBox="1">
            <a:spLocks noGrp="1"/>
          </p:cNvSpPr>
          <p:nvPr>
            <p:ph type="dt" sz="half" idx="2"/>
          </p:nvPr>
        </p:nvSpPr>
        <p:spPr>
          <a:xfrm>
            <a:off x="457200" y="6356520"/>
            <a:ext cx="213336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US" sz="1800" b="0" i="0" u="none" strike="noStrike" kern="1200" spc="0">
                <a:solidFill>
                  <a:srgbClr val="000000"/>
                </a:solidFill>
                <a:latin typeface="Calibri" pitchFamily="18"/>
                <a:ea typeface="Arial Unicode MS" pitchFamily="2"/>
                <a:cs typeface="Tahoma" pitchFamily="2"/>
              </a:defRPr>
            </a:lvl1pPr>
          </a:lstStyle>
          <a:p>
            <a:pPr lvl="0"/>
            <a:fld id="{365E7712-B23E-4B07-9359-D06D6FF9D77A}" type="datetime1">
              <a:rPr lang="en-US"/>
              <a:pPr lvl="0"/>
              <a:t>3/27/2018</a:t>
            </a:fld>
            <a:endParaRPr lang="en-US"/>
          </a:p>
        </p:txBody>
      </p:sp>
      <p:sp>
        <p:nvSpPr>
          <p:cNvPr id="6" name="Footer Placeholder 4"/>
          <p:cNvSpPr txBox="1">
            <a:spLocks noGrp="1"/>
          </p:cNvSpPr>
          <p:nvPr>
            <p:ph type="ftr" sz="quarter" idx="3"/>
          </p:nvPr>
        </p:nvSpPr>
        <p:spPr>
          <a:xfrm>
            <a:off x="3124079" y="6356520"/>
            <a:ext cx="2895119" cy="364679"/>
          </a:xfrm>
          <a:prstGeom prst="rect">
            <a:avLst/>
          </a:prstGeom>
          <a:noFill/>
          <a:ln>
            <a:noFill/>
          </a:ln>
        </p:spPr>
        <p:txBody>
          <a:bodyPr wrap="square" lIns="90000" tIns="45000" rIns="90000" bIns="45000" anchor="t" anchorCtr="0"/>
          <a:lstStyle>
            <a:lvl1pPr lvl="0" rtl="0" hangingPunct="0">
              <a:buNone/>
              <a:tabLst/>
              <a:defRPr lang="en-US" sz="2400" kern="1200">
                <a:latin typeface="Times New Roman" pitchFamily="18"/>
                <a:ea typeface="Arial Unicode MS" pitchFamily="2"/>
                <a:cs typeface="Tahoma" pitchFamily="2"/>
              </a:defRPr>
            </a:lvl1pPr>
          </a:lstStyle>
          <a:p>
            <a:pPr lvl="0"/>
            <a:endParaRPr lang="en-US"/>
          </a:p>
        </p:txBody>
      </p:sp>
      <p:sp>
        <p:nvSpPr>
          <p:cNvPr id="7" name="Slide Number Placeholder 5"/>
          <p:cNvSpPr txBox="1">
            <a:spLocks noGrp="1"/>
          </p:cNvSpPr>
          <p:nvPr>
            <p:ph type="sldNum" sz="quarter" idx="4"/>
          </p:nvPr>
        </p:nvSpPr>
        <p:spPr>
          <a:xfrm>
            <a:off x="6553079" y="6356520"/>
            <a:ext cx="2133360" cy="364679"/>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US" sz="1800" b="0" i="0" u="none" strike="noStrike" kern="1200" spc="0">
                <a:solidFill>
                  <a:srgbClr val="000000"/>
                </a:solidFill>
                <a:latin typeface="Calibri" pitchFamily="18"/>
                <a:ea typeface="Arial Unicode MS" pitchFamily="2"/>
                <a:cs typeface="Tahoma" pitchFamily="2"/>
              </a:defRPr>
            </a:lvl1pPr>
          </a:lstStyle>
          <a:p>
            <a:pPr lvl="0"/>
            <a:fld id="{B23A6260-F39F-4A85-BC8F-0F1290823C36}" type="slidenum">
              <a:rPr/>
              <a:pPr lvl="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lvl="0" algn="ctr" rtl="0" hangingPunct="1">
        <a:spcBef>
          <a:spcPts val="0"/>
        </a:spcBef>
        <a:spcAft>
          <a:spcPts val="0"/>
        </a:spcAft>
        <a:buNone/>
        <a:tabLst/>
        <a:defRPr lang="en-US" sz="4400" b="0" i="0" u="none" strike="noStrike" kern="1200" spc="0">
          <a:ln>
            <a:noFill/>
          </a:ln>
          <a:solidFill>
            <a:srgbClr val="000000"/>
          </a:solidFill>
          <a:latin typeface="Calibri" pitchFamily="34"/>
          <a:ea typeface="Arial Unicode MS" pitchFamily="2"/>
          <a:cs typeface="Arial Unicode MS" pitchFamily="2"/>
        </a:defRPr>
      </a:lvl1pPr>
    </p:titleStyle>
    <p:bodyStyle>
      <a:lvl1pPr lvl="0">
        <a:buSzPct val="45000"/>
        <a:buFont typeface="StarSymbol"/>
        <a:buChar char="●"/>
        <a:tabLst/>
        <a:defRPr lang="en-US" sz="3200" b="0" i="0" u="none" strike="noStrike" spc="0">
          <a:solidFill>
            <a:srgbClr val="000000"/>
          </a:solidFill>
          <a:latin typeface="Calibri" pitchFamily="34"/>
        </a:defRPr>
      </a:lvl1pPr>
      <a:lvl2pPr lvl="1">
        <a:buSzPct val="75000"/>
        <a:buFont typeface="StarSymbol"/>
        <a:buChar char="–"/>
        <a:tabLst/>
        <a:defRPr lang="en-US" sz="3200" b="0" i="0" u="none" strike="noStrike" spc="0">
          <a:solidFill>
            <a:srgbClr val="000000"/>
          </a:solidFill>
          <a:latin typeface="Calibri" pitchFamily="34"/>
        </a:defRPr>
      </a:lvl2pPr>
      <a:lvl3pPr lvl="2">
        <a:buSzPct val="45000"/>
        <a:buFont typeface="StarSymbol"/>
        <a:buChar char="●"/>
        <a:tabLst/>
        <a:defRPr lang="en-US" sz="3200" b="0" i="0" u="none" strike="noStrike" spc="0">
          <a:solidFill>
            <a:srgbClr val="000000"/>
          </a:solidFill>
          <a:latin typeface="Calibri" pitchFamily="34"/>
        </a:defRPr>
      </a:lvl3pPr>
      <a:lvl4pPr lvl="3">
        <a:buSzPct val="75000"/>
        <a:buFont typeface="StarSymbol"/>
        <a:buChar char="–"/>
        <a:tabLst/>
        <a:defRPr lang="en-US" sz="3200" b="0" i="0" u="none" strike="noStrike" spc="0">
          <a:solidFill>
            <a:srgbClr val="000000"/>
          </a:solidFill>
          <a:latin typeface="Calibri" pitchFamily="34"/>
        </a:defRPr>
      </a:lvl4pPr>
      <a:lvl5pPr lvl="4">
        <a:buSzPct val="45000"/>
        <a:buFont typeface="StarSymbol"/>
        <a:buChar char="●"/>
        <a:tabLst/>
        <a:defRPr lang="en-US" sz="3200" b="0" i="0" u="none" strike="noStrike" spc="0">
          <a:solidFill>
            <a:srgbClr val="000000"/>
          </a:solidFill>
          <a:latin typeface="Calibri" pitchFamily="34"/>
        </a:defRPr>
      </a:lvl5pPr>
      <a:lvl6pPr lvl="5">
        <a:buSzPct val="45000"/>
        <a:buFont typeface="StarSymbol"/>
        <a:buChar char="●"/>
        <a:tabLst/>
        <a:defRPr lang="en-US" sz="3200" b="0" i="0" u="none" strike="noStrike" spc="0">
          <a:solidFill>
            <a:srgbClr val="000000"/>
          </a:solidFill>
          <a:latin typeface="Calibri" pitchFamily="34"/>
        </a:defRPr>
      </a:lvl6pPr>
      <a:lvl7pPr lvl="6">
        <a:buSzPct val="45000"/>
        <a:buFont typeface="StarSymbol"/>
        <a:buChar char="●"/>
        <a:tabLst/>
        <a:defRPr lang="en-US" sz="3200" b="0" i="0" u="none" strike="noStrike" spc="0">
          <a:solidFill>
            <a:srgbClr val="000000"/>
          </a:solidFill>
          <a:latin typeface="Calibri" pitchFamily="34"/>
        </a:defRPr>
      </a:lvl7pPr>
      <a:lvl8pPr lvl="7">
        <a:buSzPct val="45000"/>
        <a:buFont typeface="StarSymbol"/>
        <a:buChar char="●"/>
        <a:tabLst/>
        <a:defRPr lang="en-US" sz="3200" b="0" i="0" u="none" strike="noStrike" spc="0">
          <a:solidFill>
            <a:srgbClr val="000000"/>
          </a:solidFill>
          <a:latin typeface="Calibri" pitchFamily="34"/>
        </a:defRPr>
      </a:lvl8pPr>
      <a:lvl9pPr marL="0" marR="0" lvl="0" indent="0" algn="l" rtl="0" hangingPunct="1">
        <a:spcBef>
          <a:spcPts val="638"/>
        </a:spcBef>
        <a:spcAft>
          <a:spcPts val="1417"/>
        </a:spcAft>
        <a:buSzPct val="45000"/>
        <a:buFont typeface="Arial" pitchFamily="32"/>
        <a:buChar char="•"/>
        <a:tabLst/>
        <a:defRPr lang="en-US" sz="3200" b="0" i="0" u="none" strike="noStrike" spc="0">
          <a:solidFill>
            <a:srgbClr val="000000"/>
          </a:solidFill>
          <a:latin typeface="Calibri" pitchFamily="34"/>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0679" y="1832267"/>
            <a:ext cx="11325678" cy="794307"/>
          </a:xfrm>
        </p:spPr>
        <p:txBody>
          <a:bodyPr/>
          <a:lstStyle/>
          <a:p>
            <a:pPr>
              <a:buNone/>
            </a:pPr>
            <a:r>
              <a:rPr lang="en-US" sz="4000" dirty="0" smtClean="0">
                <a:solidFill>
                  <a:schemeClr val="tx1"/>
                </a:solidFill>
                <a:latin typeface="Arial" panose="020B0604020202020204" pitchFamily="34" charset="0"/>
                <a:cs typeface="Arial" panose="020B0604020202020204" pitchFamily="34" charset="0"/>
              </a:rPr>
              <a:t>CCCCO Technology Update</a:t>
            </a:r>
            <a:endParaRPr lang="en-US" sz="4000" dirty="0">
              <a:solidFill>
                <a:schemeClr val="tx1"/>
              </a:solidFill>
              <a:latin typeface="Arial" panose="020B0604020202020204" pitchFamily="34" charset="0"/>
              <a:cs typeface="Arial" panose="020B0604020202020204" pitchFamily="34" charset="0"/>
            </a:endParaRPr>
          </a:p>
        </p:txBody>
      </p:sp>
      <p:sp>
        <p:nvSpPr>
          <p:cNvPr id="8" name="Content Placeholder 6">
            <a:extLst>
              <a:ext uri="{FF2B5EF4-FFF2-40B4-BE49-F238E27FC236}">
                <a16:creationId xmlns:a16="http://schemas.microsoft.com/office/drawing/2014/main" id="{3541F6D4-DDC3-4C01-99C9-32883DD985CD}"/>
              </a:ext>
            </a:extLst>
          </p:cNvPr>
          <p:cNvSpPr txBox="1">
            <a:spLocks/>
          </p:cNvSpPr>
          <p:nvPr/>
        </p:nvSpPr>
        <p:spPr>
          <a:xfrm>
            <a:off x="3124432" y="2885654"/>
            <a:ext cx="3127855" cy="16573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charset="0"/>
                <a:ea typeface="Cambria" charset="0"/>
                <a:cs typeface="Cambria"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charset="0"/>
                <a:ea typeface="Cambria" charset="0"/>
                <a:cs typeface="Cambria"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charset="0"/>
                <a:ea typeface="Cambria" charset="0"/>
                <a:cs typeface="Cambria"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charset="0"/>
                <a:ea typeface="Cambria" charset="0"/>
                <a:cs typeface="Cambria"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charset="0"/>
                <a:ea typeface="Cambria" charset="0"/>
                <a:cs typeface="Cambri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400" b="1" dirty="0">
              <a:latin typeface="Cambria" panose="02040503050406030204" pitchFamily="18" charset="0"/>
            </a:endParaRPr>
          </a:p>
          <a:p>
            <a:pPr marL="0" indent="0" algn="ctr">
              <a:buFont typeface="Arial" panose="020B0604020202020204" pitchFamily="34" charset="0"/>
              <a:buNone/>
            </a:pPr>
            <a:r>
              <a:rPr lang="en-US" sz="2000" b="1" dirty="0">
                <a:latin typeface="Cambria" panose="02040503050406030204" pitchFamily="18" charset="0"/>
              </a:rPr>
              <a:t>Omid </a:t>
            </a:r>
            <a:r>
              <a:rPr lang="en-US" sz="2000" b="1" dirty="0" smtClean="0">
                <a:latin typeface="Cambria" panose="02040503050406030204" pitchFamily="18" charset="0"/>
              </a:rPr>
              <a:t>Pourzanjani, </a:t>
            </a:r>
            <a:r>
              <a:rPr lang="en-US" sz="2000" b="1" dirty="0" err="1" smtClean="0">
                <a:latin typeface="Cambria" panose="02040503050406030204" pitchFamily="18" charset="0"/>
              </a:rPr>
              <a:t>Ed.D</a:t>
            </a:r>
            <a:r>
              <a:rPr lang="en-US" sz="2000" b="1" dirty="0" smtClean="0">
                <a:latin typeface="Cambria" panose="02040503050406030204" pitchFamily="18" charset="0"/>
              </a:rPr>
              <a:t>.</a:t>
            </a:r>
            <a:endParaRPr lang="en-US" sz="2000" b="1" dirty="0">
              <a:latin typeface="Cambria" panose="02040503050406030204" pitchFamily="18" charset="0"/>
            </a:endParaRPr>
          </a:p>
          <a:p>
            <a:pPr marL="0" indent="0" algn="ctr">
              <a:buFont typeface="Arial" panose="020B0604020202020204" pitchFamily="34" charset="0"/>
              <a:buNone/>
            </a:pPr>
            <a:r>
              <a:rPr lang="en-US" sz="2000" dirty="0">
                <a:latin typeface="Cambria" panose="02040503050406030204" pitchFamily="18" charset="0"/>
              </a:rPr>
              <a:t>Visiting Vice </a:t>
            </a:r>
            <a:r>
              <a:rPr lang="en-US" sz="2000" dirty="0" smtClean="0">
                <a:latin typeface="Cambria" panose="02040503050406030204" pitchFamily="18" charset="0"/>
              </a:rPr>
              <a:t>Chancellor</a:t>
            </a:r>
          </a:p>
          <a:p>
            <a:pPr marL="0" indent="0" algn="ctr">
              <a:buFont typeface="Arial" panose="020B0604020202020204" pitchFamily="34" charset="0"/>
              <a:buNone/>
            </a:pPr>
            <a:r>
              <a:rPr lang="en-US" sz="2000" dirty="0" smtClean="0">
                <a:latin typeface="Cambria" panose="02040503050406030204" pitchFamily="18" charset="0"/>
              </a:rPr>
              <a:t>Digital Futures Lab</a:t>
            </a:r>
            <a:endParaRPr lang="en-US" sz="2000" dirty="0"/>
          </a:p>
        </p:txBody>
      </p:sp>
    </p:spTree>
    <p:extLst>
      <p:ext uri="{BB962C8B-B14F-4D97-AF65-F5344CB8AC3E}">
        <p14:creationId xmlns:p14="http://schemas.microsoft.com/office/powerpoint/2010/main" val="4029982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90574" y="1055801"/>
            <a:ext cx="1606731" cy="1677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LaunchBoard</a:t>
            </a:r>
          </a:p>
          <a:p>
            <a:pPr algn="ctr"/>
            <a:r>
              <a:rPr lang="en-US" sz="1100" dirty="0" smtClean="0"/>
              <a:t>(Example Dashboard)</a:t>
            </a:r>
          </a:p>
          <a:p>
            <a:pPr algn="ctr"/>
            <a:endParaRPr lang="en-US" sz="1100" dirty="0"/>
          </a:p>
          <a:p>
            <a:pPr algn="ctr"/>
            <a:endParaRPr lang="en-US" sz="1100" dirty="0" smtClean="0"/>
          </a:p>
          <a:p>
            <a:pPr algn="ctr"/>
            <a:endParaRPr lang="en-US" sz="1100" dirty="0"/>
          </a:p>
          <a:p>
            <a:pPr algn="ctr"/>
            <a:endParaRPr lang="en-US" sz="1100" dirty="0" smtClean="0"/>
          </a:p>
          <a:p>
            <a:pPr algn="ctr"/>
            <a:endParaRPr lang="en-US" sz="1100" dirty="0"/>
          </a:p>
          <a:p>
            <a:pPr algn="ctr"/>
            <a:endParaRPr lang="en-US" sz="1100" dirty="0" smtClean="0"/>
          </a:p>
          <a:p>
            <a:pPr algn="ctr"/>
            <a:endParaRPr lang="en-US" sz="1100" dirty="0"/>
          </a:p>
        </p:txBody>
      </p:sp>
      <p:sp>
        <p:nvSpPr>
          <p:cNvPr id="6" name="Rounded Rectangle 5"/>
          <p:cNvSpPr/>
          <p:nvPr/>
        </p:nvSpPr>
        <p:spPr>
          <a:xfrm>
            <a:off x="2750002" y="1055803"/>
            <a:ext cx="1606731" cy="16779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NOVA</a:t>
            </a:r>
          </a:p>
          <a:p>
            <a:pPr algn="ctr"/>
            <a:r>
              <a:rPr lang="en-US" sz="1100" dirty="0" smtClean="0"/>
              <a:t>(Fund Management,</a:t>
            </a:r>
          </a:p>
          <a:p>
            <a:pPr algn="ctr"/>
            <a:r>
              <a:rPr lang="en-US" sz="1100" dirty="0" smtClean="0"/>
              <a:t>Example application</a:t>
            </a:r>
            <a:r>
              <a:rPr lang="en-US" sz="1050" dirty="0" smtClean="0"/>
              <a:t>)</a:t>
            </a:r>
            <a:endParaRPr lang="en-US" sz="1050" dirty="0"/>
          </a:p>
        </p:txBody>
      </p:sp>
      <p:sp>
        <p:nvSpPr>
          <p:cNvPr id="7" name="Rounded Rectangle 6"/>
          <p:cNvSpPr/>
          <p:nvPr/>
        </p:nvSpPr>
        <p:spPr>
          <a:xfrm>
            <a:off x="4709430" y="1055802"/>
            <a:ext cx="1606731" cy="16779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MyPath</a:t>
            </a:r>
          </a:p>
          <a:p>
            <a:pPr algn="ctr"/>
            <a:r>
              <a:rPr lang="en-US" sz="1100" dirty="0" smtClean="0"/>
              <a:t>(Example application for Real-Time Student support Applications)</a:t>
            </a:r>
            <a:endParaRPr lang="en-US" sz="1100" dirty="0"/>
          </a:p>
        </p:txBody>
      </p:sp>
      <p:sp>
        <p:nvSpPr>
          <p:cNvPr id="8" name="Title 1"/>
          <p:cNvSpPr>
            <a:spLocks noGrp="1"/>
          </p:cNvSpPr>
          <p:nvPr>
            <p:ph type="title"/>
          </p:nvPr>
        </p:nvSpPr>
        <p:spPr>
          <a:xfrm>
            <a:off x="457200" y="274680"/>
            <a:ext cx="8229240" cy="1142639"/>
          </a:xfrm>
        </p:spPr>
        <p:txBody>
          <a:bodyPr/>
          <a:lstStyle/>
          <a:p>
            <a:pPr>
              <a:buNone/>
            </a:pPr>
            <a:r>
              <a:rPr lang="en-US" dirty="0" smtClean="0"/>
              <a:t>Expansion of Data Projects</a:t>
            </a:r>
            <a:endParaRPr lang="en-US" dirty="0"/>
          </a:p>
        </p:txBody>
      </p:sp>
      <p:sp>
        <p:nvSpPr>
          <p:cNvPr id="9" name="Can 8"/>
          <p:cNvSpPr/>
          <p:nvPr/>
        </p:nvSpPr>
        <p:spPr>
          <a:xfrm>
            <a:off x="1019175" y="3187335"/>
            <a:ext cx="5055052" cy="2455817"/>
          </a:xfrm>
          <a:prstGeom prst="can">
            <a:avLst>
              <a:gd name="adj" fmla="val 189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6551020" y="3876675"/>
            <a:ext cx="1606731" cy="1076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AB-705</a:t>
            </a:r>
          </a:p>
          <a:p>
            <a:pPr algn="ctr"/>
            <a:r>
              <a:rPr lang="en-US" sz="1100" dirty="0" smtClean="0"/>
              <a:t>Multiple Measures</a:t>
            </a:r>
          </a:p>
          <a:p>
            <a:pPr algn="ctr"/>
            <a:r>
              <a:rPr lang="en-US" sz="1100" dirty="0" smtClean="0"/>
              <a:t>(Example initiative)</a:t>
            </a:r>
          </a:p>
        </p:txBody>
      </p:sp>
      <p:cxnSp>
        <p:nvCxnSpPr>
          <p:cNvPr id="12" name="Elbow Connector 11"/>
          <p:cNvCxnSpPr>
            <a:stCxn id="9" idx="1"/>
            <a:endCxn id="5" idx="2"/>
          </p:cNvCxnSpPr>
          <p:nvPr/>
        </p:nvCxnSpPr>
        <p:spPr>
          <a:xfrm rot="16200000" flipV="1">
            <a:off x="2343540" y="1984173"/>
            <a:ext cx="453563" cy="1952761"/>
          </a:xfrm>
          <a:prstGeom prst="bentConnector3">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9" idx="1"/>
            <a:endCxn id="6" idx="2"/>
          </p:cNvCxnSpPr>
          <p:nvPr/>
        </p:nvCxnSpPr>
        <p:spPr>
          <a:xfrm rot="5400000" flipH="1" flipV="1">
            <a:off x="3323253" y="2957221"/>
            <a:ext cx="453562" cy="6667"/>
          </a:xfrm>
          <a:prstGeom prst="bentConnector3">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9" idx="1"/>
            <a:endCxn id="7" idx="2"/>
          </p:cNvCxnSpPr>
          <p:nvPr/>
        </p:nvCxnSpPr>
        <p:spPr>
          <a:xfrm rot="5400000" flipH="1" flipV="1">
            <a:off x="4302967" y="1977507"/>
            <a:ext cx="453563" cy="1966095"/>
          </a:xfrm>
          <a:prstGeom prst="bentConnector3">
            <a:avLst>
              <a:gd name="adj1" fmla="val 50000"/>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9" idx="4"/>
            <a:endCxn id="10" idx="1"/>
          </p:cNvCxnSpPr>
          <p:nvPr/>
        </p:nvCxnSpPr>
        <p:spPr>
          <a:xfrm flipV="1">
            <a:off x="6074227" y="4414838"/>
            <a:ext cx="476793" cy="406"/>
          </a:xfrm>
          <a:prstGeom prst="bentConnector3">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5" idx="3"/>
            <a:endCxn id="6" idx="1"/>
          </p:cNvCxnSpPr>
          <p:nvPr/>
        </p:nvCxnSpPr>
        <p:spPr>
          <a:xfrm>
            <a:off x="2397305" y="1894787"/>
            <a:ext cx="352697" cy="1"/>
          </a:xfrm>
          <a:prstGeom prst="bentConnector3">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4" name="Can 43"/>
          <p:cNvSpPr/>
          <p:nvPr/>
        </p:nvSpPr>
        <p:spPr>
          <a:xfrm>
            <a:off x="1295987" y="3749579"/>
            <a:ext cx="786855" cy="751116"/>
          </a:xfrm>
          <a:prstGeom prst="can">
            <a:avLst>
              <a:gd name="adj" fmla="val 189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Cal-PASS</a:t>
            </a:r>
            <a:endParaRPr lang="en-US" sz="1200" dirty="0"/>
          </a:p>
        </p:txBody>
      </p:sp>
      <p:sp>
        <p:nvSpPr>
          <p:cNvPr id="45" name="Can 44"/>
          <p:cNvSpPr/>
          <p:nvPr/>
        </p:nvSpPr>
        <p:spPr>
          <a:xfrm>
            <a:off x="1295987" y="4656085"/>
            <a:ext cx="786855" cy="751116"/>
          </a:xfrm>
          <a:prstGeom prst="can">
            <a:avLst>
              <a:gd name="adj" fmla="val 189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CDE</a:t>
            </a:r>
            <a:endParaRPr lang="en-US" sz="1200" dirty="0"/>
          </a:p>
        </p:txBody>
      </p:sp>
      <p:sp>
        <p:nvSpPr>
          <p:cNvPr id="66" name="Can 65"/>
          <p:cNvSpPr/>
          <p:nvPr/>
        </p:nvSpPr>
        <p:spPr>
          <a:xfrm>
            <a:off x="2241502" y="3749579"/>
            <a:ext cx="786855" cy="751116"/>
          </a:xfrm>
          <a:prstGeom prst="can">
            <a:avLst>
              <a:gd name="adj" fmla="val 189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CCGI</a:t>
            </a:r>
            <a:endParaRPr lang="en-US" sz="1200" dirty="0"/>
          </a:p>
        </p:txBody>
      </p:sp>
      <p:sp>
        <p:nvSpPr>
          <p:cNvPr id="67" name="Can 66"/>
          <p:cNvSpPr/>
          <p:nvPr/>
        </p:nvSpPr>
        <p:spPr>
          <a:xfrm>
            <a:off x="2241502" y="4656085"/>
            <a:ext cx="786855" cy="751116"/>
          </a:xfrm>
          <a:prstGeom prst="can">
            <a:avLst>
              <a:gd name="adj" fmla="val 189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MIS</a:t>
            </a:r>
            <a:endParaRPr lang="en-US" sz="1200" dirty="0"/>
          </a:p>
        </p:txBody>
      </p:sp>
      <p:sp>
        <p:nvSpPr>
          <p:cNvPr id="68" name="Can 67"/>
          <p:cNvSpPr/>
          <p:nvPr/>
        </p:nvSpPr>
        <p:spPr>
          <a:xfrm>
            <a:off x="3194503" y="3749579"/>
            <a:ext cx="786855" cy="751116"/>
          </a:xfrm>
          <a:prstGeom prst="can">
            <a:avLst>
              <a:gd name="adj" fmla="val 189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a:t>
            </a:r>
            <a:r>
              <a:rPr lang="en-US" sz="1200" dirty="0" smtClean="0"/>
              <a:t>cc Apply</a:t>
            </a:r>
            <a:endParaRPr lang="en-US" sz="1200" dirty="0"/>
          </a:p>
        </p:txBody>
      </p:sp>
      <p:sp>
        <p:nvSpPr>
          <p:cNvPr id="69" name="Can 68"/>
          <p:cNvSpPr/>
          <p:nvPr/>
        </p:nvSpPr>
        <p:spPr>
          <a:xfrm>
            <a:off x="3194503" y="4656085"/>
            <a:ext cx="786855" cy="751116"/>
          </a:xfrm>
          <a:prstGeom prst="can">
            <a:avLst>
              <a:gd name="adj" fmla="val 189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Canvas</a:t>
            </a:r>
            <a:endParaRPr lang="en-US" sz="1200" dirty="0"/>
          </a:p>
        </p:txBody>
      </p:sp>
      <p:sp>
        <p:nvSpPr>
          <p:cNvPr id="25" name="Can 24"/>
          <p:cNvSpPr/>
          <p:nvPr/>
        </p:nvSpPr>
        <p:spPr>
          <a:xfrm>
            <a:off x="4147504" y="3749579"/>
            <a:ext cx="786855" cy="751116"/>
          </a:xfrm>
          <a:prstGeom prst="can">
            <a:avLst>
              <a:gd name="adj" fmla="val 189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Curri-culum</a:t>
            </a:r>
            <a:endParaRPr lang="en-US" sz="1200" dirty="0"/>
          </a:p>
        </p:txBody>
      </p:sp>
      <p:sp>
        <p:nvSpPr>
          <p:cNvPr id="26" name="Can 25"/>
          <p:cNvSpPr/>
          <p:nvPr/>
        </p:nvSpPr>
        <p:spPr>
          <a:xfrm>
            <a:off x="4147504" y="4656085"/>
            <a:ext cx="786855" cy="751116"/>
          </a:xfrm>
          <a:prstGeom prst="can">
            <a:avLst>
              <a:gd name="adj" fmla="val 189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CSU/UC</a:t>
            </a:r>
            <a:endParaRPr lang="en-US" sz="1200" dirty="0"/>
          </a:p>
        </p:txBody>
      </p:sp>
      <p:sp>
        <p:nvSpPr>
          <p:cNvPr id="27" name="Can 26"/>
          <p:cNvSpPr/>
          <p:nvPr/>
        </p:nvSpPr>
        <p:spPr>
          <a:xfrm>
            <a:off x="5091815" y="3749579"/>
            <a:ext cx="786855" cy="751116"/>
          </a:xfrm>
          <a:prstGeom prst="can">
            <a:avLst>
              <a:gd name="adj" fmla="val 189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Other </a:t>
            </a:r>
          </a:p>
          <a:p>
            <a:pPr algn="ctr"/>
            <a:r>
              <a:rPr lang="en-US" sz="1200" dirty="0"/>
              <a:t>C</a:t>
            </a:r>
            <a:r>
              <a:rPr lang="en-US" sz="1200" dirty="0" smtClean="0"/>
              <a:t>urrent</a:t>
            </a:r>
            <a:endParaRPr lang="en-US" sz="1200" dirty="0"/>
          </a:p>
        </p:txBody>
      </p:sp>
      <p:sp>
        <p:nvSpPr>
          <p:cNvPr id="28" name="Can 27"/>
          <p:cNvSpPr/>
          <p:nvPr/>
        </p:nvSpPr>
        <p:spPr>
          <a:xfrm>
            <a:off x="5091815" y="4656085"/>
            <a:ext cx="786855" cy="751116"/>
          </a:xfrm>
          <a:prstGeom prst="can">
            <a:avLst>
              <a:gd name="adj" fmla="val 189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Other</a:t>
            </a:r>
          </a:p>
          <a:p>
            <a:pPr algn="ctr"/>
            <a:r>
              <a:rPr lang="en-US" sz="1200" dirty="0" smtClean="0"/>
              <a:t>Future</a:t>
            </a:r>
            <a:endParaRPr lang="en-US" sz="1200" dirty="0"/>
          </a:p>
        </p:txBody>
      </p:sp>
      <p:sp>
        <p:nvSpPr>
          <p:cNvPr id="22" name="TextBox 21"/>
          <p:cNvSpPr txBox="1"/>
          <p:nvPr/>
        </p:nvSpPr>
        <p:spPr>
          <a:xfrm>
            <a:off x="3050245" y="3224857"/>
            <a:ext cx="960391" cy="369332"/>
          </a:xfrm>
          <a:prstGeom prst="rect">
            <a:avLst/>
          </a:prstGeom>
          <a:noFill/>
        </p:spPr>
        <p:txBody>
          <a:bodyPr wrap="none" rtlCol="0">
            <a:spAutoFit/>
          </a:bodyPr>
          <a:lstStyle/>
          <a:p>
            <a:r>
              <a:rPr lang="en-US" dirty="0" smtClean="0">
                <a:solidFill>
                  <a:schemeClr val="bg1"/>
                </a:solidFill>
              </a:rPr>
              <a:t>Big Data</a:t>
            </a:r>
            <a:endParaRPr lang="en-US" dirty="0">
              <a:solidFill>
                <a:schemeClr val="bg1"/>
              </a:solidFill>
            </a:endParaRPr>
          </a:p>
        </p:txBody>
      </p:sp>
      <p:sp>
        <p:nvSpPr>
          <p:cNvPr id="39" name="Rectangle 38"/>
          <p:cNvSpPr/>
          <p:nvPr/>
        </p:nvSpPr>
        <p:spPr>
          <a:xfrm>
            <a:off x="961778" y="1574277"/>
            <a:ext cx="246772" cy="783992"/>
          </a:xfrm>
          <a:prstGeom prst="rect">
            <a:avLst/>
          </a:prstGeom>
          <a:solidFill>
            <a:srgbClr val="4F81BD">
              <a:alpha val="32157"/>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smtClean="0">
                <a:solidFill>
                  <a:schemeClr val="bg1"/>
                </a:solidFill>
              </a:rPr>
              <a:t>S</a:t>
            </a:r>
          </a:p>
          <a:p>
            <a:pPr algn="ctr"/>
            <a:r>
              <a:rPr lang="en-US" sz="1100" dirty="0" smtClean="0">
                <a:solidFill>
                  <a:schemeClr val="bg1"/>
                </a:solidFill>
              </a:rPr>
              <a:t>W</a:t>
            </a:r>
          </a:p>
          <a:p>
            <a:pPr algn="ctr"/>
            <a:r>
              <a:rPr lang="en-US" sz="1100" dirty="0" smtClean="0">
                <a:solidFill>
                  <a:schemeClr val="bg1"/>
                </a:solidFill>
              </a:rPr>
              <a:t>P</a:t>
            </a:r>
            <a:endParaRPr lang="en-US" sz="1100" dirty="0">
              <a:solidFill>
                <a:schemeClr val="bg1"/>
              </a:solidFill>
            </a:endParaRPr>
          </a:p>
        </p:txBody>
      </p:sp>
      <p:sp>
        <p:nvSpPr>
          <p:cNvPr id="43" name="Rectangle 42"/>
          <p:cNvSpPr/>
          <p:nvPr/>
        </p:nvSpPr>
        <p:spPr>
          <a:xfrm>
            <a:off x="1289771" y="1572710"/>
            <a:ext cx="246772" cy="783992"/>
          </a:xfrm>
          <a:prstGeom prst="rect">
            <a:avLst/>
          </a:prstGeom>
          <a:solidFill>
            <a:srgbClr val="4F81BD">
              <a:alpha val="32157"/>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smtClean="0">
                <a:solidFill>
                  <a:schemeClr val="bg1"/>
                </a:solidFill>
              </a:rPr>
              <a:t>A</a:t>
            </a:r>
          </a:p>
          <a:p>
            <a:pPr algn="ctr"/>
            <a:r>
              <a:rPr lang="en-US" sz="1100" dirty="0" smtClean="0">
                <a:solidFill>
                  <a:schemeClr val="bg1"/>
                </a:solidFill>
              </a:rPr>
              <a:t>E</a:t>
            </a:r>
          </a:p>
          <a:p>
            <a:pPr algn="ctr"/>
            <a:r>
              <a:rPr lang="en-US" sz="1100" dirty="0" smtClean="0">
                <a:solidFill>
                  <a:schemeClr val="bg1"/>
                </a:solidFill>
              </a:rPr>
              <a:t>B</a:t>
            </a:r>
          </a:p>
          <a:p>
            <a:pPr algn="ctr"/>
            <a:r>
              <a:rPr lang="en-US" sz="1100" dirty="0" smtClean="0">
                <a:solidFill>
                  <a:schemeClr val="bg1"/>
                </a:solidFill>
              </a:rPr>
              <a:t>G</a:t>
            </a:r>
          </a:p>
        </p:txBody>
      </p:sp>
      <p:sp>
        <p:nvSpPr>
          <p:cNvPr id="46" name="Rectangle 45"/>
          <p:cNvSpPr/>
          <p:nvPr/>
        </p:nvSpPr>
        <p:spPr>
          <a:xfrm>
            <a:off x="1620306" y="1572710"/>
            <a:ext cx="246772" cy="783992"/>
          </a:xfrm>
          <a:prstGeom prst="rect">
            <a:avLst/>
          </a:prstGeom>
          <a:solidFill>
            <a:srgbClr val="4F81BD">
              <a:alpha val="32157"/>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smtClean="0">
                <a:solidFill>
                  <a:schemeClr val="bg1"/>
                </a:solidFill>
              </a:rPr>
              <a:t>G</a:t>
            </a:r>
          </a:p>
          <a:p>
            <a:pPr algn="ctr"/>
            <a:r>
              <a:rPr lang="en-US" sz="1100" dirty="0">
                <a:solidFill>
                  <a:schemeClr val="bg1"/>
                </a:solidFill>
              </a:rPr>
              <a:t>P</a:t>
            </a:r>
            <a:endParaRPr lang="en-US" sz="1100" dirty="0" smtClean="0">
              <a:solidFill>
                <a:schemeClr val="bg1"/>
              </a:solidFill>
            </a:endParaRPr>
          </a:p>
        </p:txBody>
      </p:sp>
      <p:sp>
        <p:nvSpPr>
          <p:cNvPr id="47" name="Rectangle 46"/>
          <p:cNvSpPr/>
          <p:nvPr/>
        </p:nvSpPr>
        <p:spPr>
          <a:xfrm>
            <a:off x="1960837" y="1572710"/>
            <a:ext cx="246772" cy="783992"/>
          </a:xfrm>
          <a:prstGeom prst="rect">
            <a:avLst/>
          </a:prstGeom>
          <a:solidFill>
            <a:srgbClr val="4F81BD">
              <a:alpha val="32157"/>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smtClean="0">
                <a:solidFill>
                  <a:schemeClr val="bg1"/>
                </a:solidFill>
              </a:rPr>
              <a:t>O</a:t>
            </a:r>
          </a:p>
          <a:p>
            <a:pPr algn="ctr"/>
            <a:r>
              <a:rPr lang="en-US" sz="1100" dirty="0" smtClean="0">
                <a:solidFill>
                  <a:schemeClr val="bg1"/>
                </a:solidFill>
              </a:rPr>
              <a:t>T</a:t>
            </a:r>
          </a:p>
          <a:p>
            <a:pPr algn="ctr"/>
            <a:r>
              <a:rPr lang="en-US" sz="1100" dirty="0" smtClean="0">
                <a:solidFill>
                  <a:schemeClr val="bg1"/>
                </a:solidFill>
              </a:rPr>
              <a:t>H</a:t>
            </a:r>
          </a:p>
          <a:p>
            <a:pPr algn="ctr"/>
            <a:r>
              <a:rPr lang="en-US" sz="1100" dirty="0" smtClean="0">
                <a:solidFill>
                  <a:schemeClr val="bg1"/>
                </a:solidFill>
              </a:rPr>
              <a:t>E</a:t>
            </a:r>
          </a:p>
          <a:p>
            <a:pPr algn="ctr"/>
            <a:r>
              <a:rPr lang="en-US" sz="1100" dirty="0" smtClean="0">
                <a:solidFill>
                  <a:schemeClr val="bg1"/>
                </a:solidFill>
              </a:rPr>
              <a:t>R</a:t>
            </a:r>
          </a:p>
        </p:txBody>
      </p:sp>
      <p:sp>
        <p:nvSpPr>
          <p:cNvPr id="32" name="Rectangle 31"/>
          <p:cNvSpPr/>
          <p:nvPr/>
        </p:nvSpPr>
        <p:spPr>
          <a:xfrm>
            <a:off x="838806" y="2322858"/>
            <a:ext cx="1509582" cy="277371"/>
          </a:xfrm>
          <a:prstGeom prst="rect">
            <a:avLst/>
          </a:prstGeom>
          <a:solidFill>
            <a:srgbClr val="4F81BD"/>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Simplified Metrics</a:t>
            </a:r>
            <a:endParaRPr lang="en-US" sz="1400" dirty="0">
              <a:solidFill>
                <a:schemeClr val="bg1"/>
              </a:solidFill>
            </a:endParaRPr>
          </a:p>
        </p:txBody>
      </p:sp>
    </p:spTree>
    <p:extLst>
      <p:ext uri="{BB962C8B-B14F-4D97-AF65-F5344CB8AC3E}">
        <p14:creationId xmlns:p14="http://schemas.microsoft.com/office/powerpoint/2010/main" val="4018162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564"/>
          <a:stretch/>
        </p:blipFill>
        <p:spPr>
          <a:xfrm>
            <a:off x="-106675" y="1714500"/>
            <a:ext cx="9343713" cy="5227321"/>
          </a:xfrm>
          <a:prstGeom prst="rect">
            <a:avLst/>
          </a:prstGeom>
        </p:spPr>
      </p:pic>
      <p:sp>
        <p:nvSpPr>
          <p:cNvPr id="3" name="TextBox 2"/>
          <p:cNvSpPr txBox="1"/>
          <p:nvPr/>
        </p:nvSpPr>
        <p:spPr>
          <a:xfrm>
            <a:off x="187799" y="222022"/>
            <a:ext cx="8570295" cy="769441"/>
          </a:xfrm>
          <a:prstGeom prst="rect">
            <a:avLst/>
          </a:prstGeom>
          <a:noFill/>
        </p:spPr>
        <p:txBody>
          <a:bodyPr wrap="none" rtlCol="0">
            <a:spAutoFit/>
          </a:bodyPr>
          <a:lstStyle/>
          <a:p>
            <a:pPr algn="ctr"/>
            <a:r>
              <a:rPr lang="en-US" sz="4400" dirty="0" smtClean="0">
                <a:solidFill>
                  <a:srgbClr val="000000"/>
                </a:solidFill>
                <a:latin typeface="Calibri" pitchFamily="34"/>
                <a:ea typeface="Arial Unicode MS" pitchFamily="2"/>
                <a:cs typeface="Arial Unicode MS" pitchFamily="2"/>
              </a:rPr>
              <a:t>Integrated Text Messaging and Inbox</a:t>
            </a:r>
            <a:endParaRPr lang="en-US" sz="4400" dirty="0">
              <a:solidFill>
                <a:srgbClr val="000000"/>
              </a:solidFill>
              <a:latin typeface="Calibri" pitchFamily="34"/>
              <a:ea typeface="Arial Unicode MS" pitchFamily="2"/>
              <a:cs typeface="Arial Unicode MS" pitchFamily="2"/>
            </a:endParaRPr>
          </a:p>
        </p:txBody>
      </p:sp>
    </p:spTree>
    <p:extLst>
      <p:ext uri="{BB962C8B-B14F-4D97-AF65-F5344CB8AC3E}">
        <p14:creationId xmlns:p14="http://schemas.microsoft.com/office/powerpoint/2010/main" val="4084405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dirty="0" smtClean="0"/>
              <a:t>Seamless Student Experience</a:t>
            </a:r>
            <a:endParaRPr lang="en-US" dirty="0"/>
          </a:p>
        </p:txBody>
      </p:sp>
      <p:sp>
        <p:nvSpPr>
          <p:cNvPr id="4" name="Rectangle 3"/>
          <p:cNvSpPr/>
          <p:nvPr/>
        </p:nvSpPr>
        <p:spPr>
          <a:xfrm>
            <a:off x="2167223" y="2727931"/>
            <a:ext cx="1567543" cy="5829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200" dirty="0" smtClean="0"/>
          </a:p>
          <a:p>
            <a:pPr algn="ctr"/>
            <a:r>
              <a:rPr lang="en-US" sz="1200" dirty="0" smtClean="0"/>
              <a:t>Onboarding</a:t>
            </a:r>
          </a:p>
          <a:p>
            <a:pPr algn="ctr"/>
            <a:r>
              <a:rPr lang="en-US" sz="1200" dirty="0" smtClean="0"/>
              <a:t>(MyPath)</a:t>
            </a:r>
          </a:p>
        </p:txBody>
      </p:sp>
      <p:sp>
        <p:nvSpPr>
          <p:cNvPr id="5" name="Rectangle 4"/>
          <p:cNvSpPr/>
          <p:nvPr/>
        </p:nvSpPr>
        <p:spPr>
          <a:xfrm>
            <a:off x="3734766" y="3876052"/>
            <a:ext cx="833031" cy="577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t>Registration</a:t>
            </a:r>
          </a:p>
        </p:txBody>
      </p:sp>
      <p:sp>
        <p:nvSpPr>
          <p:cNvPr id="6" name="Rectangle 5"/>
          <p:cNvSpPr/>
          <p:nvPr/>
        </p:nvSpPr>
        <p:spPr>
          <a:xfrm>
            <a:off x="4567798" y="3877422"/>
            <a:ext cx="2589438" cy="577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t>Starfish Early Alert</a:t>
            </a:r>
          </a:p>
          <a:p>
            <a:pPr algn="ctr"/>
            <a:r>
              <a:rPr lang="en-US" sz="1200" dirty="0" smtClean="0"/>
              <a:t>Continuous Engagement</a:t>
            </a:r>
          </a:p>
        </p:txBody>
      </p:sp>
      <p:sp>
        <p:nvSpPr>
          <p:cNvPr id="7" name="Rectangle 6"/>
          <p:cNvSpPr/>
          <p:nvPr/>
        </p:nvSpPr>
        <p:spPr>
          <a:xfrm>
            <a:off x="3734765" y="2729373"/>
            <a:ext cx="3422467" cy="576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t>SIS/ERP</a:t>
            </a:r>
          </a:p>
          <a:p>
            <a:pPr algn="ctr"/>
            <a:r>
              <a:rPr lang="en-US" sz="1200" dirty="0" smtClean="0"/>
              <a:t>Student Information/</a:t>
            </a:r>
          </a:p>
          <a:p>
            <a:pPr algn="ctr"/>
            <a:r>
              <a:rPr lang="en-US" sz="1200" dirty="0" smtClean="0"/>
              <a:t>Resource Planning</a:t>
            </a:r>
          </a:p>
        </p:txBody>
      </p:sp>
      <p:sp>
        <p:nvSpPr>
          <p:cNvPr id="8" name="Rectangle 7"/>
          <p:cNvSpPr/>
          <p:nvPr/>
        </p:nvSpPr>
        <p:spPr>
          <a:xfrm>
            <a:off x="2637490" y="2152511"/>
            <a:ext cx="4519744" cy="577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t>Financial Support Services</a:t>
            </a:r>
          </a:p>
        </p:txBody>
      </p:sp>
      <p:sp>
        <p:nvSpPr>
          <p:cNvPr id="9" name="Rectangle 8"/>
          <p:cNvSpPr/>
          <p:nvPr/>
        </p:nvSpPr>
        <p:spPr>
          <a:xfrm>
            <a:off x="821751" y="3877422"/>
            <a:ext cx="1345473" cy="577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t>High School Engagement</a:t>
            </a:r>
          </a:p>
          <a:p>
            <a:pPr algn="ctr"/>
            <a:r>
              <a:rPr lang="en-US" sz="1200" dirty="0" smtClean="0"/>
              <a:t>(CCGI)</a:t>
            </a:r>
            <a:endParaRPr lang="en-US" sz="1200" dirty="0"/>
          </a:p>
        </p:txBody>
      </p:sp>
      <p:sp>
        <p:nvSpPr>
          <p:cNvPr id="10" name="Rectangle 9"/>
          <p:cNvSpPr/>
          <p:nvPr/>
        </p:nvSpPr>
        <p:spPr>
          <a:xfrm>
            <a:off x="2167225" y="3880409"/>
            <a:ext cx="470264" cy="577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t>Career</a:t>
            </a:r>
          </a:p>
          <a:p>
            <a:pPr algn="ctr"/>
            <a:r>
              <a:rPr lang="en-US" sz="1200" dirty="0" smtClean="0"/>
              <a:t>Plan</a:t>
            </a:r>
            <a:endParaRPr lang="en-US" sz="1200" dirty="0"/>
          </a:p>
        </p:txBody>
      </p:sp>
      <p:sp>
        <p:nvSpPr>
          <p:cNvPr id="11" name="Rectangle 10"/>
          <p:cNvSpPr/>
          <p:nvPr/>
        </p:nvSpPr>
        <p:spPr>
          <a:xfrm>
            <a:off x="2637489" y="3876053"/>
            <a:ext cx="572587" cy="577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t>Major</a:t>
            </a:r>
          </a:p>
          <a:p>
            <a:pPr algn="ctr"/>
            <a:r>
              <a:rPr lang="en-US" sz="1200" dirty="0" smtClean="0"/>
              <a:t>Selection</a:t>
            </a:r>
            <a:endParaRPr lang="en-US" sz="1200" dirty="0"/>
          </a:p>
        </p:txBody>
      </p:sp>
      <p:sp>
        <p:nvSpPr>
          <p:cNvPr id="12" name="Rectangle 11"/>
          <p:cNvSpPr/>
          <p:nvPr/>
        </p:nvSpPr>
        <p:spPr>
          <a:xfrm>
            <a:off x="3210076" y="3876052"/>
            <a:ext cx="524690" cy="577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t>CCC Apply</a:t>
            </a:r>
            <a:endParaRPr lang="en-US" sz="1200" dirty="0"/>
          </a:p>
        </p:txBody>
      </p:sp>
      <p:sp>
        <p:nvSpPr>
          <p:cNvPr id="13" name="Rectangle 12"/>
          <p:cNvSpPr/>
          <p:nvPr/>
        </p:nvSpPr>
        <p:spPr>
          <a:xfrm>
            <a:off x="4567798" y="1565821"/>
            <a:ext cx="2589436" cy="577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t>Canvas</a:t>
            </a:r>
          </a:p>
          <a:p>
            <a:pPr algn="ctr"/>
            <a:r>
              <a:rPr lang="en-US" sz="1200" dirty="0" smtClean="0"/>
              <a:t>Learning Management System</a:t>
            </a:r>
          </a:p>
        </p:txBody>
      </p:sp>
      <p:sp>
        <p:nvSpPr>
          <p:cNvPr id="14" name="Rectangle 13"/>
          <p:cNvSpPr/>
          <p:nvPr/>
        </p:nvSpPr>
        <p:spPr>
          <a:xfrm>
            <a:off x="5284383" y="990453"/>
            <a:ext cx="2892056" cy="577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t>Internship/Apprenticeship/Job Placement</a:t>
            </a:r>
          </a:p>
        </p:txBody>
      </p:sp>
      <p:sp>
        <p:nvSpPr>
          <p:cNvPr id="15" name="Rectangle 14"/>
          <p:cNvSpPr/>
          <p:nvPr/>
        </p:nvSpPr>
        <p:spPr>
          <a:xfrm>
            <a:off x="1626781" y="3308481"/>
            <a:ext cx="5530451" cy="577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t>Program Planning/Guidance</a:t>
            </a:r>
          </a:p>
        </p:txBody>
      </p:sp>
      <p:sp>
        <p:nvSpPr>
          <p:cNvPr id="16" name="Rectangle 15"/>
          <p:cNvSpPr/>
          <p:nvPr/>
        </p:nvSpPr>
        <p:spPr>
          <a:xfrm>
            <a:off x="821750" y="4447730"/>
            <a:ext cx="7354689" cy="35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t>Data Services – Personalization - Engagement</a:t>
            </a:r>
          </a:p>
        </p:txBody>
      </p:sp>
      <p:pic>
        <p:nvPicPr>
          <p:cNvPr id="17" name="Picture 2" descr="Image result for student phone ap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0483" y="5016671"/>
            <a:ext cx="570402" cy="1137216"/>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p:nvPr/>
        </p:nvSpPr>
        <p:spPr>
          <a:xfrm>
            <a:off x="3902149" y="5188693"/>
            <a:ext cx="1190846" cy="6804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Web Portals</a:t>
            </a:r>
            <a:endParaRPr lang="en-US" dirty="0"/>
          </a:p>
        </p:txBody>
      </p:sp>
      <p:cxnSp>
        <p:nvCxnSpPr>
          <p:cNvPr id="20" name="Straight Connector 19"/>
          <p:cNvCxnSpPr>
            <a:endCxn id="18" idx="0"/>
          </p:cNvCxnSpPr>
          <p:nvPr/>
        </p:nvCxnSpPr>
        <p:spPr>
          <a:xfrm>
            <a:off x="4497572" y="4805922"/>
            <a:ext cx="0" cy="382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7" idx="0"/>
          </p:cNvCxnSpPr>
          <p:nvPr/>
        </p:nvCxnSpPr>
        <p:spPr>
          <a:xfrm>
            <a:off x="6475684" y="4805922"/>
            <a:ext cx="0" cy="21074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239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60305" y="222022"/>
            <a:ext cx="6625275" cy="769441"/>
          </a:xfrm>
          <a:prstGeom prst="rect">
            <a:avLst/>
          </a:prstGeom>
          <a:noFill/>
        </p:spPr>
        <p:txBody>
          <a:bodyPr wrap="none" rtlCol="0">
            <a:spAutoFit/>
          </a:bodyPr>
          <a:lstStyle/>
          <a:p>
            <a:pPr algn="ctr"/>
            <a:r>
              <a:rPr lang="en-US" sz="4400" dirty="0" smtClean="0">
                <a:solidFill>
                  <a:srgbClr val="000000"/>
                </a:solidFill>
                <a:latin typeface="Calibri" pitchFamily="34"/>
                <a:ea typeface="Arial Unicode MS" pitchFamily="2"/>
                <a:cs typeface="Arial Unicode MS" pitchFamily="2"/>
              </a:rPr>
              <a:t>Possible Graphical Pathways</a:t>
            </a:r>
            <a:endParaRPr lang="en-US" sz="4400" dirty="0">
              <a:solidFill>
                <a:srgbClr val="000000"/>
              </a:solidFill>
              <a:latin typeface="Calibri" pitchFamily="34"/>
              <a:ea typeface="Arial Unicode MS" pitchFamily="2"/>
              <a:cs typeface="Arial Unicode MS" pitchFamily="2"/>
            </a:endParaRPr>
          </a:p>
        </p:txBody>
      </p:sp>
      <p:pic>
        <p:nvPicPr>
          <p:cNvPr id="4" name="Content Placeholder 4"/>
          <p:cNvPicPr>
            <a:picLocks noGrp="1" noChangeAspect="1"/>
          </p:cNvPicPr>
          <p:nvPr/>
        </p:nvPicPr>
        <p:blipFill>
          <a:blip r:embed="rId2"/>
          <a:stretch>
            <a:fillRect/>
          </a:stretch>
        </p:blipFill>
        <p:spPr>
          <a:xfrm>
            <a:off x="1" y="1443112"/>
            <a:ext cx="9133208" cy="3967088"/>
          </a:xfrm>
          <a:prstGeom prst="rect">
            <a:avLst/>
          </a:prstGeom>
        </p:spPr>
      </p:pic>
    </p:spTree>
    <p:extLst>
      <p:ext uri="{BB962C8B-B14F-4D97-AF65-F5344CB8AC3E}">
        <p14:creationId xmlns:p14="http://schemas.microsoft.com/office/powerpoint/2010/main" val="2630907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206430"/>
            <a:ext cx="9324975" cy="1469519"/>
          </a:xfrm>
        </p:spPr>
        <p:txBody>
          <a:bodyPr/>
          <a:lstStyle/>
          <a:p>
            <a:pPr>
              <a:buNone/>
            </a:pPr>
            <a:r>
              <a:rPr lang="en-US" dirty="0" smtClean="0"/>
              <a:t>Program Planner &amp; Curriculum</a:t>
            </a:r>
            <a:endParaRPr lang="en-US" dirty="0"/>
          </a:p>
        </p:txBody>
      </p:sp>
      <p:sp>
        <p:nvSpPr>
          <p:cNvPr id="4" name="Oval 3"/>
          <p:cNvSpPr/>
          <p:nvPr/>
        </p:nvSpPr>
        <p:spPr>
          <a:xfrm>
            <a:off x="4791075" y="1247775"/>
            <a:ext cx="2990850" cy="20383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Curriculum Inventory</a:t>
            </a:r>
            <a:endParaRPr lang="en-US" sz="2000" b="1" dirty="0">
              <a:solidFill>
                <a:schemeClr val="tx1"/>
              </a:solidFill>
            </a:endParaRPr>
          </a:p>
        </p:txBody>
      </p:sp>
      <p:sp>
        <p:nvSpPr>
          <p:cNvPr id="5" name="Oval 4"/>
          <p:cNvSpPr/>
          <p:nvPr/>
        </p:nvSpPr>
        <p:spPr>
          <a:xfrm>
            <a:off x="6157912" y="2727343"/>
            <a:ext cx="1866900" cy="19081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C-ID</a:t>
            </a:r>
          </a:p>
          <a:p>
            <a:pPr algn="ctr"/>
            <a:r>
              <a:rPr lang="en-US" sz="2000" b="1" dirty="0" smtClean="0">
                <a:solidFill>
                  <a:schemeClr val="tx1"/>
                </a:solidFill>
              </a:rPr>
              <a:t>Data</a:t>
            </a:r>
            <a:endParaRPr lang="en-US" sz="2000" b="1" dirty="0">
              <a:solidFill>
                <a:schemeClr val="tx1"/>
              </a:solidFill>
            </a:endParaRPr>
          </a:p>
        </p:txBody>
      </p:sp>
      <p:sp>
        <p:nvSpPr>
          <p:cNvPr id="6" name="Oval 5"/>
          <p:cNvSpPr/>
          <p:nvPr/>
        </p:nvSpPr>
        <p:spPr>
          <a:xfrm>
            <a:off x="4662487" y="2636865"/>
            <a:ext cx="1866900" cy="19081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chemeClr val="tx1"/>
              </a:solidFill>
            </a:endParaRPr>
          </a:p>
          <a:p>
            <a:pPr algn="ctr"/>
            <a:r>
              <a:rPr lang="en-US" sz="2000" b="1" dirty="0" smtClean="0">
                <a:solidFill>
                  <a:schemeClr val="tx1"/>
                </a:solidFill>
              </a:rPr>
              <a:t>Program Planner Data</a:t>
            </a:r>
            <a:endParaRPr lang="en-US" sz="2000" b="1" dirty="0">
              <a:solidFill>
                <a:schemeClr val="tx1"/>
              </a:solidFill>
            </a:endParaRPr>
          </a:p>
        </p:txBody>
      </p:sp>
      <p:sp>
        <p:nvSpPr>
          <p:cNvPr id="7" name="Oval 6"/>
          <p:cNvSpPr/>
          <p:nvPr/>
        </p:nvSpPr>
        <p:spPr>
          <a:xfrm>
            <a:off x="5691062" y="4635463"/>
            <a:ext cx="1295400" cy="9064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ASSIST</a:t>
            </a:r>
            <a:endParaRPr lang="en-US" sz="2000" b="1" dirty="0">
              <a:solidFill>
                <a:schemeClr val="tx1"/>
              </a:solidFill>
            </a:endParaRPr>
          </a:p>
        </p:txBody>
      </p:sp>
      <p:cxnSp>
        <p:nvCxnSpPr>
          <p:cNvPr id="9" name="Straight Connector 8"/>
          <p:cNvCxnSpPr>
            <a:stCxn id="7" idx="0"/>
          </p:cNvCxnSpPr>
          <p:nvPr/>
        </p:nvCxnSpPr>
        <p:spPr>
          <a:xfrm flipV="1">
            <a:off x="6338762" y="3229203"/>
            <a:ext cx="33463" cy="140626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572194" y="2669557"/>
            <a:ext cx="2018856" cy="5596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Starfish</a:t>
            </a:r>
            <a:endParaRPr lang="en-US" sz="1400" b="1" dirty="0">
              <a:solidFill>
                <a:schemeClr val="tx1"/>
              </a:solidFill>
            </a:endParaRPr>
          </a:p>
        </p:txBody>
      </p:sp>
      <p:cxnSp>
        <p:nvCxnSpPr>
          <p:cNvPr id="11" name="Straight Connector 10"/>
          <p:cNvCxnSpPr>
            <a:stCxn id="16" idx="6"/>
            <a:endCxn id="6" idx="2"/>
          </p:cNvCxnSpPr>
          <p:nvPr/>
        </p:nvCxnSpPr>
        <p:spPr>
          <a:xfrm>
            <a:off x="3586481" y="2342514"/>
            <a:ext cx="1076006" cy="1248411"/>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567625" y="3273467"/>
            <a:ext cx="2018856" cy="5596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EduNav</a:t>
            </a:r>
            <a:endParaRPr lang="en-US" sz="1400" b="1" dirty="0">
              <a:solidFill>
                <a:schemeClr val="tx1"/>
              </a:solidFill>
            </a:endParaRPr>
          </a:p>
        </p:txBody>
      </p:sp>
      <p:sp>
        <p:nvSpPr>
          <p:cNvPr id="15" name="Oval 14"/>
          <p:cNvSpPr/>
          <p:nvPr/>
        </p:nvSpPr>
        <p:spPr>
          <a:xfrm>
            <a:off x="1567625" y="3880333"/>
            <a:ext cx="2018856" cy="5596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Bakersfield Program Planner</a:t>
            </a:r>
            <a:endParaRPr lang="en-US" sz="1400" b="1" dirty="0">
              <a:solidFill>
                <a:schemeClr val="tx1"/>
              </a:solidFill>
            </a:endParaRPr>
          </a:p>
        </p:txBody>
      </p:sp>
      <p:sp>
        <p:nvSpPr>
          <p:cNvPr id="16" name="Oval 15"/>
          <p:cNvSpPr/>
          <p:nvPr/>
        </p:nvSpPr>
        <p:spPr>
          <a:xfrm>
            <a:off x="1567625" y="2062691"/>
            <a:ext cx="2018856" cy="5596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solidFill>
                  <a:schemeClr val="tx1"/>
                </a:solidFill>
              </a:rPr>
              <a:t>DegreeWorks</a:t>
            </a:r>
            <a:endParaRPr lang="en-US" sz="1400" b="1" dirty="0">
              <a:solidFill>
                <a:schemeClr val="tx1"/>
              </a:solidFill>
            </a:endParaRPr>
          </a:p>
        </p:txBody>
      </p:sp>
      <p:cxnSp>
        <p:nvCxnSpPr>
          <p:cNvPr id="18" name="Straight Connector 17"/>
          <p:cNvCxnSpPr>
            <a:stCxn id="10" idx="6"/>
            <a:endCxn id="6" idx="2"/>
          </p:cNvCxnSpPr>
          <p:nvPr/>
        </p:nvCxnSpPr>
        <p:spPr>
          <a:xfrm>
            <a:off x="3591050" y="2949380"/>
            <a:ext cx="1071437" cy="64154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6"/>
            <a:endCxn id="6" idx="2"/>
          </p:cNvCxnSpPr>
          <p:nvPr/>
        </p:nvCxnSpPr>
        <p:spPr>
          <a:xfrm>
            <a:off x="3586481" y="3553290"/>
            <a:ext cx="1076006" cy="3763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5" idx="6"/>
            <a:endCxn id="6" idx="2"/>
          </p:cNvCxnSpPr>
          <p:nvPr/>
        </p:nvCxnSpPr>
        <p:spPr>
          <a:xfrm flipV="1">
            <a:off x="3586481" y="3590925"/>
            <a:ext cx="1076006" cy="569231"/>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1567625" y="4484243"/>
            <a:ext cx="2018856" cy="5596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Others</a:t>
            </a:r>
            <a:endParaRPr lang="en-US" sz="1400" b="1" dirty="0">
              <a:solidFill>
                <a:schemeClr val="tx1"/>
              </a:solidFill>
            </a:endParaRPr>
          </a:p>
        </p:txBody>
      </p:sp>
      <p:cxnSp>
        <p:nvCxnSpPr>
          <p:cNvPr id="29" name="Straight Connector 28"/>
          <p:cNvCxnSpPr>
            <a:stCxn id="28" idx="6"/>
            <a:endCxn id="6" idx="2"/>
          </p:cNvCxnSpPr>
          <p:nvPr/>
        </p:nvCxnSpPr>
        <p:spPr>
          <a:xfrm flipV="1">
            <a:off x="3586481" y="3590925"/>
            <a:ext cx="1076006" cy="1173141"/>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08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766" y="222022"/>
            <a:ext cx="9063443" cy="769441"/>
          </a:xfrm>
          <a:prstGeom prst="rect">
            <a:avLst/>
          </a:prstGeom>
          <a:noFill/>
        </p:spPr>
        <p:txBody>
          <a:bodyPr wrap="none" rtlCol="0">
            <a:spAutoFit/>
          </a:bodyPr>
          <a:lstStyle/>
          <a:p>
            <a:pPr algn="ctr"/>
            <a:r>
              <a:rPr lang="en-US" sz="4400" dirty="0" smtClean="0">
                <a:solidFill>
                  <a:srgbClr val="000000"/>
                </a:solidFill>
                <a:latin typeface="Calibri" pitchFamily="34"/>
                <a:ea typeface="Arial Unicode MS" pitchFamily="2"/>
                <a:cs typeface="Arial Unicode MS" pitchFamily="2"/>
              </a:rPr>
              <a:t>Consideration for Placement (AB-705)</a:t>
            </a:r>
            <a:endParaRPr lang="en-US" sz="4400" dirty="0">
              <a:solidFill>
                <a:srgbClr val="000000"/>
              </a:solidFill>
              <a:latin typeface="Calibri" pitchFamily="34"/>
              <a:ea typeface="Arial Unicode MS" pitchFamily="2"/>
              <a:cs typeface="Arial Unicode MS" pitchFamily="2"/>
            </a:endParaRPr>
          </a:p>
        </p:txBody>
      </p:sp>
      <p:pic>
        <p:nvPicPr>
          <p:cNvPr id="6" name="Picture 5"/>
          <p:cNvPicPr>
            <a:picLocks noChangeAspect="1"/>
          </p:cNvPicPr>
          <p:nvPr/>
        </p:nvPicPr>
        <p:blipFill rotWithShape="1">
          <a:blip r:embed="rId2"/>
          <a:srcRect l="257" t="13322" r="-1"/>
          <a:stretch/>
        </p:blipFill>
        <p:spPr>
          <a:xfrm>
            <a:off x="-58766" y="1864426"/>
            <a:ext cx="9267191" cy="5033330"/>
          </a:xfrm>
          <a:prstGeom prst="rect">
            <a:avLst/>
          </a:prstGeom>
        </p:spPr>
      </p:pic>
      <p:sp>
        <p:nvSpPr>
          <p:cNvPr id="5" name="Oval 4"/>
          <p:cNvSpPr/>
          <p:nvPr/>
        </p:nvSpPr>
        <p:spPr>
          <a:xfrm>
            <a:off x="5790207" y="5475136"/>
            <a:ext cx="2171700" cy="1203960"/>
          </a:xfrm>
          <a:prstGeom prst="ellipse">
            <a:avLst/>
          </a:prstGeom>
          <a:noFill/>
          <a:ln>
            <a:solidFill>
              <a:srgbClr val="F39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3822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6" name="Elbow Connector 105"/>
          <p:cNvCxnSpPr>
            <a:stCxn id="40" idx="2"/>
            <a:endCxn id="48" idx="3"/>
          </p:cNvCxnSpPr>
          <p:nvPr/>
        </p:nvCxnSpPr>
        <p:spPr>
          <a:xfrm rot="16200000" flipH="1">
            <a:off x="1248734" y="3030006"/>
            <a:ext cx="1735237" cy="2014"/>
          </a:xfrm>
          <a:prstGeom prst="bentConnector3">
            <a:avLst>
              <a:gd name="adj1" fmla="val 50000"/>
            </a:avLst>
          </a:prstGeom>
          <a:ln w="57150">
            <a:solidFill>
              <a:srgbClr val="F39F4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 y="228944"/>
            <a:ext cx="9144000" cy="1469519"/>
          </a:xfrm>
        </p:spPr>
        <p:txBody>
          <a:bodyPr/>
          <a:lstStyle/>
          <a:p>
            <a:pPr>
              <a:buNone/>
            </a:pPr>
            <a:r>
              <a:rPr lang="en-US" dirty="0" smtClean="0"/>
              <a:t>Proposed Placement Logic</a:t>
            </a:r>
            <a:endParaRPr lang="en-US" dirty="0"/>
          </a:p>
        </p:txBody>
      </p:sp>
      <p:sp>
        <p:nvSpPr>
          <p:cNvPr id="8" name="Oval 7"/>
          <p:cNvSpPr/>
          <p:nvPr/>
        </p:nvSpPr>
        <p:spPr>
          <a:xfrm>
            <a:off x="6221259" y="4521134"/>
            <a:ext cx="1691573" cy="62899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Present </a:t>
            </a:r>
          </a:p>
          <a:p>
            <a:pPr algn="ctr"/>
            <a:r>
              <a:rPr lang="en-US" sz="1400" dirty="0" smtClean="0">
                <a:solidFill>
                  <a:schemeClr val="tx1"/>
                </a:solidFill>
              </a:rPr>
              <a:t>Self-Reporting Screen</a:t>
            </a:r>
          </a:p>
        </p:txBody>
      </p:sp>
      <p:sp>
        <p:nvSpPr>
          <p:cNvPr id="47" name="Rounded Rectangle 46"/>
          <p:cNvSpPr/>
          <p:nvPr/>
        </p:nvSpPr>
        <p:spPr>
          <a:xfrm>
            <a:off x="1414619" y="3066385"/>
            <a:ext cx="1405479" cy="5595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MM</a:t>
            </a:r>
          </a:p>
          <a:p>
            <a:pPr algn="ctr"/>
            <a:r>
              <a:rPr lang="en-US" sz="1400" dirty="0" smtClean="0"/>
              <a:t> Placement Step</a:t>
            </a:r>
            <a:endParaRPr lang="en-US" sz="1400" dirty="0"/>
          </a:p>
        </p:txBody>
      </p:sp>
      <p:cxnSp>
        <p:nvCxnSpPr>
          <p:cNvPr id="64" name="Straight Arrow Connector 63"/>
          <p:cNvCxnSpPr>
            <a:stCxn id="9" idx="4"/>
            <a:endCxn id="54" idx="0"/>
          </p:cNvCxnSpPr>
          <p:nvPr/>
        </p:nvCxnSpPr>
        <p:spPr>
          <a:xfrm>
            <a:off x="7067046" y="2575245"/>
            <a:ext cx="1" cy="232802"/>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6221260" y="2808047"/>
            <a:ext cx="1691573" cy="62899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D</a:t>
            </a:r>
            <a:r>
              <a:rPr lang="en-US" sz="1400" dirty="0" smtClean="0">
                <a:solidFill>
                  <a:schemeClr val="tx1"/>
                </a:solidFill>
              </a:rPr>
              <a:t>oes record exist in </a:t>
            </a:r>
            <a:r>
              <a:rPr lang="en-US" sz="1400" dirty="0" err="1" smtClean="0">
                <a:solidFill>
                  <a:schemeClr val="tx1"/>
                </a:solidFill>
              </a:rPr>
              <a:t>CalPASS</a:t>
            </a:r>
            <a:endParaRPr lang="en-US" sz="1400" dirty="0" smtClean="0">
              <a:solidFill>
                <a:schemeClr val="tx1"/>
              </a:solidFill>
            </a:endParaRPr>
          </a:p>
        </p:txBody>
      </p:sp>
      <p:sp>
        <p:nvSpPr>
          <p:cNvPr id="9" name="Oval 8"/>
          <p:cNvSpPr/>
          <p:nvPr/>
        </p:nvSpPr>
        <p:spPr>
          <a:xfrm>
            <a:off x="6221259" y="1946246"/>
            <a:ext cx="1691574" cy="62899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Does record exist in CCGI</a:t>
            </a:r>
          </a:p>
        </p:txBody>
      </p:sp>
      <p:sp>
        <p:nvSpPr>
          <p:cNvPr id="6" name="TextBox 5"/>
          <p:cNvSpPr txBox="1"/>
          <p:nvPr/>
        </p:nvSpPr>
        <p:spPr>
          <a:xfrm>
            <a:off x="5801017" y="1997718"/>
            <a:ext cx="420243" cy="307777"/>
          </a:xfrm>
          <a:prstGeom prst="rect">
            <a:avLst/>
          </a:prstGeom>
          <a:noFill/>
        </p:spPr>
        <p:txBody>
          <a:bodyPr wrap="none" rtlCol="0">
            <a:spAutoFit/>
          </a:bodyPr>
          <a:lstStyle/>
          <a:p>
            <a:r>
              <a:rPr lang="en-US" sz="1400" dirty="0" smtClean="0"/>
              <a:t>Yes</a:t>
            </a:r>
            <a:endParaRPr lang="en-US" sz="1400" dirty="0"/>
          </a:p>
        </p:txBody>
      </p:sp>
      <p:sp>
        <p:nvSpPr>
          <p:cNvPr id="15" name="TextBox 14"/>
          <p:cNvSpPr txBox="1"/>
          <p:nvPr/>
        </p:nvSpPr>
        <p:spPr>
          <a:xfrm>
            <a:off x="7066287" y="2503312"/>
            <a:ext cx="373820" cy="307777"/>
          </a:xfrm>
          <a:prstGeom prst="rect">
            <a:avLst/>
          </a:prstGeom>
          <a:noFill/>
        </p:spPr>
        <p:txBody>
          <a:bodyPr wrap="none" rtlCol="0">
            <a:spAutoFit/>
          </a:bodyPr>
          <a:lstStyle/>
          <a:p>
            <a:r>
              <a:rPr lang="en-US" sz="1400" dirty="0" smtClean="0"/>
              <a:t>no</a:t>
            </a:r>
            <a:endParaRPr lang="en-US" sz="1400" dirty="0"/>
          </a:p>
        </p:txBody>
      </p:sp>
      <p:sp>
        <p:nvSpPr>
          <p:cNvPr id="22" name="Oval 21"/>
          <p:cNvSpPr/>
          <p:nvPr/>
        </p:nvSpPr>
        <p:spPr>
          <a:xfrm>
            <a:off x="6221259" y="3669848"/>
            <a:ext cx="1691574" cy="62899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D</a:t>
            </a:r>
            <a:r>
              <a:rPr lang="en-US" sz="1400" dirty="0" smtClean="0">
                <a:solidFill>
                  <a:schemeClr val="tx1"/>
                </a:solidFill>
              </a:rPr>
              <a:t>oes record exist in CDE</a:t>
            </a:r>
          </a:p>
        </p:txBody>
      </p:sp>
      <p:cxnSp>
        <p:nvCxnSpPr>
          <p:cNvPr id="27" name="Straight Arrow Connector 26"/>
          <p:cNvCxnSpPr>
            <a:stCxn id="54" idx="4"/>
            <a:endCxn id="22" idx="0"/>
          </p:cNvCxnSpPr>
          <p:nvPr/>
        </p:nvCxnSpPr>
        <p:spPr>
          <a:xfrm flipH="1">
            <a:off x="7067046" y="3437046"/>
            <a:ext cx="1" cy="232802"/>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801017" y="2803612"/>
            <a:ext cx="420243" cy="307777"/>
          </a:xfrm>
          <a:prstGeom prst="rect">
            <a:avLst/>
          </a:prstGeom>
          <a:noFill/>
        </p:spPr>
        <p:txBody>
          <a:bodyPr wrap="none" rtlCol="0">
            <a:spAutoFit/>
          </a:bodyPr>
          <a:lstStyle/>
          <a:p>
            <a:r>
              <a:rPr lang="en-US" sz="1400" dirty="0" smtClean="0"/>
              <a:t>Yes</a:t>
            </a:r>
            <a:endParaRPr lang="en-US" sz="1400" dirty="0"/>
          </a:p>
        </p:txBody>
      </p:sp>
      <p:sp>
        <p:nvSpPr>
          <p:cNvPr id="30" name="TextBox 29"/>
          <p:cNvSpPr txBox="1"/>
          <p:nvPr/>
        </p:nvSpPr>
        <p:spPr>
          <a:xfrm>
            <a:off x="7066287" y="3377790"/>
            <a:ext cx="373820" cy="307777"/>
          </a:xfrm>
          <a:prstGeom prst="rect">
            <a:avLst/>
          </a:prstGeom>
          <a:noFill/>
        </p:spPr>
        <p:txBody>
          <a:bodyPr wrap="none" rtlCol="0">
            <a:spAutoFit/>
          </a:bodyPr>
          <a:lstStyle/>
          <a:p>
            <a:r>
              <a:rPr lang="en-US" sz="1400" dirty="0" smtClean="0"/>
              <a:t>no</a:t>
            </a:r>
            <a:endParaRPr lang="en-US" sz="1400" dirty="0"/>
          </a:p>
        </p:txBody>
      </p:sp>
      <p:cxnSp>
        <p:nvCxnSpPr>
          <p:cNvPr id="31" name="Straight Arrow Connector 30"/>
          <p:cNvCxnSpPr>
            <a:stCxn id="22" idx="4"/>
            <a:endCxn id="8" idx="0"/>
          </p:cNvCxnSpPr>
          <p:nvPr/>
        </p:nvCxnSpPr>
        <p:spPr>
          <a:xfrm>
            <a:off x="7067046" y="4298847"/>
            <a:ext cx="0" cy="222287"/>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767300" y="3690400"/>
            <a:ext cx="420243" cy="307777"/>
          </a:xfrm>
          <a:prstGeom prst="rect">
            <a:avLst/>
          </a:prstGeom>
          <a:noFill/>
        </p:spPr>
        <p:txBody>
          <a:bodyPr wrap="none" rtlCol="0">
            <a:spAutoFit/>
          </a:bodyPr>
          <a:lstStyle/>
          <a:p>
            <a:r>
              <a:rPr lang="en-US" sz="1400" dirty="0" smtClean="0"/>
              <a:t>Yes</a:t>
            </a:r>
            <a:endParaRPr lang="en-US" sz="1400" dirty="0"/>
          </a:p>
        </p:txBody>
      </p:sp>
      <p:sp>
        <p:nvSpPr>
          <p:cNvPr id="34" name="TextBox 33"/>
          <p:cNvSpPr txBox="1"/>
          <p:nvPr/>
        </p:nvSpPr>
        <p:spPr>
          <a:xfrm>
            <a:off x="7066287" y="4223872"/>
            <a:ext cx="373820" cy="307777"/>
          </a:xfrm>
          <a:prstGeom prst="rect">
            <a:avLst/>
          </a:prstGeom>
          <a:noFill/>
        </p:spPr>
        <p:txBody>
          <a:bodyPr wrap="none" rtlCol="0">
            <a:spAutoFit/>
          </a:bodyPr>
          <a:lstStyle/>
          <a:p>
            <a:r>
              <a:rPr lang="en-US" sz="1400" dirty="0" smtClean="0"/>
              <a:t>no</a:t>
            </a:r>
            <a:endParaRPr lang="en-US" sz="1400" dirty="0"/>
          </a:p>
        </p:txBody>
      </p:sp>
      <p:sp>
        <p:nvSpPr>
          <p:cNvPr id="40" name="Rounded Rectangle 39"/>
          <p:cNvSpPr/>
          <p:nvPr/>
        </p:nvSpPr>
        <p:spPr>
          <a:xfrm>
            <a:off x="1201299" y="1092046"/>
            <a:ext cx="1828091" cy="10713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cccApply</a:t>
            </a:r>
            <a:r>
              <a:rPr lang="en-US" sz="1400" dirty="0" smtClean="0"/>
              <a:t>/</a:t>
            </a:r>
            <a:r>
              <a:rPr lang="en-US" sz="1400" dirty="0" err="1" smtClean="0"/>
              <a:t>MyPath</a:t>
            </a:r>
            <a:endParaRPr lang="en-US" sz="1400" dirty="0" smtClean="0"/>
          </a:p>
          <a:p>
            <a:pPr algn="ctr"/>
            <a:r>
              <a:rPr lang="en-US" sz="1400" dirty="0" smtClean="0"/>
              <a:t>Process</a:t>
            </a:r>
          </a:p>
          <a:p>
            <a:pPr algn="ctr"/>
            <a:r>
              <a:rPr lang="en-US" sz="1400" dirty="0" smtClean="0"/>
              <a:t>Steps</a:t>
            </a:r>
            <a:endParaRPr lang="en-US" sz="1400" dirty="0"/>
          </a:p>
        </p:txBody>
      </p:sp>
      <p:sp>
        <p:nvSpPr>
          <p:cNvPr id="45" name="Rounded Rectangle 44"/>
          <p:cNvSpPr/>
          <p:nvPr/>
        </p:nvSpPr>
        <p:spPr>
          <a:xfrm>
            <a:off x="1414619" y="2295458"/>
            <a:ext cx="1405479" cy="5595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Other </a:t>
            </a:r>
            <a:r>
              <a:rPr lang="en-US" sz="1400" dirty="0" err="1" smtClean="0"/>
              <a:t>cccApply</a:t>
            </a:r>
            <a:r>
              <a:rPr lang="en-US" sz="1400" dirty="0" smtClean="0"/>
              <a:t> Steps…</a:t>
            </a:r>
            <a:endParaRPr lang="en-US" sz="1400" dirty="0"/>
          </a:p>
        </p:txBody>
      </p:sp>
      <p:sp>
        <p:nvSpPr>
          <p:cNvPr id="48" name="Round Diagonal Corner Rectangle 47"/>
          <p:cNvSpPr/>
          <p:nvPr/>
        </p:nvSpPr>
        <p:spPr>
          <a:xfrm>
            <a:off x="1414619" y="3898632"/>
            <a:ext cx="1405480" cy="70144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Application and Placement Data</a:t>
            </a:r>
            <a:endParaRPr lang="en-US" sz="1400" dirty="0"/>
          </a:p>
        </p:txBody>
      </p:sp>
      <p:sp>
        <p:nvSpPr>
          <p:cNvPr id="57" name="Round Diagonal Corner Rectangle 56"/>
          <p:cNvSpPr/>
          <p:nvPr/>
        </p:nvSpPr>
        <p:spPr>
          <a:xfrm>
            <a:off x="3779671" y="3883090"/>
            <a:ext cx="1589610" cy="73253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Math/English</a:t>
            </a:r>
          </a:p>
          <a:p>
            <a:pPr algn="ctr"/>
            <a:r>
              <a:rPr lang="en-US" sz="1400" dirty="0" smtClean="0"/>
              <a:t>Placement </a:t>
            </a:r>
          </a:p>
          <a:p>
            <a:pPr algn="ctr"/>
            <a:r>
              <a:rPr lang="en-US" sz="1400" dirty="0" smtClean="0"/>
              <a:t>Recommendation</a:t>
            </a:r>
            <a:endParaRPr lang="en-US" sz="1400" dirty="0"/>
          </a:p>
        </p:txBody>
      </p:sp>
      <p:cxnSp>
        <p:nvCxnSpPr>
          <p:cNvPr id="59" name="Elbow Connector 58"/>
          <p:cNvCxnSpPr>
            <a:stCxn id="47" idx="3"/>
            <a:endCxn id="9" idx="0"/>
          </p:cNvCxnSpPr>
          <p:nvPr/>
        </p:nvCxnSpPr>
        <p:spPr>
          <a:xfrm flipV="1">
            <a:off x="2820098" y="1946246"/>
            <a:ext cx="4246948" cy="1399926"/>
          </a:xfrm>
          <a:prstGeom prst="bentConnector4">
            <a:avLst>
              <a:gd name="adj1" fmla="val 40042"/>
              <a:gd name="adj2" fmla="val 116329"/>
            </a:avLst>
          </a:prstGeom>
          <a:ln w="57150">
            <a:solidFill>
              <a:srgbClr val="F39F4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Elbow Connector 64"/>
          <p:cNvCxnSpPr>
            <a:stCxn id="9" idx="2"/>
            <a:endCxn id="57" idx="0"/>
          </p:cNvCxnSpPr>
          <p:nvPr/>
        </p:nvCxnSpPr>
        <p:spPr>
          <a:xfrm rot="10800000" flipV="1">
            <a:off x="5369281" y="2260746"/>
            <a:ext cx="851978" cy="1988610"/>
          </a:xfrm>
          <a:prstGeom prst="bentConnector3">
            <a:avLst>
              <a:gd name="adj1" fmla="val 50000"/>
            </a:avLst>
          </a:prstGeom>
          <a:ln w="57150">
            <a:solidFill>
              <a:srgbClr val="F39F4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Elbow Connector 66"/>
          <p:cNvCxnSpPr>
            <a:stCxn id="54" idx="2"/>
            <a:endCxn id="57" idx="0"/>
          </p:cNvCxnSpPr>
          <p:nvPr/>
        </p:nvCxnSpPr>
        <p:spPr>
          <a:xfrm rot="10800000" flipV="1">
            <a:off x="5369282" y="3122546"/>
            <a:ext cx="851979" cy="1126809"/>
          </a:xfrm>
          <a:prstGeom prst="bentConnector3">
            <a:avLst>
              <a:gd name="adj1" fmla="val 50000"/>
            </a:avLst>
          </a:prstGeom>
          <a:ln w="57150">
            <a:solidFill>
              <a:srgbClr val="F39F4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Elbow Connector 69"/>
          <p:cNvCxnSpPr>
            <a:stCxn id="22" idx="2"/>
            <a:endCxn id="57" idx="0"/>
          </p:cNvCxnSpPr>
          <p:nvPr/>
        </p:nvCxnSpPr>
        <p:spPr>
          <a:xfrm rot="10800000" flipV="1">
            <a:off x="5369281" y="3984348"/>
            <a:ext cx="851978" cy="265008"/>
          </a:xfrm>
          <a:prstGeom prst="bentConnector3">
            <a:avLst>
              <a:gd name="adj1" fmla="val 50000"/>
            </a:avLst>
          </a:prstGeom>
          <a:ln w="57150">
            <a:solidFill>
              <a:srgbClr val="F39F4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Elbow Connector 72"/>
          <p:cNvCxnSpPr>
            <a:stCxn id="8" idx="2"/>
            <a:endCxn id="57" idx="0"/>
          </p:cNvCxnSpPr>
          <p:nvPr/>
        </p:nvCxnSpPr>
        <p:spPr>
          <a:xfrm rot="10800000">
            <a:off x="5369281" y="4249356"/>
            <a:ext cx="851978" cy="586278"/>
          </a:xfrm>
          <a:prstGeom prst="bentConnector3">
            <a:avLst>
              <a:gd name="adj1" fmla="val 50000"/>
            </a:avLst>
          </a:prstGeom>
          <a:ln w="57150">
            <a:solidFill>
              <a:srgbClr val="F39F4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Elbow Connector 76"/>
          <p:cNvCxnSpPr>
            <a:stCxn id="57" idx="2"/>
            <a:endCxn id="48" idx="0"/>
          </p:cNvCxnSpPr>
          <p:nvPr/>
        </p:nvCxnSpPr>
        <p:spPr>
          <a:xfrm rot="10800000">
            <a:off x="2820099" y="4249356"/>
            <a:ext cx="959572" cy="1"/>
          </a:xfrm>
          <a:prstGeom prst="bentConnector3">
            <a:avLst>
              <a:gd name="adj1" fmla="val 50000"/>
            </a:avLst>
          </a:prstGeom>
          <a:ln w="57150">
            <a:solidFill>
              <a:srgbClr val="F39F41"/>
            </a:solidFill>
            <a:tailEnd type="triangle"/>
          </a:ln>
        </p:spPr>
        <p:style>
          <a:lnRef idx="1">
            <a:schemeClr val="accent1"/>
          </a:lnRef>
          <a:fillRef idx="0">
            <a:schemeClr val="accent1"/>
          </a:fillRef>
          <a:effectRef idx="0">
            <a:schemeClr val="accent1"/>
          </a:effectRef>
          <a:fontRef idx="minor">
            <a:schemeClr val="tx1"/>
          </a:fontRef>
        </p:style>
      </p:cxnSp>
      <p:sp>
        <p:nvSpPr>
          <p:cNvPr id="97" name="Flowchart: Multidocument 96"/>
          <p:cNvSpPr/>
          <p:nvPr/>
        </p:nvSpPr>
        <p:spPr>
          <a:xfrm>
            <a:off x="1310709" y="4879889"/>
            <a:ext cx="1405479" cy="813833"/>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Colleges</a:t>
            </a:r>
            <a:endParaRPr lang="en-US" sz="1400" dirty="0"/>
          </a:p>
        </p:txBody>
      </p:sp>
      <p:cxnSp>
        <p:nvCxnSpPr>
          <p:cNvPr id="98" name="Elbow Connector 97"/>
          <p:cNvCxnSpPr>
            <a:stCxn id="48" idx="1"/>
            <a:endCxn id="97" idx="0"/>
          </p:cNvCxnSpPr>
          <p:nvPr/>
        </p:nvCxnSpPr>
        <p:spPr>
          <a:xfrm rot="5400000">
            <a:off x="1973845" y="4736374"/>
            <a:ext cx="279811" cy="7219"/>
          </a:xfrm>
          <a:prstGeom prst="bentConnector3">
            <a:avLst>
              <a:gd name="adj1" fmla="val 50000"/>
            </a:avLst>
          </a:prstGeom>
          <a:ln w="57150">
            <a:solidFill>
              <a:srgbClr val="F39F4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120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 y="2060986"/>
            <a:ext cx="9322262" cy="4867527"/>
          </a:xfrm>
          <a:prstGeom prst="rect">
            <a:avLst/>
          </a:prstGeom>
        </p:spPr>
      </p:pic>
      <p:sp>
        <p:nvSpPr>
          <p:cNvPr id="3" name="TextBox 2"/>
          <p:cNvSpPr txBox="1"/>
          <p:nvPr/>
        </p:nvSpPr>
        <p:spPr>
          <a:xfrm>
            <a:off x="2395964" y="991463"/>
            <a:ext cx="4374932" cy="300082"/>
          </a:xfrm>
          <a:prstGeom prst="rect">
            <a:avLst/>
          </a:prstGeom>
          <a:noFill/>
        </p:spPr>
        <p:txBody>
          <a:bodyPr wrap="square" rtlCol="0">
            <a:spAutoFit/>
          </a:bodyPr>
          <a:lstStyle/>
          <a:p>
            <a:pPr algn="ctr"/>
            <a:r>
              <a:rPr lang="en-US" sz="1350" dirty="0" smtClean="0"/>
              <a:t>(Example: California College Promise Grant Application)</a:t>
            </a:r>
            <a:endParaRPr lang="en-US" sz="1350" dirty="0"/>
          </a:p>
        </p:txBody>
      </p:sp>
      <p:sp>
        <p:nvSpPr>
          <p:cNvPr id="4" name="TextBox 3"/>
          <p:cNvSpPr txBox="1"/>
          <p:nvPr/>
        </p:nvSpPr>
        <p:spPr>
          <a:xfrm>
            <a:off x="545788" y="222022"/>
            <a:ext cx="8075289" cy="769441"/>
          </a:xfrm>
          <a:prstGeom prst="rect">
            <a:avLst/>
          </a:prstGeom>
          <a:noFill/>
        </p:spPr>
        <p:txBody>
          <a:bodyPr wrap="none" rtlCol="0">
            <a:spAutoFit/>
          </a:bodyPr>
          <a:lstStyle/>
          <a:p>
            <a:pPr algn="ctr"/>
            <a:r>
              <a:rPr lang="en-US" sz="4400" dirty="0" smtClean="0">
                <a:solidFill>
                  <a:srgbClr val="000000"/>
                </a:solidFill>
                <a:latin typeface="Calibri" pitchFamily="34"/>
                <a:ea typeface="Arial Unicode MS" pitchFamily="2"/>
                <a:cs typeface="Arial Unicode MS" pitchFamily="2"/>
              </a:rPr>
              <a:t>Possible Auto-Population of Forms</a:t>
            </a:r>
            <a:endParaRPr lang="en-US" sz="4400" dirty="0">
              <a:solidFill>
                <a:srgbClr val="000000"/>
              </a:solidFill>
              <a:latin typeface="Calibri" pitchFamily="34"/>
              <a:ea typeface="Arial Unicode MS" pitchFamily="2"/>
              <a:cs typeface="Arial Unicode MS" pitchFamily="2"/>
            </a:endParaRPr>
          </a:p>
        </p:txBody>
      </p:sp>
    </p:spTree>
    <p:extLst>
      <p:ext uri="{BB962C8B-B14F-4D97-AF65-F5344CB8AC3E}">
        <p14:creationId xmlns:p14="http://schemas.microsoft.com/office/powerpoint/2010/main" val="1893291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1" y="1988820"/>
            <a:ext cx="9359727" cy="4983922"/>
          </a:xfrm>
          <a:prstGeom prst="rect">
            <a:avLst/>
          </a:prstGeom>
        </p:spPr>
      </p:pic>
      <p:sp>
        <p:nvSpPr>
          <p:cNvPr id="4" name="TextBox 3"/>
          <p:cNvSpPr txBox="1"/>
          <p:nvPr/>
        </p:nvSpPr>
        <p:spPr>
          <a:xfrm>
            <a:off x="1359689" y="222022"/>
            <a:ext cx="6226513" cy="769441"/>
          </a:xfrm>
          <a:prstGeom prst="rect">
            <a:avLst/>
          </a:prstGeom>
          <a:noFill/>
        </p:spPr>
        <p:txBody>
          <a:bodyPr wrap="none" rtlCol="0">
            <a:spAutoFit/>
          </a:bodyPr>
          <a:lstStyle/>
          <a:p>
            <a:pPr algn="ctr"/>
            <a:r>
              <a:rPr lang="en-US" sz="4400" dirty="0" smtClean="0">
                <a:solidFill>
                  <a:srgbClr val="000000"/>
                </a:solidFill>
                <a:latin typeface="Calibri" pitchFamily="34"/>
                <a:ea typeface="Arial Unicode MS" pitchFamily="2"/>
                <a:cs typeface="Arial Unicode MS" pitchFamily="2"/>
              </a:rPr>
              <a:t>Spanish Language Support</a:t>
            </a:r>
            <a:endParaRPr lang="en-US" sz="4400" dirty="0">
              <a:solidFill>
                <a:srgbClr val="000000"/>
              </a:solidFill>
              <a:latin typeface="Calibri" pitchFamily="34"/>
              <a:ea typeface="Arial Unicode MS" pitchFamily="2"/>
              <a:cs typeface="Arial Unicode MS" pitchFamily="2"/>
            </a:endParaRPr>
          </a:p>
        </p:txBody>
      </p:sp>
      <p:sp>
        <p:nvSpPr>
          <p:cNvPr id="5" name="Oval 4"/>
          <p:cNvSpPr/>
          <p:nvPr/>
        </p:nvSpPr>
        <p:spPr>
          <a:xfrm>
            <a:off x="7904175" y="1745842"/>
            <a:ext cx="1476045" cy="677317"/>
          </a:xfrm>
          <a:prstGeom prst="ellipse">
            <a:avLst/>
          </a:prstGeom>
          <a:noFill/>
          <a:ln>
            <a:solidFill>
              <a:srgbClr val="F39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354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7556"/>
          <a:stretch/>
        </p:blipFill>
        <p:spPr>
          <a:xfrm>
            <a:off x="-80009" y="2087880"/>
            <a:ext cx="9287825" cy="4834890"/>
          </a:xfrm>
          <a:prstGeom prst="rect">
            <a:avLst/>
          </a:prstGeom>
        </p:spPr>
      </p:pic>
      <p:sp>
        <p:nvSpPr>
          <p:cNvPr id="3" name="Oval 2"/>
          <p:cNvSpPr/>
          <p:nvPr/>
        </p:nvSpPr>
        <p:spPr>
          <a:xfrm>
            <a:off x="4472949" y="4895850"/>
            <a:ext cx="4000500" cy="2026920"/>
          </a:xfrm>
          <a:prstGeom prst="ellipse">
            <a:avLst/>
          </a:prstGeom>
          <a:noFill/>
          <a:ln>
            <a:solidFill>
              <a:srgbClr val="F39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14297" y="222022"/>
            <a:ext cx="7717305" cy="769441"/>
          </a:xfrm>
          <a:prstGeom prst="rect">
            <a:avLst/>
          </a:prstGeom>
          <a:noFill/>
        </p:spPr>
        <p:txBody>
          <a:bodyPr wrap="none" rtlCol="0">
            <a:spAutoFit/>
          </a:bodyPr>
          <a:lstStyle/>
          <a:p>
            <a:pPr algn="ctr"/>
            <a:r>
              <a:rPr lang="en-US" sz="4400" dirty="0" smtClean="0">
                <a:solidFill>
                  <a:srgbClr val="000000"/>
                </a:solidFill>
                <a:latin typeface="Calibri" pitchFamily="34"/>
                <a:ea typeface="Arial Unicode MS" pitchFamily="2"/>
                <a:cs typeface="Arial Unicode MS" pitchFamily="2"/>
              </a:rPr>
              <a:t>Integrated Student Support Links</a:t>
            </a:r>
            <a:endParaRPr lang="en-US" sz="4400" dirty="0">
              <a:solidFill>
                <a:srgbClr val="000000"/>
              </a:solidFill>
              <a:latin typeface="Calibri" pitchFamily="34"/>
              <a:ea typeface="Arial Unicode MS" pitchFamily="2"/>
              <a:cs typeface="Arial Unicode MS" pitchFamily="2"/>
            </a:endParaRPr>
          </a:p>
        </p:txBody>
      </p:sp>
    </p:spTree>
    <p:extLst>
      <p:ext uri="{BB962C8B-B14F-4D97-AF65-F5344CB8AC3E}">
        <p14:creationId xmlns:p14="http://schemas.microsoft.com/office/powerpoint/2010/main" val="1520109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794" y="452788"/>
            <a:ext cx="8229240" cy="1142639"/>
          </a:xfrm>
        </p:spPr>
        <p:txBody>
          <a:bodyPr/>
          <a:lstStyle/>
          <a:p>
            <a:pPr>
              <a:buNone/>
            </a:pPr>
            <a:r>
              <a:rPr lang="en-US" sz="3200" dirty="0"/>
              <a:t>Student Support Technologies Are Fragmented</a:t>
            </a:r>
            <a:r>
              <a:rPr lang="en-US" sz="3200" dirty="0" smtClean="0"/>
              <a:t/>
            </a:r>
            <a:br>
              <a:rPr lang="en-US" sz="3200" dirty="0" smtClean="0"/>
            </a:br>
            <a:r>
              <a:rPr lang="en-US" sz="1400" dirty="0" smtClean="0"/>
              <a:t>(Partial List)</a:t>
            </a:r>
            <a:endParaRPr lang="en-US" sz="3200" dirty="0"/>
          </a:p>
        </p:txBody>
      </p:sp>
      <p:sp>
        <p:nvSpPr>
          <p:cNvPr id="6" name="Rounded Rectangle 5"/>
          <p:cNvSpPr/>
          <p:nvPr/>
        </p:nvSpPr>
        <p:spPr>
          <a:xfrm>
            <a:off x="139005" y="1729993"/>
            <a:ext cx="1939331" cy="75362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cccApply</a:t>
            </a:r>
            <a:endParaRPr lang="en-US" dirty="0"/>
          </a:p>
        </p:txBody>
      </p:sp>
      <p:sp>
        <p:nvSpPr>
          <p:cNvPr id="7" name="Rounded Rectangle 6"/>
          <p:cNvSpPr/>
          <p:nvPr/>
        </p:nvSpPr>
        <p:spPr>
          <a:xfrm>
            <a:off x="139005" y="2692960"/>
            <a:ext cx="1939331" cy="75362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College-Scheduler</a:t>
            </a:r>
            <a:endParaRPr lang="en-US" dirty="0"/>
          </a:p>
        </p:txBody>
      </p:sp>
      <p:sp>
        <p:nvSpPr>
          <p:cNvPr id="8" name="Rounded Rectangle 7"/>
          <p:cNvSpPr/>
          <p:nvPr/>
        </p:nvSpPr>
        <p:spPr>
          <a:xfrm>
            <a:off x="139005" y="3650901"/>
            <a:ext cx="1939331" cy="75362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Banner Registration</a:t>
            </a:r>
            <a:endParaRPr lang="en-US" dirty="0"/>
          </a:p>
        </p:txBody>
      </p:sp>
      <p:sp>
        <p:nvSpPr>
          <p:cNvPr id="9" name="Rounded Rectangle 8"/>
          <p:cNvSpPr/>
          <p:nvPr/>
        </p:nvSpPr>
        <p:spPr>
          <a:xfrm>
            <a:off x="139005" y="4585396"/>
            <a:ext cx="1939331" cy="75362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EduNav</a:t>
            </a:r>
            <a:endParaRPr lang="en-US" dirty="0" smtClean="0"/>
          </a:p>
          <a:p>
            <a:pPr algn="ctr"/>
            <a:r>
              <a:rPr lang="en-US" dirty="0" smtClean="0"/>
              <a:t>Registration</a:t>
            </a:r>
            <a:endParaRPr lang="en-US" dirty="0"/>
          </a:p>
        </p:txBody>
      </p:sp>
      <p:sp>
        <p:nvSpPr>
          <p:cNvPr id="10" name="Rounded Rectangle 9"/>
          <p:cNvSpPr/>
          <p:nvPr/>
        </p:nvSpPr>
        <p:spPr>
          <a:xfrm>
            <a:off x="2441745" y="3650901"/>
            <a:ext cx="1939331" cy="75362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CampusLogic</a:t>
            </a:r>
            <a:endParaRPr lang="en-US" dirty="0"/>
          </a:p>
        </p:txBody>
      </p:sp>
      <p:sp>
        <p:nvSpPr>
          <p:cNvPr id="11" name="Rounded Rectangle 10"/>
          <p:cNvSpPr/>
          <p:nvPr/>
        </p:nvSpPr>
        <p:spPr>
          <a:xfrm>
            <a:off x="2421648" y="2692960"/>
            <a:ext cx="1959428" cy="75362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iCanAffordCollege</a:t>
            </a:r>
            <a:endParaRPr lang="en-US" dirty="0"/>
          </a:p>
        </p:txBody>
      </p:sp>
      <p:sp>
        <p:nvSpPr>
          <p:cNvPr id="12" name="Rounded Rectangle 11"/>
          <p:cNvSpPr/>
          <p:nvPr/>
        </p:nvSpPr>
        <p:spPr>
          <a:xfrm>
            <a:off x="2421648" y="1729993"/>
            <a:ext cx="1959428" cy="75362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Canvas Orientation</a:t>
            </a:r>
            <a:endParaRPr lang="en-US" dirty="0"/>
          </a:p>
        </p:txBody>
      </p:sp>
      <p:sp>
        <p:nvSpPr>
          <p:cNvPr id="13" name="Rounded Rectangle 12"/>
          <p:cNvSpPr/>
          <p:nvPr/>
        </p:nvSpPr>
        <p:spPr>
          <a:xfrm>
            <a:off x="4724388" y="3655927"/>
            <a:ext cx="1904166" cy="75362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Here2Career</a:t>
            </a:r>
            <a:endParaRPr lang="en-US" dirty="0"/>
          </a:p>
        </p:txBody>
      </p:sp>
      <p:sp>
        <p:nvSpPr>
          <p:cNvPr id="14" name="Rounded Rectangle 13"/>
          <p:cNvSpPr/>
          <p:nvPr/>
        </p:nvSpPr>
        <p:spPr>
          <a:xfrm>
            <a:off x="4724388" y="2704683"/>
            <a:ext cx="1904166" cy="75362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Career Coach</a:t>
            </a:r>
            <a:endParaRPr lang="en-US" dirty="0"/>
          </a:p>
        </p:txBody>
      </p:sp>
      <p:sp>
        <p:nvSpPr>
          <p:cNvPr id="15" name="Rounded Rectangle 14"/>
          <p:cNvSpPr/>
          <p:nvPr/>
        </p:nvSpPr>
        <p:spPr>
          <a:xfrm>
            <a:off x="4724388" y="1729993"/>
            <a:ext cx="1904166" cy="75362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CaCareerCafe</a:t>
            </a:r>
            <a:endParaRPr lang="en-US" dirty="0"/>
          </a:p>
        </p:txBody>
      </p:sp>
      <p:sp>
        <p:nvSpPr>
          <p:cNvPr id="16" name="Rounded Rectangle 15"/>
          <p:cNvSpPr/>
          <p:nvPr/>
        </p:nvSpPr>
        <p:spPr>
          <a:xfrm>
            <a:off x="6968524" y="4613868"/>
            <a:ext cx="1959428" cy="75362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Program Planner</a:t>
            </a:r>
            <a:endParaRPr lang="en-US" dirty="0"/>
          </a:p>
        </p:txBody>
      </p:sp>
      <p:sp>
        <p:nvSpPr>
          <p:cNvPr id="17" name="Rounded Rectangle 16"/>
          <p:cNvSpPr/>
          <p:nvPr/>
        </p:nvSpPr>
        <p:spPr>
          <a:xfrm>
            <a:off x="6968524" y="3655927"/>
            <a:ext cx="1959428" cy="75362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DegreeWorks</a:t>
            </a:r>
            <a:endParaRPr lang="en-US" dirty="0"/>
          </a:p>
        </p:txBody>
      </p:sp>
      <p:sp>
        <p:nvSpPr>
          <p:cNvPr id="18" name="Rounded Rectangle 17"/>
          <p:cNvSpPr/>
          <p:nvPr/>
        </p:nvSpPr>
        <p:spPr>
          <a:xfrm>
            <a:off x="6968524" y="2692960"/>
            <a:ext cx="1959428" cy="75362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Starfish</a:t>
            </a:r>
            <a:endParaRPr lang="en-US" dirty="0"/>
          </a:p>
        </p:txBody>
      </p:sp>
      <p:sp>
        <p:nvSpPr>
          <p:cNvPr id="19" name="Rounded Rectangle 18"/>
          <p:cNvSpPr/>
          <p:nvPr/>
        </p:nvSpPr>
        <p:spPr>
          <a:xfrm>
            <a:off x="6968524" y="1729993"/>
            <a:ext cx="1959428" cy="75362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EduNav</a:t>
            </a:r>
            <a:endParaRPr lang="en-US" dirty="0" smtClean="0"/>
          </a:p>
        </p:txBody>
      </p:sp>
      <p:sp>
        <p:nvSpPr>
          <p:cNvPr id="20" name="Rounded Rectangle 19"/>
          <p:cNvSpPr/>
          <p:nvPr/>
        </p:nvSpPr>
        <p:spPr>
          <a:xfrm>
            <a:off x="4724388" y="4607171"/>
            <a:ext cx="1904166" cy="75362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EAB Navigate</a:t>
            </a:r>
            <a:endParaRPr lang="en-US" dirty="0"/>
          </a:p>
        </p:txBody>
      </p:sp>
      <p:sp>
        <p:nvSpPr>
          <p:cNvPr id="21" name="Rounded Rectangle 20"/>
          <p:cNvSpPr/>
          <p:nvPr/>
        </p:nvSpPr>
        <p:spPr>
          <a:xfrm>
            <a:off x="2421648" y="4613868"/>
            <a:ext cx="1959428" cy="75362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eLumen</a:t>
            </a:r>
            <a:r>
              <a:rPr lang="en-US" dirty="0" smtClean="0"/>
              <a:t> CRM</a:t>
            </a:r>
            <a:endParaRPr lang="en-US" dirty="0"/>
          </a:p>
        </p:txBody>
      </p:sp>
    </p:spTree>
    <p:extLst>
      <p:ext uri="{BB962C8B-B14F-4D97-AF65-F5344CB8AC3E}">
        <p14:creationId xmlns:p14="http://schemas.microsoft.com/office/powerpoint/2010/main" val="2364381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dirty="0" smtClean="0"/>
              <a:t>Integrated Funds Management</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t="12538"/>
          <a:stretch/>
        </p:blipFill>
        <p:spPr>
          <a:xfrm>
            <a:off x="-28575" y="1209675"/>
            <a:ext cx="9248775" cy="5762624"/>
          </a:xfrm>
          <a:prstGeom prst="rect">
            <a:avLst/>
          </a:prstGeom>
        </p:spPr>
      </p:pic>
    </p:spTree>
    <p:extLst>
      <p:ext uri="{BB962C8B-B14F-4D97-AF65-F5344CB8AC3E}">
        <p14:creationId xmlns:p14="http://schemas.microsoft.com/office/powerpoint/2010/main" val="1669962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dirty="0" smtClean="0"/>
              <a:t>Integration with </a:t>
            </a:r>
            <a:r>
              <a:rPr lang="en-US" dirty="0" err="1" smtClean="0"/>
              <a:t>LaunchBoard</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t="8745" r="23859"/>
          <a:stretch/>
        </p:blipFill>
        <p:spPr>
          <a:xfrm>
            <a:off x="-70485" y="1348738"/>
            <a:ext cx="9367886" cy="5577842"/>
          </a:xfrm>
          <a:prstGeom prst="rect">
            <a:avLst/>
          </a:prstGeom>
        </p:spPr>
      </p:pic>
    </p:spTree>
    <p:extLst>
      <p:ext uri="{BB962C8B-B14F-4D97-AF65-F5344CB8AC3E}">
        <p14:creationId xmlns:p14="http://schemas.microsoft.com/office/powerpoint/2010/main" val="457649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13" y="3022173"/>
            <a:ext cx="7745434" cy="1702216"/>
          </a:xfrm>
        </p:spPr>
        <p:txBody>
          <a:bodyPr/>
          <a:lstStyle/>
          <a:p>
            <a:endParaRPr lang="en-US"/>
          </a:p>
        </p:txBody>
      </p:sp>
      <p:pic>
        <p:nvPicPr>
          <p:cNvPr id="4" name="Picture 3"/>
          <p:cNvPicPr>
            <a:picLocks noChangeAspect="1"/>
          </p:cNvPicPr>
          <p:nvPr/>
        </p:nvPicPr>
        <p:blipFill rotWithShape="1">
          <a:blip r:embed="rId2"/>
          <a:srcRect l="2280" t="17485" r="2645" b="8217"/>
          <a:stretch/>
        </p:blipFill>
        <p:spPr>
          <a:xfrm>
            <a:off x="-92189" y="2423160"/>
            <a:ext cx="9294618" cy="4517239"/>
          </a:xfrm>
          <a:prstGeom prst="rect">
            <a:avLst/>
          </a:prstGeom>
          <a:ln w="3175">
            <a:solidFill>
              <a:schemeClr val="tx1"/>
            </a:solidFill>
          </a:ln>
        </p:spPr>
      </p:pic>
      <p:pic>
        <p:nvPicPr>
          <p:cNvPr id="5" name="Picture 4"/>
          <p:cNvPicPr>
            <a:picLocks noChangeAspect="1"/>
          </p:cNvPicPr>
          <p:nvPr/>
        </p:nvPicPr>
        <p:blipFill>
          <a:blip r:embed="rId3"/>
          <a:stretch>
            <a:fillRect/>
          </a:stretch>
        </p:blipFill>
        <p:spPr>
          <a:xfrm>
            <a:off x="4231440" y="2591660"/>
            <a:ext cx="428233" cy="280460"/>
          </a:xfrm>
          <a:prstGeom prst="rect">
            <a:avLst/>
          </a:prstGeom>
        </p:spPr>
      </p:pic>
      <p:pic>
        <p:nvPicPr>
          <p:cNvPr id="6" name="Picture 5"/>
          <p:cNvPicPr>
            <a:picLocks noChangeAspect="1"/>
          </p:cNvPicPr>
          <p:nvPr/>
        </p:nvPicPr>
        <p:blipFill>
          <a:blip r:embed="rId3"/>
          <a:stretch>
            <a:fillRect/>
          </a:stretch>
        </p:blipFill>
        <p:spPr>
          <a:xfrm>
            <a:off x="6802749" y="2584571"/>
            <a:ext cx="428233" cy="280460"/>
          </a:xfrm>
          <a:prstGeom prst="rect">
            <a:avLst/>
          </a:prstGeom>
        </p:spPr>
      </p:pic>
      <p:pic>
        <p:nvPicPr>
          <p:cNvPr id="7" name="Picture 6"/>
          <p:cNvPicPr>
            <a:picLocks noChangeAspect="1"/>
          </p:cNvPicPr>
          <p:nvPr/>
        </p:nvPicPr>
        <p:blipFill>
          <a:blip r:embed="rId4"/>
          <a:stretch>
            <a:fillRect/>
          </a:stretch>
        </p:blipFill>
        <p:spPr>
          <a:xfrm>
            <a:off x="3715500" y="2573213"/>
            <a:ext cx="425089" cy="298905"/>
          </a:xfrm>
          <a:prstGeom prst="rect">
            <a:avLst/>
          </a:prstGeom>
        </p:spPr>
      </p:pic>
      <p:pic>
        <p:nvPicPr>
          <p:cNvPr id="8" name="Picture 7"/>
          <p:cNvPicPr>
            <a:picLocks noChangeAspect="1"/>
          </p:cNvPicPr>
          <p:nvPr/>
        </p:nvPicPr>
        <p:blipFill>
          <a:blip r:embed="rId4"/>
          <a:stretch>
            <a:fillRect/>
          </a:stretch>
        </p:blipFill>
        <p:spPr>
          <a:xfrm>
            <a:off x="7798299" y="2589749"/>
            <a:ext cx="395407" cy="278033"/>
          </a:xfrm>
          <a:prstGeom prst="rect">
            <a:avLst/>
          </a:prstGeom>
        </p:spPr>
      </p:pic>
      <p:sp>
        <p:nvSpPr>
          <p:cNvPr id="10" name="TextBox 9"/>
          <p:cNvSpPr txBox="1"/>
          <p:nvPr/>
        </p:nvSpPr>
        <p:spPr>
          <a:xfrm>
            <a:off x="1331325" y="222022"/>
            <a:ext cx="6283259" cy="769441"/>
          </a:xfrm>
          <a:prstGeom prst="rect">
            <a:avLst/>
          </a:prstGeom>
          <a:noFill/>
        </p:spPr>
        <p:txBody>
          <a:bodyPr wrap="none" rtlCol="0">
            <a:spAutoFit/>
          </a:bodyPr>
          <a:lstStyle/>
          <a:p>
            <a:pPr algn="ctr"/>
            <a:r>
              <a:rPr lang="en-US" sz="4400" dirty="0" smtClean="0">
                <a:solidFill>
                  <a:srgbClr val="000000"/>
                </a:solidFill>
                <a:latin typeface="Calibri" pitchFamily="34"/>
                <a:ea typeface="Arial Unicode MS" pitchFamily="2"/>
                <a:cs typeface="Arial Unicode MS" pitchFamily="2"/>
              </a:rPr>
              <a:t>Managing the Investments</a:t>
            </a:r>
            <a:endParaRPr lang="en-US" sz="4400" dirty="0">
              <a:solidFill>
                <a:srgbClr val="000000"/>
              </a:solidFill>
              <a:latin typeface="Calibri" pitchFamily="34"/>
              <a:ea typeface="Arial Unicode MS" pitchFamily="2"/>
              <a:cs typeface="Arial Unicode MS" pitchFamily="2"/>
            </a:endParaRPr>
          </a:p>
        </p:txBody>
      </p:sp>
    </p:spTree>
    <p:extLst>
      <p:ext uri="{BB962C8B-B14F-4D97-AF65-F5344CB8AC3E}">
        <p14:creationId xmlns:p14="http://schemas.microsoft.com/office/powerpoint/2010/main" val="2058254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617"/>
            <a:ext cx="8229240" cy="1142639"/>
          </a:xfrm>
        </p:spPr>
        <p:txBody>
          <a:bodyPr/>
          <a:lstStyle/>
          <a:p>
            <a:pPr>
              <a:buNone/>
            </a:pPr>
            <a:r>
              <a:rPr lang="en-US" dirty="0" smtClean="0"/>
              <a:t>Metrics Simplification Initiative</a:t>
            </a:r>
            <a:endParaRPr lang="en-US" dirty="0"/>
          </a:p>
        </p:txBody>
      </p:sp>
      <p:sp>
        <p:nvSpPr>
          <p:cNvPr id="3" name="Content Placeholder 2"/>
          <p:cNvSpPr>
            <a:spLocks noGrp="1"/>
          </p:cNvSpPr>
          <p:nvPr>
            <p:ph idx="1"/>
          </p:nvPr>
        </p:nvSpPr>
        <p:spPr>
          <a:xfrm>
            <a:off x="238834" y="1272650"/>
            <a:ext cx="8686800" cy="4525559"/>
          </a:xfrm>
        </p:spPr>
        <p:txBody>
          <a:bodyPr/>
          <a:lstStyle/>
          <a:p>
            <a:pPr marL="450900" lvl="0" indent="-342900">
              <a:buSzPct val="100000"/>
              <a:buFont typeface="+mj-lt"/>
              <a:buAutoNum type="arabicParenR"/>
            </a:pPr>
            <a:r>
              <a:rPr lang="en-US" sz="1600" dirty="0"/>
              <a:t>The focus will be strictly on students and their educational journeys from recruitment to completion, not on functional divisions, grants, funding sources, etc.</a:t>
            </a:r>
          </a:p>
          <a:p>
            <a:pPr marL="450900" lvl="0" indent="-342900">
              <a:buSzPct val="100000"/>
              <a:buFont typeface="+mj-lt"/>
              <a:buAutoNum type="arabicParenR"/>
            </a:pPr>
            <a:r>
              <a:rPr lang="en-US" sz="1600" dirty="0"/>
              <a:t>The outcome will be ONE set of metrics drillable for details. This set of metrics will displace all other student-specific metrics (except for Federal metrics such as Perkins).</a:t>
            </a:r>
          </a:p>
          <a:p>
            <a:pPr marL="450900" lvl="0" indent="-342900">
              <a:buSzPct val="100000"/>
              <a:buFont typeface="+mj-lt"/>
              <a:buAutoNum type="arabicParenR"/>
            </a:pPr>
            <a:r>
              <a:rPr lang="en-US" sz="1600" dirty="0"/>
              <a:t>Equity will not be viewed as a separate activity. Instead, it will be observed across all metrics. Therefore, each metric will be drillable by gender, age, ethnicity, first gen, SES, etc.</a:t>
            </a:r>
          </a:p>
          <a:p>
            <a:pPr marL="450900" lvl="0" indent="-342900">
              <a:buSzPct val="100000"/>
              <a:buFont typeface="+mj-lt"/>
              <a:buAutoNum type="arabicParenR"/>
            </a:pPr>
            <a:r>
              <a:rPr lang="en-US" sz="1600" dirty="0"/>
              <a:t>Metrics will be broken into three categories: access (input), practices (process), and student outcomes (output). </a:t>
            </a:r>
          </a:p>
          <a:p>
            <a:pPr marL="450900" lvl="0" indent="-342900">
              <a:buSzPct val="100000"/>
              <a:buFont typeface="+mj-lt"/>
              <a:buAutoNum type="arabicParenR"/>
            </a:pPr>
            <a:r>
              <a:rPr lang="en-US" sz="1600" dirty="0"/>
              <a:t>Number of recommended metrics will be limited to ensure that we focus only on critical measures.</a:t>
            </a:r>
          </a:p>
          <a:p>
            <a:pPr marL="450900" lvl="0" indent="-342900">
              <a:buSzPct val="100000"/>
              <a:buFont typeface="+mj-lt"/>
              <a:buAutoNum type="arabicParenR"/>
            </a:pPr>
            <a:r>
              <a:rPr lang="en-US" sz="1600" dirty="0"/>
              <a:t>Each metric will be closely reviewed to ensure it is valid, viable, drillable, measurable, and critical.</a:t>
            </a:r>
          </a:p>
          <a:p>
            <a:pPr marL="450900" lvl="0" indent="-342900">
              <a:buSzPct val="100000"/>
              <a:buFont typeface="+mj-lt"/>
              <a:buAutoNum type="arabicParenR"/>
            </a:pPr>
            <a:r>
              <a:rPr lang="en-US" sz="1600" dirty="0"/>
              <a:t>An implementation/transition plan will be created for when each metric in the set can be put into production and which ones need legislative work.  Extensive analysis and modeling of data will be performed before the presentation of the implementation/transition plan.</a:t>
            </a:r>
          </a:p>
        </p:txBody>
      </p:sp>
    </p:spTree>
    <p:extLst>
      <p:ext uri="{BB962C8B-B14F-4D97-AF65-F5344CB8AC3E}">
        <p14:creationId xmlns:p14="http://schemas.microsoft.com/office/powerpoint/2010/main" val="3178707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091792" y="2537345"/>
            <a:ext cx="1256143" cy="3075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Data Research &amp; Analytics</a:t>
            </a:r>
          </a:p>
        </p:txBody>
      </p:sp>
      <p:sp>
        <p:nvSpPr>
          <p:cNvPr id="2" name="Title 1"/>
          <p:cNvSpPr>
            <a:spLocks noGrp="1"/>
          </p:cNvSpPr>
          <p:nvPr>
            <p:ph type="title"/>
          </p:nvPr>
        </p:nvSpPr>
        <p:spPr>
          <a:xfrm>
            <a:off x="424870" y="434425"/>
            <a:ext cx="8229240" cy="1142639"/>
          </a:xfrm>
        </p:spPr>
        <p:txBody>
          <a:bodyPr/>
          <a:lstStyle/>
          <a:p>
            <a:pPr>
              <a:buNone/>
            </a:pPr>
            <a:r>
              <a:rPr lang="en-US" sz="3600" dirty="0">
                <a:latin typeface="Arial" panose="020B0604020202020204" pitchFamily="34" charset="0"/>
                <a:cs typeface="Arial" panose="020B0604020202020204" pitchFamily="34" charset="0"/>
              </a:rPr>
              <a:t>From Silos to Integration</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6086" y="1371418"/>
            <a:ext cx="9144000" cy="4296777"/>
          </a:xfrm>
        </p:spPr>
        <p:txBody>
          <a:bodyPr/>
          <a:lstStyle/>
          <a:p>
            <a:pPr marL="108000" indent="0" algn="ctr">
              <a:spcAft>
                <a:spcPts val="600"/>
              </a:spcAft>
              <a:buNone/>
            </a:pPr>
            <a:r>
              <a:rPr lang="en-US" sz="2400" dirty="0">
                <a:latin typeface="+mj-lt"/>
                <a:cs typeface="Arial" panose="020B0604020202020204" pitchFamily="34" charset="0"/>
              </a:rPr>
              <a:t>Develop standard IT service-delivery practices across the technology portfolio to improve consistency, transparency, and quality</a:t>
            </a:r>
          </a:p>
        </p:txBody>
      </p:sp>
      <p:sp>
        <p:nvSpPr>
          <p:cNvPr id="4" name="Rectangle 3"/>
          <p:cNvSpPr/>
          <p:nvPr/>
        </p:nvSpPr>
        <p:spPr>
          <a:xfrm>
            <a:off x="548992" y="2537344"/>
            <a:ext cx="1256143" cy="3075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Shared Infrastructure</a:t>
            </a:r>
          </a:p>
        </p:txBody>
      </p:sp>
      <p:sp>
        <p:nvSpPr>
          <p:cNvPr id="8" name="Rectangle 7"/>
          <p:cNvSpPr/>
          <p:nvPr/>
        </p:nvSpPr>
        <p:spPr>
          <a:xfrm>
            <a:off x="1933638" y="2537345"/>
            <a:ext cx="1256143" cy="3075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Core Applications</a:t>
            </a:r>
          </a:p>
        </p:txBody>
      </p:sp>
      <p:sp>
        <p:nvSpPr>
          <p:cNvPr id="9" name="Rectangle 8"/>
          <p:cNvSpPr/>
          <p:nvPr/>
        </p:nvSpPr>
        <p:spPr>
          <a:xfrm>
            <a:off x="3318284" y="2537345"/>
            <a:ext cx="1256143" cy="3075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Online Education </a:t>
            </a:r>
            <a:r>
              <a:rPr kumimoji="0" lang="en-US" sz="1400" b="0" i="0" u="none" strike="noStrike" kern="1200" cap="none" spc="0" normalizeH="0" baseline="0" noProof="0" dirty="0" smtClean="0">
                <a:ln>
                  <a:noFill/>
                </a:ln>
                <a:solidFill>
                  <a:prstClr val="white"/>
                </a:solidFill>
                <a:effectLst/>
                <a:uLnTx/>
                <a:uFillTx/>
                <a:latin typeface="Calibri"/>
                <a:ea typeface="+mn-ea"/>
                <a:cs typeface="+mn-cs"/>
              </a:rPr>
              <a:t>Initiative (OEI) </a:t>
            </a: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p:nvSpPr>
        <p:spPr>
          <a:xfrm>
            <a:off x="4702930" y="2537345"/>
            <a:ext cx="1256143" cy="3075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Data Services </a:t>
            </a:r>
          </a:p>
        </p:txBody>
      </p:sp>
      <p:sp>
        <p:nvSpPr>
          <p:cNvPr id="11" name="Rectangle 10"/>
          <p:cNvSpPr/>
          <p:nvPr/>
        </p:nvSpPr>
        <p:spPr>
          <a:xfrm>
            <a:off x="7488624" y="2537345"/>
            <a:ext cx="1256143" cy="3075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User </a:t>
            </a:r>
            <a:r>
              <a:rPr kumimoji="0" lang="en-US" sz="1200" b="0" i="0" u="none" strike="noStrike" kern="1200" cap="none" spc="0" normalizeH="0" baseline="0" noProof="0" dirty="0">
                <a:ln>
                  <a:noFill/>
                </a:ln>
                <a:solidFill>
                  <a:prstClr val="white"/>
                </a:solidFill>
                <a:effectLst/>
                <a:uLnTx/>
                <a:uFillTx/>
                <a:latin typeface="Calibri"/>
                <a:ea typeface="+mn-ea"/>
                <a:cs typeface="+mn-cs"/>
              </a:rPr>
              <a:t>Interface</a:t>
            </a:r>
            <a:r>
              <a:rPr kumimoji="0" lang="en-US" sz="1400" b="0" i="0" u="none" strike="noStrike" kern="1200" cap="none" spc="0" normalizeH="0" baseline="0" noProof="0" dirty="0">
                <a:ln>
                  <a:noFill/>
                </a:ln>
                <a:solidFill>
                  <a:prstClr val="white"/>
                </a:solidFill>
                <a:effectLst/>
                <a:uLnTx/>
                <a:uFillTx/>
                <a:latin typeface="Calibri"/>
                <a:ea typeface="+mn-ea"/>
                <a:cs typeface="+mn-cs"/>
              </a:rPr>
              <a:t> &amp; User Experience</a:t>
            </a:r>
          </a:p>
        </p:txBody>
      </p:sp>
      <p:sp>
        <p:nvSpPr>
          <p:cNvPr id="12" name="Rectangle 11"/>
          <p:cNvSpPr/>
          <p:nvPr/>
        </p:nvSpPr>
        <p:spPr>
          <a:xfrm>
            <a:off x="424872" y="3439816"/>
            <a:ext cx="8460585" cy="344437"/>
          </a:xfrm>
          <a:prstGeom prst="rect">
            <a:avLst/>
          </a:prstGeom>
          <a:solidFill>
            <a:srgbClr val="EFAA22"/>
          </a:solidFill>
          <a:ln w="25400" cap="flat" cmpd="sng" algn="ctr">
            <a:noFill/>
            <a:prstDash val="solid"/>
          </a:ln>
          <a:effectLst/>
        </p:spPr>
        <p:txBody>
          <a:bodyPr lIns="48998" tIns="24499" rIns="48998" bIns="24499"/>
          <a:lstStyle/>
          <a:p>
            <a:pPr marL="10800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Project Management Office:  Schedule, Budgeting, Asset, Issue/Risk, Operational Metrics &amp; Portfolio Mgmt.</a:t>
            </a:r>
          </a:p>
        </p:txBody>
      </p:sp>
      <p:sp>
        <p:nvSpPr>
          <p:cNvPr id="13" name="Rectangle 12"/>
          <p:cNvSpPr/>
          <p:nvPr/>
        </p:nvSpPr>
        <p:spPr>
          <a:xfrm>
            <a:off x="424871" y="3972830"/>
            <a:ext cx="8460585" cy="344437"/>
          </a:xfrm>
          <a:prstGeom prst="rect">
            <a:avLst/>
          </a:prstGeom>
          <a:solidFill>
            <a:srgbClr val="EFAA22"/>
          </a:solidFill>
          <a:ln w="25400" cap="flat" cmpd="sng" algn="ctr">
            <a:noFill/>
            <a:prstDash val="solid"/>
          </a:ln>
          <a:effectLst/>
        </p:spPr>
        <p:txBody>
          <a:bodyPr lIns="48998" tIns="24499" rIns="48998" bIns="24499"/>
          <a:lstStyle/>
          <a:p>
            <a:pPr marL="10800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Enterprise Architecture:  Alignment of Strategy, Business &amp; Technology across Technology Portfolio</a:t>
            </a:r>
          </a:p>
        </p:txBody>
      </p:sp>
      <p:sp>
        <p:nvSpPr>
          <p:cNvPr id="14" name="Rectangle 13"/>
          <p:cNvSpPr/>
          <p:nvPr/>
        </p:nvSpPr>
        <p:spPr>
          <a:xfrm>
            <a:off x="424870" y="4505844"/>
            <a:ext cx="8460585" cy="344437"/>
          </a:xfrm>
          <a:prstGeom prst="rect">
            <a:avLst/>
          </a:prstGeom>
          <a:solidFill>
            <a:srgbClr val="EFAA22"/>
          </a:solidFill>
          <a:ln w="25400" cap="flat" cmpd="sng" algn="ctr">
            <a:noFill/>
            <a:prstDash val="solid"/>
          </a:ln>
          <a:effectLst/>
        </p:spPr>
        <p:txBody>
          <a:bodyPr lIns="48998" tIns="24499" rIns="48998" bIns="24499"/>
          <a:lstStyle/>
          <a:p>
            <a:pPr marL="10800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Information Security:  Compliance with State &amp; Federal IT Security Policies &amp; Regular Monitoring</a:t>
            </a:r>
          </a:p>
        </p:txBody>
      </p:sp>
      <p:sp>
        <p:nvSpPr>
          <p:cNvPr id="15" name="Rectangle 14"/>
          <p:cNvSpPr/>
          <p:nvPr/>
        </p:nvSpPr>
        <p:spPr>
          <a:xfrm>
            <a:off x="424870" y="5038858"/>
            <a:ext cx="8460585" cy="344437"/>
          </a:xfrm>
          <a:prstGeom prst="rect">
            <a:avLst/>
          </a:prstGeom>
          <a:solidFill>
            <a:srgbClr val="EFAA22"/>
          </a:solidFill>
          <a:ln w="25400" cap="flat" cmpd="sng" algn="ctr">
            <a:noFill/>
            <a:prstDash val="solid"/>
          </a:ln>
          <a:effectLst/>
        </p:spPr>
        <p:txBody>
          <a:bodyPr lIns="48998" tIns="24499" rIns="48998" bIns="24499"/>
          <a:lstStyle/>
          <a:p>
            <a:pPr marL="10800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Commercial IT Vendor &amp; Product Selection Standards: Interoperability, Sustainability &amp; Avoid Duplication</a:t>
            </a:r>
          </a:p>
        </p:txBody>
      </p:sp>
      <p:sp>
        <p:nvSpPr>
          <p:cNvPr id="17" name="Rectangle 16">
            <a:extLst>
              <a:ext uri="{FF2B5EF4-FFF2-40B4-BE49-F238E27FC236}">
                <a16:creationId xmlns:a16="http://schemas.microsoft.com/office/drawing/2014/main" id="{BB796A8F-74B6-4104-ACA0-410A166F0F8E}"/>
              </a:ext>
            </a:extLst>
          </p:cNvPr>
          <p:cNvSpPr/>
          <p:nvPr/>
        </p:nvSpPr>
        <p:spPr>
          <a:xfrm rot="16200000">
            <a:off x="-688023" y="4262051"/>
            <a:ext cx="1935130" cy="290660"/>
          </a:xfrm>
          <a:prstGeom prst="rect">
            <a:avLst/>
          </a:prstGeom>
          <a:solidFill>
            <a:srgbClr val="EFAA22"/>
          </a:solidFill>
          <a:ln w="25400" cap="flat" cmpd="sng" algn="ctr">
            <a:noFill/>
            <a:prstDash val="solid"/>
          </a:ln>
          <a:effectLst/>
        </p:spPr>
        <p:txBody>
          <a:bodyPr lIns="48998" tIns="24499" rIns="48998" bIns="24499"/>
          <a:lstStyle/>
          <a:p>
            <a:pPr marL="10800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Edtech Standards</a:t>
            </a:r>
          </a:p>
        </p:txBody>
      </p:sp>
    </p:spTree>
    <p:extLst>
      <p:ext uri="{BB962C8B-B14F-4D97-AF65-F5344CB8AC3E}">
        <p14:creationId xmlns:p14="http://schemas.microsoft.com/office/powerpoint/2010/main" val="1287940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48360"/>
            <a:ext cx="8229240" cy="4525559"/>
          </a:xfrm>
        </p:spPr>
        <p:txBody>
          <a:bodyPr anchor="ctr"/>
          <a:lstStyle/>
          <a:p>
            <a:pPr marL="108000" indent="0" algn="ctr">
              <a:buNone/>
            </a:pPr>
            <a:r>
              <a:rPr lang="en-US" sz="4800" dirty="0" smtClean="0"/>
              <a:t>Q &amp; A</a:t>
            </a:r>
            <a:endParaRPr lang="en-US" sz="4800" dirty="0"/>
          </a:p>
        </p:txBody>
      </p:sp>
    </p:spTree>
    <p:extLst>
      <p:ext uri="{BB962C8B-B14F-4D97-AF65-F5344CB8AC3E}">
        <p14:creationId xmlns:p14="http://schemas.microsoft.com/office/powerpoint/2010/main" val="1672116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200" y="228779"/>
            <a:ext cx="8229240" cy="1142639"/>
          </a:xfrm>
        </p:spPr>
        <p:txBody>
          <a:bodyPr/>
          <a:lstStyle/>
          <a:p>
            <a:pPr>
              <a:buNone/>
            </a:pPr>
            <a:r>
              <a:rPr lang="en-US" dirty="0"/>
              <a:t>Student Journey Maps</a:t>
            </a:r>
            <a:endParaRPr lang="en-US" sz="4000" dirty="0"/>
          </a:p>
        </p:txBody>
      </p:sp>
      <p:sp>
        <p:nvSpPr>
          <p:cNvPr id="3" name="Content Placeholder 2"/>
          <p:cNvSpPr>
            <a:spLocks noGrp="1"/>
          </p:cNvSpPr>
          <p:nvPr>
            <p:ph idx="1"/>
          </p:nvPr>
        </p:nvSpPr>
        <p:spPr>
          <a:xfrm>
            <a:off x="391980" y="1121111"/>
            <a:ext cx="8336460" cy="4525559"/>
          </a:xfrm>
        </p:spPr>
        <p:txBody>
          <a:bodyPr/>
          <a:lstStyle/>
          <a:p>
            <a:pPr>
              <a:spcAft>
                <a:spcPts val="600"/>
              </a:spcAft>
            </a:pPr>
            <a:r>
              <a:rPr lang="en-US" dirty="0" smtClean="0"/>
              <a:t>A way to create a vision for what the ideal student journey could be.</a:t>
            </a:r>
          </a:p>
          <a:p>
            <a:pPr>
              <a:spcAft>
                <a:spcPts val="600"/>
              </a:spcAft>
            </a:pPr>
            <a:r>
              <a:rPr lang="en-US" dirty="0" smtClean="0"/>
              <a:t>Using the vision to guide the planning</a:t>
            </a:r>
            <a:r>
              <a:rPr lang="en-US" dirty="0"/>
              <a:t>, designing, and enhancing technology solutions </a:t>
            </a:r>
          </a:p>
          <a:p>
            <a:pPr>
              <a:spcAft>
                <a:spcPts val="600"/>
              </a:spcAft>
            </a:pPr>
            <a:r>
              <a:rPr lang="en-US" dirty="0"/>
              <a:t>Personas reflect common student </a:t>
            </a:r>
            <a:r>
              <a:rPr lang="en-US" dirty="0" smtClean="0"/>
              <a:t>journeys</a:t>
            </a:r>
            <a:endParaRPr lang="en-US" dirty="0"/>
          </a:p>
        </p:txBody>
      </p:sp>
    </p:spTree>
    <p:extLst>
      <p:ext uri="{BB962C8B-B14F-4D97-AF65-F5344CB8AC3E}">
        <p14:creationId xmlns:p14="http://schemas.microsoft.com/office/powerpoint/2010/main" val="2174694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5808" t="27419" r="11773" b="8768"/>
          <a:stretch/>
        </p:blipFill>
        <p:spPr>
          <a:xfrm>
            <a:off x="-76199" y="-76200"/>
            <a:ext cx="9295445" cy="7002780"/>
          </a:xfrm>
          <a:prstGeom prst="rect">
            <a:avLst/>
          </a:prstGeom>
        </p:spPr>
      </p:pic>
    </p:spTree>
    <p:extLst>
      <p:ext uri="{BB962C8B-B14F-4D97-AF65-F5344CB8AC3E}">
        <p14:creationId xmlns:p14="http://schemas.microsoft.com/office/powerpoint/2010/main" val="1138873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3597" t="18785" r="21667" b="405"/>
          <a:stretch/>
        </p:blipFill>
        <p:spPr>
          <a:xfrm>
            <a:off x="-86227" y="-74675"/>
            <a:ext cx="9306484" cy="6993635"/>
          </a:xfrm>
          <a:prstGeom prst="rect">
            <a:avLst/>
          </a:prstGeom>
        </p:spPr>
      </p:pic>
    </p:spTree>
    <p:extLst>
      <p:ext uri="{BB962C8B-B14F-4D97-AF65-F5344CB8AC3E}">
        <p14:creationId xmlns:p14="http://schemas.microsoft.com/office/powerpoint/2010/main" val="2708026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200" y="228779"/>
            <a:ext cx="8229240" cy="1142639"/>
          </a:xfrm>
        </p:spPr>
        <p:txBody>
          <a:bodyPr/>
          <a:lstStyle/>
          <a:p>
            <a:pPr>
              <a:buNone/>
            </a:pPr>
            <a:r>
              <a:rPr lang="en-US" dirty="0"/>
              <a:t>And More</a:t>
            </a:r>
            <a:endParaRPr lang="en-US" sz="4000" dirty="0"/>
          </a:p>
        </p:txBody>
      </p:sp>
      <p:sp>
        <p:nvSpPr>
          <p:cNvPr id="3" name="Content Placeholder 2"/>
          <p:cNvSpPr>
            <a:spLocks noGrp="1"/>
          </p:cNvSpPr>
          <p:nvPr>
            <p:ph idx="1"/>
          </p:nvPr>
        </p:nvSpPr>
        <p:spPr>
          <a:xfrm>
            <a:off x="445590" y="1091928"/>
            <a:ext cx="8336460" cy="4525559"/>
          </a:xfrm>
        </p:spPr>
        <p:txBody>
          <a:bodyPr/>
          <a:lstStyle/>
          <a:p>
            <a:pPr marL="342900" indent="-342900">
              <a:spcAft>
                <a:spcPts val="600"/>
              </a:spcAft>
              <a:buSzPct val="100000"/>
            </a:pPr>
            <a:r>
              <a:rPr lang="en-US" sz="2000" dirty="0"/>
              <a:t>A 22-year-old single-parent female Hispanic student that is a </a:t>
            </a:r>
            <a:r>
              <a:rPr lang="en-US" sz="2000" b="1" dirty="0"/>
              <a:t>first generation college student</a:t>
            </a:r>
            <a:r>
              <a:rPr lang="en-US" sz="2000" dirty="0"/>
              <a:t>. She would qualify for EOPS but has no idea that such a service exists and what it is. She is seeking the education needed to get a middle-income job. </a:t>
            </a:r>
          </a:p>
          <a:p>
            <a:pPr marL="342900" indent="-342900">
              <a:spcAft>
                <a:spcPts val="600"/>
              </a:spcAft>
              <a:buSzPct val="100000"/>
            </a:pPr>
            <a:r>
              <a:rPr lang="en-US" sz="2000" dirty="0"/>
              <a:t>A </a:t>
            </a:r>
            <a:r>
              <a:rPr lang="en-US" sz="2000" b="1" dirty="0"/>
              <a:t>returning veteran </a:t>
            </a:r>
            <a:r>
              <a:rPr lang="en-US" sz="2000" dirty="0"/>
              <a:t>that wants to pursue a career in Health. He had medic experience in military. He works full time and wants a flexible schedule. </a:t>
            </a:r>
          </a:p>
          <a:p>
            <a:pPr marL="342900" indent="-342900">
              <a:spcAft>
                <a:spcPts val="600"/>
              </a:spcAft>
              <a:buSzPct val="100000"/>
            </a:pPr>
            <a:r>
              <a:rPr lang="en-US" sz="2000" dirty="0"/>
              <a:t>A white LGBTQ female that was an </a:t>
            </a:r>
            <a:r>
              <a:rPr lang="en-US" sz="2000" b="1" dirty="0"/>
              <a:t>honor student in high school</a:t>
            </a:r>
            <a:r>
              <a:rPr lang="en-US" sz="2000" dirty="0"/>
              <a:t>. She can’t afford going directly to a four-year university. So she is looking for similar opportunities at a community college before transferring. </a:t>
            </a:r>
          </a:p>
          <a:p>
            <a:pPr marL="342900" indent="-342900">
              <a:spcAft>
                <a:spcPts val="600"/>
              </a:spcAft>
              <a:buSzPct val="100000"/>
            </a:pPr>
            <a:r>
              <a:rPr lang="en-US" sz="2000" dirty="0"/>
              <a:t>A 32-year-old male </a:t>
            </a:r>
            <a:r>
              <a:rPr lang="en-US" sz="2000" b="1" dirty="0"/>
              <a:t>working-adult </a:t>
            </a:r>
            <a:r>
              <a:rPr lang="en-US" sz="2000" dirty="0"/>
              <a:t>coming back for upskilling and a </a:t>
            </a:r>
            <a:br>
              <a:rPr lang="en-US" sz="2000" dirty="0"/>
            </a:br>
            <a:r>
              <a:rPr lang="en-US" sz="2000" dirty="0"/>
              <a:t>CTE certificate. </a:t>
            </a:r>
          </a:p>
          <a:p>
            <a:pPr marL="342900" indent="-342900">
              <a:spcAft>
                <a:spcPts val="600"/>
              </a:spcAft>
              <a:buSzPct val="100000"/>
            </a:pPr>
            <a:r>
              <a:rPr lang="en-US" sz="2000" dirty="0"/>
              <a:t>Recent </a:t>
            </a:r>
            <a:r>
              <a:rPr lang="en-US" sz="2000" b="1" dirty="0"/>
              <a:t>immigrant</a:t>
            </a:r>
            <a:r>
              <a:rPr lang="en-US" sz="2000" dirty="0"/>
              <a:t> with ESL needs that comes in through Adult Ed with the goal to get accelerated CTE training that would lead to a job. </a:t>
            </a:r>
          </a:p>
          <a:p>
            <a:pPr>
              <a:spcAft>
                <a:spcPts val="600"/>
              </a:spcAft>
            </a:pPr>
            <a:endParaRPr lang="en-US" dirty="0"/>
          </a:p>
        </p:txBody>
      </p:sp>
    </p:spTree>
    <p:extLst>
      <p:ext uri="{BB962C8B-B14F-4D97-AF65-F5344CB8AC3E}">
        <p14:creationId xmlns:p14="http://schemas.microsoft.com/office/powerpoint/2010/main" val="2384798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entagon 18"/>
          <p:cNvSpPr/>
          <p:nvPr/>
        </p:nvSpPr>
        <p:spPr>
          <a:xfrm>
            <a:off x="155752" y="2705264"/>
            <a:ext cx="5791823" cy="28255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endParaRPr lang="en-US" sz="1200" dirty="0"/>
          </a:p>
        </p:txBody>
      </p:sp>
      <p:sp>
        <p:nvSpPr>
          <p:cNvPr id="7" name="Title 1"/>
          <p:cNvSpPr txBox="1">
            <a:spLocks/>
          </p:cNvSpPr>
          <p:nvPr/>
        </p:nvSpPr>
        <p:spPr>
          <a:xfrm>
            <a:off x="0" y="374502"/>
            <a:ext cx="9144000" cy="739923"/>
          </a:xfrm>
          <a:prstGeom prst="rect">
            <a:avLst/>
          </a:prstGeom>
          <a:noFill/>
          <a:ln>
            <a:noFill/>
          </a:ln>
        </p:spPr>
        <p:txBody>
          <a:bodyPr vert="horz" wrap="square" lIns="90000" tIns="45000" rIns="90000" bIns="45000" anchor="t"/>
          <a:lstStyle>
            <a:defPPr lvl="0">
              <a:buSzPct val="45000"/>
              <a:buFont typeface="StarSymbol"/>
              <a:buNone/>
              <a:defRPr/>
            </a:defPPr>
            <a:lvl1pPr lvl="0" algn="ctr" rtl="0" hangingPunct="1">
              <a:spcBef>
                <a:spcPts val="0"/>
              </a:spcBef>
              <a:spcAft>
                <a:spcPts val="0"/>
              </a:spcAft>
              <a:buSzPct val="45000"/>
              <a:buFont typeface="StarSymbol"/>
              <a:buChar char="●"/>
              <a:tabLst/>
              <a:defRPr lang="en-US" sz="4400" b="0" i="0" u="none" strike="noStrike" kern="1200" spc="0">
                <a:ln>
                  <a:noFill/>
                </a:ln>
                <a:solidFill>
                  <a:srgbClr val="000000"/>
                </a:solidFill>
                <a:latin typeface="Calibri" pitchFamily="34"/>
                <a:ea typeface="Arial Unicode MS" pitchFamily="2"/>
                <a:cs typeface="Arial Unicode MS" pitchFamily="2"/>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None/>
            </a:pPr>
            <a:r>
              <a:rPr lang="en-US" sz="3200" dirty="0"/>
              <a:t>Vision: Integrating and Personalizing Onboarding</a:t>
            </a:r>
          </a:p>
        </p:txBody>
      </p:sp>
      <p:sp>
        <p:nvSpPr>
          <p:cNvPr id="8" name="Rectangle 7"/>
          <p:cNvSpPr/>
          <p:nvPr/>
        </p:nvSpPr>
        <p:spPr>
          <a:xfrm>
            <a:off x="544749" y="3500121"/>
            <a:ext cx="8660210" cy="215253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Orientation information shared before each step</a:t>
            </a:r>
          </a:p>
          <a:p>
            <a:pPr marL="285750" indent="-285750">
              <a:buFont typeface="Arial" panose="020B0604020202020204" pitchFamily="34" charset="0"/>
              <a:buChar char="•"/>
            </a:pPr>
            <a:r>
              <a:rPr lang="en-US" dirty="0" err="1">
                <a:solidFill>
                  <a:schemeClr val="tx1"/>
                </a:solidFill>
              </a:rPr>
              <a:t>CCCApply</a:t>
            </a:r>
            <a:r>
              <a:rPr lang="en-US" dirty="0">
                <a:solidFill>
                  <a:schemeClr val="tx1"/>
                </a:solidFill>
              </a:rPr>
              <a:t> information collected throughout the onboarding process</a:t>
            </a:r>
          </a:p>
          <a:p>
            <a:pPr marL="285750" indent="-285750">
              <a:buFont typeface="Arial" panose="020B0604020202020204" pitchFamily="34" charset="0"/>
              <a:buChar char="•"/>
            </a:pPr>
            <a:r>
              <a:rPr lang="en-US" dirty="0">
                <a:solidFill>
                  <a:schemeClr val="tx1"/>
                </a:solidFill>
              </a:rPr>
              <a:t>Common data storage and security</a:t>
            </a:r>
          </a:p>
          <a:p>
            <a:pPr marL="285750" indent="-285750">
              <a:buFont typeface="Arial" panose="020B0604020202020204" pitchFamily="34" charset="0"/>
              <a:buChar char="•"/>
            </a:pPr>
            <a:r>
              <a:rPr lang="en-US" dirty="0">
                <a:solidFill>
                  <a:schemeClr val="tx1"/>
                </a:solidFill>
              </a:rPr>
              <a:t>Branded solution for each college</a:t>
            </a:r>
          </a:p>
          <a:p>
            <a:pPr marL="285750" indent="-285750">
              <a:buFont typeface="Arial" panose="020B0604020202020204" pitchFamily="34" charset="0"/>
              <a:buChar char="•"/>
            </a:pPr>
            <a:r>
              <a:rPr lang="en-US" dirty="0">
                <a:solidFill>
                  <a:schemeClr val="tx1"/>
                </a:solidFill>
              </a:rPr>
              <a:t>Added features including Spanish language support, Universal Access, text notifications, mobile support, consistent user experience, plug-&amp;-play infrastructure</a:t>
            </a:r>
          </a:p>
        </p:txBody>
      </p:sp>
      <p:sp>
        <p:nvSpPr>
          <p:cNvPr id="2" name="Pentagon 1"/>
          <p:cNvSpPr/>
          <p:nvPr/>
        </p:nvSpPr>
        <p:spPr>
          <a:xfrm>
            <a:off x="155752" y="1833564"/>
            <a:ext cx="947625" cy="80867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en-US" sz="1200" dirty="0" smtClean="0"/>
              <a:t>Create a Account</a:t>
            </a:r>
            <a:endParaRPr lang="en-US" sz="1200" dirty="0"/>
          </a:p>
          <a:p>
            <a:pPr lvl="0" algn="ctr"/>
            <a:r>
              <a:rPr lang="en-US" sz="1200" dirty="0" err="1" smtClean="0"/>
              <a:t>OpenCCC</a:t>
            </a:r>
            <a:endParaRPr lang="en-US" sz="1200" dirty="0"/>
          </a:p>
        </p:txBody>
      </p:sp>
      <p:sp>
        <p:nvSpPr>
          <p:cNvPr id="3" name="Chevron 2"/>
          <p:cNvSpPr/>
          <p:nvPr/>
        </p:nvSpPr>
        <p:spPr>
          <a:xfrm>
            <a:off x="762679" y="1833564"/>
            <a:ext cx="1522418" cy="80867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solidFill>
                  <a:schemeClr val="bg1"/>
                </a:solidFill>
              </a:rPr>
              <a:t>Career Exploration</a:t>
            </a:r>
            <a:endParaRPr lang="en-US" sz="1200" dirty="0">
              <a:solidFill>
                <a:schemeClr val="bg1"/>
              </a:solidFill>
            </a:endParaRPr>
          </a:p>
        </p:txBody>
      </p:sp>
      <p:sp>
        <p:nvSpPr>
          <p:cNvPr id="12" name="Chevron 11"/>
          <p:cNvSpPr/>
          <p:nvPr/>
        </p:nvSpPr>
        <p:spPr>
          <a:xfrm>
            <a:off x="1951721" y="1833564"/>
            <a:ext cx="1427141" cy="80867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lIns="0" rIns="45720" rtlCol="0" anchor="ctr"/>
          <a:lstStyle/>
          <a:p>
            <a:pPr algn="ctr"/>
            <a:endParaRPr lang="en-US" sz="1200" dirty="0">
              <a:solidFill>
                <a:schemeClr val="bg1"/>
              </a:solidFill>
            </a:endParaRPr>
          </a:p>
          <a:p>
            <a:pPr algn="ctr"/>
            <a:r>
              <a:rPr lang="en-US" sz="1200" dirty="0">
                <a:solidFill>
                  <a:schemeClr val="bg1"/>
                </a:solidFill>
              </a:rPr>
              <a:t>Program Planning</a:t>
            </a:r>
          </a:p>
          <a:p>
            <a:pPr algn="ctr"/>
            <a:endParaRPr lang="en-US" sz="1200" dirty="0">
              <a:solidFill>
                <a:schemeClr val="bg1"/>
              </a:solidFill>
            </a:endParaRPr>
          </a:p>
        </p:txBody>
      </p:sp>
      <p:sp>
        <p:nvSpPr>
          <p:cNvPr id="14" name="Chevron 13"/>
          <p:cNvSpPr/>
          <p:nvPr/>
        </p:nvSpPr>
        <p:spPr>
          <a:xfrm>
            <a:off x="3045167" y="1833564"/>
            <a:ext cx="1695763" cy="80867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chemeClr val="bg1"/>
              </a:solidFill>
            </a:endParaRPr>
          </a:p>
          <a:p>
            <a:pPr algn="ctr"/>
            <a:r>
              <a:rPr lang="en-US" sz="1200" dirty="0">
                <a:solidFill>
                  <a:schemeClr val="bg1"/>
                </a:solidFill>
              </a:rPr>
              <a:t>English/Math Placement (Multiple Measures)</a:t>
            </a:r>
          </a:p>
          <a:p>
            <a:pPr algn="ctr"/>
            <a:endParaRPr lang="en-US" sz="1200" dirty="0">
              <a:solidFill>
                <a:schemeClr val="bg1"/>
              </a:solidFill>
            </a:endParaRPr>
          </a:p>
        </p:txBody>
      </p:sp>
      <p:sp>
        <p:nvSpPr>
          <p:cNvPr id="15" name="Chevron 14"/>
          <p:cNvSpPr/>
          <p:nvPr/>
        </p:nvSpPr>
        <p:spPr>
          <a:xfrm>
            <a:off x="5676006" y="1841190"/>
            <a:ext cx="1508705" cy="80104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lIns="0" rIns="45720" rtlCol="0" anchor="ctr"/>
          <a:lstStyle/>
          <a:p>
            <a:pPr algn="ctr"/>
            <a:endParaRPr lang="en-US" sz="1200" dirty="0">
              <a:solidFill>
                <a:schemeClr val="bg1"/>
              </a:solidFill>
            </a:endParaRPr>
          </a:p>
          <a:p>
            <a:pPr algn="ctr"/>
            <a:r>
              <a:rPr lang="en-US" sz="1200" dirty="0">
                <a:solidFill>
                  <a:schemeClr val="bg1"/>
                </a:solidFill>
              </a:rPr>
              <a:t>Guided Student Services Selection</a:t>
            </a:r>
          </a:p>
          <a:p>
            <a:pPr algn="ctr"/>
            <a:endParaRPr lang="en-US" sz="1200" dirty="0">
              <a:solidFill>
                <a:schemeClr val="bg1"/>
              </a:solidFill>
            </a:endParaRPr>
          </a:p>
        </p:txBody>
      </p:sp>
      <p:sp>
        <p:nvSpPr>
          <p:cNvPr id="16" name="Chevron 15"/>
          <p:cNvSpPr/>
          <p:nvPr/>
        </p:nvSpPr>
        <p:spPr>
          <a:xfrm>
            <a:off x="6841812" y="1841190"/>
            <a:ext cx="1702152" cy="80104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lIns="0" rIns="45720" rtlCol="0" anchor="ctr"/>
          <a:lstStyle/>
          <a:p>
            <a:pPr algn="ctr"/>
            <a:endParaRPr lang="en-US" sz="1200" dirty="0">
              <a:solidFill>
                <a:schemeClr val="bg1"/>
              </a:solidFill>
            </a:endParaRPr>
          </a:p>
          <a:p>
            <a:pPr algn="ctr"/>
            <a:r>
              <a:rPr lang="en-US" sz="1200" dirty="0" smtClean="0">
                <a:solidFill>
                  <a:schemeClr val="bg1"/>
                </a:solidFill>
              </a:rPr>
              <a:t>Schedule Builder &amp; Registration</a:t>
            </a:r>
            <a:endParaRPr lang="en-US" sz="1200" dirty="0">
              <a:solidFill>
                <a:schemeClr val="bg1"/>
              </a:solidFill>
            </a:endParaRPr>
          </a:p>
          <a:p>
            <a:pPr algn="ctr"/>
            <a:endParaRPr lang="en-US" sz="1200" dirty="0">
              <a:solidFill>
                <a:schemeClr val="bg1"/>
              </a:solidFill>
            </a:endParaRPr>
          </a:p>
        </p:txBody>
      </p:sp>
      <p:sp>
        <p:nvSpPr>
          <p:cNvPr id="17" name="Chevron 16"/>
          <p:cNvSpPr/>
          <p:nvPr/>
        </p:nvSpPr>
        <p:spPr>
          <a:xfrm>
            <a:off x="4407152" y="1839104"/>
            <a:ext cx="1611136" cy="80313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lIns="0" rIns="45720" rtlCol="0" anchor="ctr"/>
          <a:lstStyle/>
          <a:p>
            <a:pPr algn="ctr"/>
            <a:endParaRPr lang="en-US" sz="1200" dirty="0">
              <a:solidFill>
                <a:schemeClr val="bg1"/>
              </a:solidFill>
            </a:endParaRPr>
          </a:p>
          <a:p>
            <a:pPr lvl="0" algn="ctr"/>
            <a:r>
              <a:rPr lang="en-US" sz="1200" dirty="0"/>
              <a:t>Complete</a:t>
            </a:r>
          </a:p>
          <a:p>
            <a:pPr lvl="0" algn="ctr"/>
            <a:r>
              <a:rPr lang="en-US" sz="1200" dirty="0"/>
              <a:t>Application</a:t>
            </a:r>
          </a:p>
          <a:p>
            <a:pPr lvl="0" algn="ctr"/>
            <a:r>
              <a:rPr lang="en-US" sz="1200" dirty="0" err="1"/>
              <a:t>CCCApply</a:t>
            </a:r>
            <a:endParaRPr lang="en-US" sz="1200" dirty="0"/>
          </a:p>
          <a:p>
            <a:pPr algn="ctr"/>
            <a:endParaRPr lang="en-US" sz="1200" dirty="0">
              <a:solidFill>
                <a:schemeClr val="bg1"/>
              </a:solidFill>
            </a:endParaRPr>
          </a:p>
        </p:txBody>
      </p:sp>
      <p:sp>
        <p:nvSpPr>
          <p:cNvPr id="5" name="Rounded Rectangle 4"/>
          <p:cNvSpPr/>
          <p:nvPr/>
        </p:nvSpPr>
        <p:spPr>
          <a:xfrm>
            <a:off x="8543962" y="1839104"/>
            <a:ext cx="600037" cy="794857"/>
          </a:xfrm>
          <a:prstGeom prst="roundRect">
            <a:avLst/>
          </a:prstGeom>
          <a:solidFill>
            <a:srgbClr val="F39F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Handoff</a:t>
            </a:r>
            <a:endParaRPr lang="en-US" sz="1200" dirty="0">
              <a:solidFill>
                <a:schemeClr val="tx1"/>
              </a:solidFill>
            </a:endParaRPr>
          </a:p>
        </p:txBody>
      </p:sp>
      <p:pic>
        <p:nvPicPr>
          <p:cNvPr id="9" name="Picture 8"/>
          <p:cNvPicPr>
            <a:picLocks noChangeAspect="1"/>
          </p:cNvPicPr>
          <p:nvPr/>
        </p:nvPicPr>
        <p:blipFill rotWithShape="1">
          <a:blip r:embed="rId2"/>
          <a:srcRect l="2217" t="19806" r="37808" b="68116"/>
          <a:stretch/>
        </p:blipFill>
        <p:spPr>
          <a:xfrm>
            <a:off x="2684916" y="2773721"/>
            <a:ext cx="802614" cy="158442"/>
          </a:xfrm>
          <a:prstGeom prst="rect">
            <a:avLst/>
          </a:prstGeom>
        </p:spPr>
      </p:pic>
      <p:cxnSp>
        <p:nvCxnSpPr>
          <p:cNvPr id="11" name="Straight Arrow Connector 10"/>
          <p:cNvCxnSpPr>
            <a:stCxn id="5" idx="2"/>
          </p:cNvCxnSpPr>
          <p:nvPr/>
        </p:nvCxnSpPr>
        <p:spPr>
          <a:xfrm>
            <a:off x="8843981" y="2633961"/>
            <a:ext cx="5821" cy="451145"/>
          </a:xfrm>
          <a:prstGeom prst="straightConnector1">
            <a:avLst/>
          </a:prstGeom>
          <a:ln w="28575">
            <a:solidFill>
              <a:srgbClr val="F39F41"/>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2" descr="Image result for student phone ap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8779" y="3085106"/>
            <a:ext cx="570402" cy="1137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094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4685" y="222022"/>
            <a:ext cx="8396529" cy="769441"/>
          </a:xfrm>
          <a:prstGeom prst="rect">
            <a:avLst/>
          </a:prstGeom>
          <a:noFill/>
        </p:spPr>
        <p:txBody>
          <a:bodyPr wrap="none" rtlCol="0">
            <a:spAutoFit/>
          </a:bodyPr>
          <a:lstStyle/>
          <a:p>
            <a:pPr algn="ctr"/>
            <a:r>
              <a:rPr lang="en-US" sz="4400" dirty="0" smtClean="0">
                <a:solidFill>
                  <a:srgbClr val="000000"/>
                </a:solidFill>
                <a:latin typeface="Calibri" pitchFamily="34"/>
                <a:ea typeface="Arial Unicode MS" pitchFamily="2"/>
                <a:cs typeface="Arial Unicode MS" pitchFamily="2"/>
              </a:rPr>
              <a:t>Customizing Onboarding Sequences</a:t>
            </a:r>
            <a:endParaRPr lang="en-US" sz="4400" dirty="0">
              <a:solidFill>
                <a:srgbClr val="000000"/>
              </a:solidFill>
              <a:latin typeface="Calibri" pitchFamily="34"/>
              <a:ea typeface="Arial Unicode MS" pitchFamily="2"/>
              <a:cs typeface="Arial Unicode MS" pitchFamily="2"/>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34" y="1856619"/>
            <a:ext cx="9284370" cy="5071406"/>
          </a:xfrm>
          <a:prstGeom prst="rect">
            <a:avLst/>
          </a:prstGeom>
        </p:spPr>
      </p:pic>
      <p:sp>
        <p:nvSpPr>
          <p:cNvPr id="4" name="Oval 3"/>
          <p:cNvSpPr/>
          <p:nvPr/>
        </p:nvSpPr>
        <p:spPr>
          <a:xfrm>
            <a:off x="939579" y="5654039"/>
            <a:ext cx="2171700" cy="1380605"/>
          </a:xfrm>
          <a:prstGeom prst="ellipse">
            <a:avLst/>
          </a:prstGeom>
          <a:noFill/>
          <a:ln>
            <a:solidFill>
              <a:srgbClr val="F39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2910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567343" y="1114425"/>
            <a:ext cx="6492245" cy="2441230"/>
          </a:xfrm>
          <a:prstGeom prst="rect">
            <a:avLst/>
          </a:prstGeom>
          <a:solidFill>
            <a:srgbClr val="F39F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0" y="374502"/>
            <a:ext cx="9144000" cy="739923"/>
          </a:xfrm>
          <a:prstGeom prst="rect">
            <a:avLst/>
          </a:prstGeom>
          <a:noFill/>
          <a:ln>
            <a:noFill/>
          </a:ln>
        </p:spPr>
        <p:txBody>
          <a:bodyPr vert="horz" wrap="square" lIns="90000" tIns="45000" rIns="90000" bIns="45000" anchor="t"/>
          <a:lstStyle>
            <a:defPPr lvl="0">
              <a:buSzPct val="45000"/>
              <a:buFont typeface="StarSymbol"/>
              <a:buNone/>
              <a:defRPr/>
            </a:defPPr>
            <a:lvl1pPr lvl="0" algn="ctr" rtl="0" hangingPunct="1">
              <a:spcBef>
                <a:spcPts val="0"/>
              </a:spcBef>
              <a:spcAft>
                <a:spcPts val="0"/>
              </a:spcAft>
              <a:buSzPct val="45000"/>
              <a:buFont typeface="StarSymbol"/>
              <a:buChar char="●"/>
              <a:tabLst/>
              <a:defRPr lang="en-US" sz="4400" b="0" i="0" u="none" strike="noStrike" kern="1200" spc="0">
                <a:ln>
                  <a:noFill/>
                </a:ln>
                <a:solidFill>
                  <a:srgbClr val="000000"/>
                </a:solidFill>
                <a:latin typeface="Calibri" pitchFamily="34"/>
                <a:ea typeface="Arial Unicode MS" pitchFamily="2"/>
                <a:cs typeface="Arial Unicode MS" pitchFamily="2"/>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None/>
            </a:pPr>
            <a:r>
              <a:rPr lang="en-US" sz="3200" dirty="0"/>
              <a:t>Vision: </a:t>
            </a:r>
            <a:r>
              <a:rPr lang="en-US" sz="3200" dirty="0" smtClean="0"/>
              <a:t>Onboarding Process Hand-Off</a:t>
            </a:r>
            <a:endParaRPr lang="en-US" sz="3200" dirty="0"/>
          </a:p>
        </p:txBody>
      </p:sp>
      <p:sp>
        <p:nvSpPr>
          <p:cNvPr id="8" name="Rectangle 7"/>
          <p:cNvSpPr/>
          <p:nvPr/>
        </p:nvSpPr>
        <p:spPr>
          <a:xfrm>
            <a:off x="544749" y="3722757"/>
            <a:ext cx="7955195" cy="215253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chemeClr val="tx1"/>
                </a:solidFill>
              </a:rPr>
              <a:t>Handoff from onboarding to the actual education journey via a common device</a:t>
            </a:r>
          </a:p>
          <a:p>
            <a:pPr marL="285750" indent="-285750">
              <a:buFont typeface="Arial" panose="020B0604020202020204" pitchFamily="34" charset="0"/>
              <a:buChar char="•"/>
            </a:pPr>
            <a:r>
              <a:rPr lang="en-US" dirty="0" smtClean="0">
                <a:solidFill>
                  <a:schemeClr val="tx1"/>
                </a:solidFill>
              </a:rPr>
              <a:t>Continuous engagement with critical information such as class </a:t>
            </a:r>
            <a:r>
              <a:rPr lang="en-US" dirty="0">
                <a:solidFill>
                  <a:schemeClr val="tx1"/>
                </a:solidFill>
              </a:rPr>
              <a:t>s</a:t>
            </a:r>
            <a:r>
              <a:rPr lang="en-US" dirty="0" smtClean="0">
                <a:solidFill>
                  <a:schemeClr val="tx1"/>
                </a:solidFill>
              </a:rPr>
              <a:t>chedule, </a:t>
            </a:r>
            <a:r>
              <a:rPr lang="en-US" dirty="0">
                <a:solidFill>
                  <a:schemeClr val="tx1"/>
                </a:solidFill>
              </a:rPr>
              <a:t>c</a:t>
            </a:r>
            <a:r>
              <a:rPr lang="en-US" dirty="0" smtClean="0">
                <a:solidFill>
                  <a:schemeClr val="tx1"/>
                </a:solidFill>
              </a:rPr>
              <a:t>lass </a:t>
            </a:r>
            <a:r>
              <a:rPr lang="en-US" dirty="0">
                <a:solidFill>
                  <a:schemeClr val="tx1"/>
                </a:solidFill>
              </a:rPr>
              <a:t>a</a:t>
            </a:r>
            <a:r>
              <a:rPr lang="en-US" dirty="0" smtClean="0">
                <a:solidFill>
                  <a:schemeClr val="tx1"/>
                </a:solidFill>
              </a:rPr>
              <a:t>ssignments, performance in class, grades, educational </a:t>
            </a:r>
            <a:r>
              <a:rPr lang="en-US" dirty="0">
                <a:solidFill>
                  <a:schemeClr val="tx1"/>
                </a:solidFill>
              </a:rPr>
              <a:t>p</a:t>
            </a:r>
            <a:r>
              <a:rPr lang="en-US" dirty="0" smtClean="0">
                <a:solidFill>
                  <a:schemeClr val="tx1"/>
                </a:solidFill>
              </a:rPr>
              <a:t>lan, financial </a:t>
            </a:r>
            <a:r>
              <a:rPr lang="en-US" dirty="0">
                <a:solidFill>
                  <a:schemeClr val="tx1"/>
                </a:solidFill>
              </a:rPr>
              <a:t>a</a:t>
            </a:r>
            <a:r>
              <a:rPr lang="en-US" dirty="0" smtClean="0">
                <a:solidFill>
                  <a:schemeClr val="tx1"/>
                </a:solidFill>
              </a:rPr>
              <a:t>id status, classroom reading material, upcoming registration deadlines, upcoming graduation deadlines (and pre-populated forms), student services info (DSPS, EOPS, </a:t>
            </a:r>
            <a:r>
              <a:rPr lang="en-US" dirty="0" err="1" smtClean="0">
                <a:solidFill>
                  <a:schemeClr val="tx1"/>
                </a:solidFill>
              </a:rPr>
              <a:t>CalWorks</a:t>
            </a:r>
            <a:r>
              <a:rPr lang="en-US" dirty="0" smtClean="0">
                <a:solidFill>
                  <a:schemeClr val="tx1"/>
                </a:solidFill>
              </a:rPr>
              <a:t>, …), and student engagement info (athletic events, performances, presentations, club meetings, …)</a:t>
            </a:r>
            <a:endParaRPr lang="en-US" dirty="0">
              <a:solidFill>
                <a:schemeClr val="tx1"/>
              </a:solidFill>
            </a:endParaRPr>
          </a:p>
        </p:txBody>
      </p:sp>
      <p:sp>
        <p:nvSpPr>
          <p:cNvPr id="5" name="Rounded Rectangle 4"/>
          <p:cNvSpPr/>
          <p:nvPr/>
        </p:nvSpPr>
        <p:spPr>
          <a:xfrm>
            <a:off x="119879" y="1937611"/>
            <a:ext cx="1089327" cy="794857"/>
          </a:xfrm>
          <a:prstGeom prst="roundRect">
            <a:avLst/>
          </a:prstGeom>
          <a:solidFill>
            <a:srgbClr val="F39F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Onboarding Handoff</a:t>
            </a:r>
            <a:endParaRPr lang="en-US" sz="1200" dirty="0">
              <a:solidFill>
                <a:schemeClr val="tx1"/>
              </a:solidFill>
            </a:endParaRPr>
          </a:p>
        </p:txBody>
      </p:sp>
      <p:cxnSp>
        <p:nvCxnSpPr>
          <p:cNvPr id="11" name="Straight Arrow Connector 10"/>
          <p:cNvCxnSpPr>
            <a:stCxn id="5" idx="3"/>
            <a:endCxn id="21" idx="1"/>
          </p:cNvCxnSpPr>
          <p:nvPr/>
        </p:nvCxnSpPr>
        <p:spPr>
          <a:xfrm>
            <a:off x="1209206" y="2335040"/>
            <a:ext cx="358137" cy="0"/>
          </a:xfrm>
          <a:prstGeom prst="straightConnector1">
            <a:avLst/>
          </a:prstGeom>
          <a:ln w="28575">
            <a:solidFill>
              <a:srgbClr val="F39F4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866354" y="1272867"/>
            <a:ext cx="1256308" cy="925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Student Information</a:t>
            </a:r>
          </a:p>
          <a:p>
            <a:pPr algn="ctr"/>
            <a:r>
              <a:rPr lang="en-US" sz="1200" dirty="0" smtClean="0"/>
              <a:t>System (SIS/ERP)</a:t>
            </a:r>
          </a:p>
          <a:p>
            <a:pPr algn="ctr"/>
            <a:r>
              <a:rPr lang="en-US" sz="1200" dirty="0" smtClean="0"/>
              <a:t>Alerts</a:t>
            </a:r>
          </a:p>
        </p:txBody>
      </p:sp>
      <p:sp>
        <p:nvSpPr>
          <p:cNvPr id="19" name="Rectangle 18"/>
          <p:cNvSpPr/>
          <p:nvPr/>
        </p:nvSpPr>
        <p:spPr>
          <a:xfrm>
            <a:off x="3324372" y="1272867"/>
            <a:ext cx="1041621" cy="925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Canvas</a:t>
            </a:r>
          </a:p>
          <a:p>
            <a:pPr algn="ctr"/>
            <a:r>
              <a:rPr lang="en-US" sz="1200" dirty="0" smtClean="0"/>
              <a:t>Assignments and Exams</a:t>
            </a:r>
          </a:p>
          <a:p>
            <a:pPr algn="ctr"/>
            <a:r>
              <a:rPr lang="en-US" sz="1200" dirty="0" smtClean="0"/>
              <a:t>Alerts</a:t>
            </a:r>
            <a:endParaRPr lang="en-US" sz="1200" dirty="0"/>
          </a:p>
        </p:txBody>
      </p:sp>
      <p:sp>
        <p:nvSpPr>
          <p:cNvPr id="20" name="Rectangle 19"/>
          <p:cNvSpPr/>
          <p:nvPr/>
        </p:nvSpPr>
        <p:spPr>
          <a:xfrm>
            <a:off x="4567704" y="1272867"/>
            <a:ext cx="916496" cy="925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Starfish</a:t>
            </a:r>
          </a:p>
          <a:p>
            <a:pPr algn="ctr"/>
            <a:r>
              <a:rPr lang="en-US" sz="1200" dirty="0" smtClean="0"/>
              <a:t>Early Alerts</a:t>
            </a:r>
            <a:endParaRPr lang="en-US" sz="1200" dirty="0"/>
          </a:p>
        </p:txBody>
      </p:sp>
      <p:cxnSp>
        <p:nvCxnSpPr>
          <p:cNvPr id="23" name="Straight Arrow Connector 22"/>
          <p:cNvCxnSpPr>
            <a:stCxn id="21" idx="3"/>
            <a:endCxn id="1026" idx="1"/>
          </p:cNvCxnSpPr>
          <p:nvPr/>
        </p:nvCxnSpPr>
        <p:spPr>
          <a:xfrm>
            <a:off x="8059588" y="2335040"/>
            <a:ext cx="438160" cy="6686"/>
          </a:xfrm>
          <a:prstGeom prst="straightConnector1">
            <a:avLst/>
          </a:prstGeom>
          <a:ln w="28575">
            <a:solidFill>
              <a:srgbClr val="F39F41"/>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Image result for student phone ap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97748" y="1773118"/>
            <a:ext cx="570402" cy="1137216"/>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5685911" y="1272867"/>
            <a:ext cx="916496" cy="925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Student Services Alerts</a:t>
            </a:r>
            <a:endParaRPr lang="en-US" sz="1200" dirty="0"/>
          </a:p>
        </p:txBody>
      </p:sp>
      <p:sp>
        <p:nvSpPr>
          <p:cNvPr id="40" name="Rectangle 39"/>
          <p:cNvSpPr/>
          <p:nvPr/>
        </p:nvSpPr>
        <p:spPr>
          <a:xfrm>
            <a:off x="6804117" y="1272867"/>
            <a:ext cx="978009" cy="925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Student Engagement</a:t>
            </a:r>
          </a:p>
          <a:p>
            <a:pPr algn="ctr"/>
            <a:r>
              <a:rPr lang="en-US" sz="1200" dirty="0" smtClean="0"/>
              <a:t>Activities &amp; Reminders</a:t>
            </a:r>
            <a:endParaRPr lang="en-US" sz="1200" dirty="0"/>
          </a:p>
        </p:txBody>
      </p:sp>
      <p:sp>
        <p:nvSpPr>
          <p:cNvPr id="26" name="Rectangle 25"/>
          <p:cNvSpPr/>
          <p:nvPr/>
        </p:nvSpPr>
        <p:spPr>
          <a:xfrm>
            <a:off x="2005503" y="2440818"/>
            <a:ext cx="978009" cy="959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Student </a:t>
            </a:r>
          </a:p>
          <a:p>
            <a:pPr algn="ctr"/>
            <a:r>
              <a:rPr lang="en-US" sz="1200" dirty="0" smtClean="0"/>
              <a:t>Academic Progress Tracking</a:t>
            </a:r>
          </a:p>
          <a:p>
            <a:pPr algn="ctr"/>
            <a:r>
              <a:rPr lang="en-US" sz="1200" dirty="0" smtClean="0"/>
              <a:t>&amp; Support</a:t>
            </a:r>
            <a:endParaRPr lang="en-US" sz="1200" dirty="0"/>
          </a:p>
        </p:txBody>
      </p:sp>
      <p:sp>
        <p:nvSpPr>
          <p:cNvPr id="27" name="Rectangle 26"/>
          <p:cNvSpPr/>
          <p:nvPr/>
        </p:nvSpPr>
        <p:spPr>
          <a:xfrm>
            <a:off x="3356177" y="2440819"/>
            <a:ext cx="978009" cy="9660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Student Financial Health Tracking</a:t>
            </a:r>
          </a:p>
          <a:p>
            <a:pPr algn="ctr"/>
            <a:r>
              <a:rPr lang="en-US" sz="1200" dirty="0" smtClean="0"/>
              <a:t>&amp; Support</a:t>
            </a:r>
            <a:endParaRPr lang="en-US" sz="1200" dirty="0"/>
          </a:p>
        </p:txBody>
      </p:sp>
      <p:sp>
        <p:nvSpPr>
          <p:cNvPr id="34" name="Rectangle 33"/>
          <p:cNvSpPr/>
          <p:nvPr/>
        </p:nvSpPr>
        <p:spPr>
          <a:xfrm>
            <a:off x="4567704" y="2434045"/>
            <a:ext cx="978009" cy="9660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Student Health Tracking</a:t>
            </a:r>
          </a:p>
          <a:p>
            <a:pPr algn="ctr"/>
            <a:r>
              <a:rPr lang="en-US" sz="1200" dirty="0" smtClean="0"/>
              <a:t>&amp; Support</a:t>
            </a:r>
            <a:endParaRPr lang="en-US" sz="1200" dirty="0"/>
          </a:p>
        </p:txBody>
      </p:sp>
    </p:spTree>
    <p:extLst>
      <p:ext uri="{BB962C8B-B14F-4D97-AF65-F5344CB8AC3E}">
        <p14:creationId xmlns:p14="http://schemas.microsoft.com/office/powerpoint/2010/main" val="586981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29017</TotalTime>
  <Words>1294</Words>
  <Application>Microsoft Office PowerPoint</Application>
  <PresentationFormat>On-screen Show (4:3)</PresentationFormat>
  <Paragraphs>228</Paragraphs>
  <Slides>25</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Arial Unicode MS</vt:lpstr>
      <vt:lpstr>Calibri</vt:lpstr>
      <vt:lpstr>Cambria</vt:lpstr>
      <vt:lpstr>StarSymbol</vt:lpstr>
      <vt:lpstr>Tahoma</vt:lpstr>
      <vt:lpstr>Times New Roman</vt:lpstr>
      <vt:lpstr>Default</vt:lpstr>
      <vt:lpstr>Default 1</vt:lpstr>
      <vt:lpstr>CCCCO Technology Update</vt:lpstr>
      <vt:lpstr>Student Support Technologies Are Fragmented (Partial List)</vt:lpstr>
      <vt:lpstr>Student Journey Maps</vt:lpstr>
      <vt:lpstr>PowerPoint Presentation</vt:lpstr>
      <vt:lpstr>PowerPoint Presentation</vt:lpstr>
      <vt:lpstr>And More</vt:lpstr>
      <vt:lpstr>PowerPoint Presentation</vt:lpstr>
      <vt:lpstr>PowerPoint Presentation</vt:lpstr>
      <vt:lpstr>PowerPoint Presentation</vt:lpstr>
      <vt:lpstr>Expansion of Data Projects</vt:lpstr>
      <vt:lpstr>PowerPoint Presentation</vt:lpstr>
      <vt:lpstr>Seamless Student Experience</vt:lpstr>
      <vt:lpstr>PowerPoint Presentation</vt:lpstr>
      <vt:lpstr>Program Planner &amp; Curriculum</vt:lpstr>
      <vt:lpstr>PowerPoint Presentation</vt:lpstr>
      <vt:lpstr>Proposed Placement Logic</vt:lpstr>
      <vt:lpstr>PowerPoint Presentation</vt:lpstr>
      <vt:lpstr>PowerPoint Presentation</vt:lpstr>
      <vt:lpstr>PowerPoint Presentation</vt:lpstr>
      <vt:lpstr>Integrated Funds Management</vt:lpstr>
      <vt:lpstr>Integration with LaunchBoard</vt:lpstr>
      <vt:lpstr>PowerPoint Presentation</vt:lpstr>
      <vt:lpstr>Metrics Simplification Initiative</vt:lpstr>
      <vt:lpstr>From Silos to Integration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Ton-Quinlivan, Van</dc:creator>
  <cp:lastModifiedBy>Pourzanjani, Omid</cp:lastModifiedBy>
  <cp:revision>402</cp:revision>
  <cp:lastPrinted>2017-11-30T16:53:14Z</cp:lastPrinted>
  <dcterms:modified xsi:type="dcterms:W3CDTF">2018-03-28T07:16:26Z</dcterms:modified>
</cp:coreProperties>
</file>