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409" r:id="rId2"/>
    <p:sldId id="257" r:id="rId3"/>
    <p:sldId id="421" r:id="rId4"/>
    <p:sldId id="295" r:id="rId5"/>
    <p:sldId id="301" r:id="rId6"/>
    <p:sldId id="316" r:id="rId7"/>
    <p:sldId id="412" r:id="rId8"/>
    <p:sldId id="260" r:id="rId9"/>
    <p:sldId id="303" r:id="rId10"/>
    <p:sldId id="378" r:id="rId11"/>
    <p:sldId id="388" r:id="rId12"/>
    <p:sldId id="420" r:id="rId13"/>
    <p:sldId id="307" r:id="rId14"/>
    <p:sldId id="306" r:id="rId15"/>
    <p:sldId id="413" r:id="rId16"/>
    <p:sldId id="414" r:id="rId17"/>
    <p:sldId id="310" r:id="rId18"/>
    <p:sldId id="309" r:id="rId19"/>
    <p:sldId id="320" r:id="rId20"/>
    <p:sldId id="321" r:id="rId21"/>
    <p:sldId id="317" r:id="rId22"/>
    <p:sldId id="322" r:id="rId23"/>
    <p:sldId id="343" r:id="rId24"/>
    <p:sldId id="323" r:id="rId25"/>
    <p:sldId id="326" r:id="rId26"/>
    <p:sldId id="415" r:id="rId27"/>
    <p:sldId id="319" r:id="rId28"/>
    <p:sldId id="349" r:id="rId29"/>
    <p:sldId id="401" r:id="rId30"/>
    <p:sldId id="331" r:id="rId31"/>
    <p:sldId id="333" r:id="rId32"/>
    <p:sldId id="404" r:id="rId33"/>
    <p:sldId id="418" r:id="rId34"/>
    <p:sldId id="419" r:id="rId35"/>
    <p:sldId id="347" r:id="rId36"/>
    <p:sldId id="348" r:id="rId37"/>
    <p:sldId id="416" r:id="rId38"/>
    <p:sldId id="350" r:id="rId39"/>
    <p:sldId id="422" r:id="rId40"/>
    <p:sldId id="352" r:id="rId41"/>
    <p:sldId id="411" r:id="rId42"/>
    <p:sldId id="386" r:id="rId43"/>
    <p:sldId id="275"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gh Ranck" initials="LR" lastIdx="36" clrIdx="0">
    <p:extLst/>
  </p:cmAuthor>
  <p:cmAuthor id="2" name="Leigh Ranck" initials="LR [2]" lastIdx="1" clrIdx="1">
    <p:extLst/>
  </p:cmAuthor>
  <p:cmAuthor id="3" name="Tessa Carmen De Roy" initials="TCDR" lastIdx="17" clrIdx="2">
    <p:extLst/>
  </p:cmAuthor>
  <p:cmAuthor id="4" name="Maya Ramos Clayton" initials="MC" lastIdx="23" clrIdx="3">
    <p:extLst/>
  </p:cmAuthor>
  <p:cmAuthor id="5" name="Meredith Curry" initials="MC"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7511"/>
    <a:srgbClr val="2577BD"/>
    <a:srgbClr val="257759"/>
    <a:srgbClr val="323232"/>
    <a:srgbClr val="F47C20"/>
    <a:srgbClr val="00A5B8"/>
    <a:srgbClr val="595959"/>
    <a:srgbClr val="40B5B7"/>
    <a:srgbClr val="3D7592"/>
    <a:srgbClr val="3D75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5" autoAdjust="0"/>
    <p:restoredTop sz="87706"/>
  </p:normalViewPr>
  <p:slideViewPr>
    <p:cSldViewPr snapToGrid="0" snapToObjects="1">
      <p:cViewPr varScale="1">
        <p:scale>
          <a:sx n="110" d="100"/>
          <a:sy n="110" d="100"/>
        </p:scale>
        <p:origin x="181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F20296-A7D9-4BA6-A317-5DCE1C2DE70F}" type="datetimeFigureOut">
              <a:rPr lang="en-US" smtClean="0"/>
              <a:t>4/16/18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51BB82F-FC67-4798-A1BA-6ADC3ACEF046}" type="slidenum">
              <a:rPr lang="en-US" smtClean="0"/>
              <a:t>‹#›</a:t>
            </a:fld>
            <a:endParaRPr lang="en-US"/>
          </a:p>
        </p:txBody>
      </p:sp>
    </p:spTree>
    <p:extLst>
      <p:ext uri="{BB962C8B-B14F-4D97-AF65-F5344CB8AC3E}">
        <p14:creationId xmlns:p14="http://schemas.microsoft.com/office/powerpoint/2010/main" val="347791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278DCA-0866-744A-88C0-573844FC9B4E}" type="datetimeFigureOut">
              <a:rPr lang="en-US" smtClean="0"/>
              <a:t>4/16/18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54FE08-B2BD-1541-90B5-2D9ADFDAE640}" type="slidenum">
              <a:rPr lang="en-US" smtClean="0"/>
              <a:t>‹#›</a:t>
            </a:fld>
            <a:endParaRPr lang="en-US"/>
          </a:p>
        </p:txBody>
      </p:sp>
    </p:spTree>
    <p:extLst>
      <p:ext uri="{BB962C8B-B14F-4D97-AF65-F5344CB8AC3E}">
        <p14:creationId xmlns:p14="http://schemas.microsoft.com/office/powerpoint/2010/main" val="110163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a:t>
            </a:fld>
            <a:endParaRPr lang="en-US" dirty="0"/>
          </a:p>
        </p:txBody>
      </p:sp>
    </p:spTree>
    <p:extLst>
      <p:ext uri="{BB962C8B-B14F-4D97-AF65-F5344CB8AC3E}">
        <p14:creationId xmlns:p14="http://schemas.microsoft.com/office/powerpoint/2010/main" val="393291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Partner districts have legal agreements that enable us to receive student transcript data without which the data informed functionality won’t</a:t>
            </a:r>
            <a:r>
              <a:rPr lang="en-US" baseline="0" dirty="0"/>
              <a:t> work</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10</a:t>
            </a:fld>
            <a:endParaRPr lang="en-US"/>
          </a:p>
        </p:txBody>
      </p:sp>
    </p:spTree>
    <p:extLst>
      <p:ext uri="{BB962C8B-B14F-4D97-AF65-F5344CB8AC3E}">
        <p14:creationId xmlns:p14="http://schemas.microsoft.com/office/powerpoint/2010/main" val="208139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11</a:t>
            </a:fld>
            <a:endParaRPr lang="en-US"/>
          </a:p>
        </p:txBody>
      </p:sp>
    </p:spTree>
    <p:extLst>
      <p:ext uri="{BB962C8B-B14F-4D97-AF65-F5344CB8AC3E}">
        <p14:creationId xmlns:p14="http://schemas.microsoft.com/office/powerpoint/2010/main" val="55646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12</a:t>
            </a:fld>
            <a:endParaRPr lang="en-US"/>
          </a:p>
        </p:txBody>
      </p:sp>
    </p:spTree>
    <p:extLst>
      <p:ext uri="{BB962C8B-B14F-4D97-AF65-F5344CB8AC3E}">
        <p14:creationId xmlns:p14="http://schemas.microsoft.com/office/powerpoint/2010/main" val="70822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Cambria" panose="02040503050406030204" pitchFamily="18" charset="0"/>
              <a:buChar char="⎼"/>
            </a:pPr>
            <a:r>
              <a:rPr lang="en-US" dirty="0"/>
              <a:t>The CCGI curriculum has been carefully designed to walk students step by step through the entire process.</a:t>
            </a:r>
          </a:p>
          <a:p>
            <a:pPr marL="628650" lvl="1" indent="-171450">
              <a:buFont typeface="Cambria" panose="02040503050406030204" pitchFamily="18" charset="0"/>
              <a:buChar char="⎼"/>
            </a:pPr>
            <a:r>
              <a:rPr lang="en-US" dirty="0"/>
              <a:t>Activities take students from initial discovery, to thoughtful planning, to the launching of an informed postsecondary plan. </a:t>
            </a:r>
          </a:p>
          <a:p>
            <a:pPr marL="171450" indent="-171450">
              <a:buFont typeface="Cambria" panose="02040503050406030204" pitchFamily="18" charset="0"/>
              <a:buChar char="⎼"/>
            </a:pPr>
            <a:r>
              <a:rPr lang="en-US" dirty="0"/>
              <a:t>Each student’s situation and goals are unique, and the curriculum allows them to create a plan that’s truly right for them. </a:t>
            </a:r>
          </a:p>
        </p:txBody>
      </p:sp>
      <p:sp>
        <p:nvSpPr>
          <p:cNvPr id="4" name="Slide Number Placeholder 3"/>
          <p:cNvSpPr>
            <a:spLocks noGrp="1"/>
          </p:cNvSpPr>
          <p:nvPr>
            <p:ph type="sldNum" sz="quarter" idx="10"/>
          </p:nvPr>
        </p:nvSpPr>
        <p:spPr/>
        <p:txBody>
          <a:bodyPr/>
          <a:lstStyle/>
          <a:p>
            <a:fld id="{EA54FE08-B2BD-1541-90B5-2D9ADFDAE640}" type="slidenum">
              <a:rPr lang="en-US" smtClean="0"/>
              <a:t>14</a:t>
            </a:fld>
            <a:endParaRPr lang="en-US"/>
          </a:p>
        </p:txBody>
      </p:sp>
    </p:spTree>
    <p:extLst>
      <p:ext uri="{BB962C8B-B14F-4D97-AF65-F5344CB8AC3E}">
        <p14:creationId xmlns:p14="http://schemas.microsoft.com/office/powerpoint/2010/main" val="51651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At the core of the student experience are the blue buttons.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The</a:t>
            </a:r>
            <a:r>
              <a:rPr lang="en-US" baseline="0" dirty="0"/>
              <a:t> blue buttons on the homepage show the default activities for the student’s current grade level.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Clicking on any bubble takes students to My Tasks, where they can download worksheets to complete the grade-level activities.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These activities include a series of actions students can take on the platform, such as:</a:t>
            </a:r>
          </a:p>
          <a:p>
            <a:pPr marL="628650" marR="0" lvl="1"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Completing an assessment</a:t>
            </a:r>
          </a:p>
          <a:p>
            <a:pPr marL="628650" marR="0" lvl="1"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Researching and </a:t>
            </a:r>
            <a:r>
              <a:rPr lang="en-US" baseline="0" dirty="0" err="1"/>
              <a:t>favoriting</a:t>
            </a:r>
            <a:r>
              <a:rPr lang="en-US" baseline="0" dirty="0"/>
              <a:t> colleges, careers, or majors</a:t>
            </a:r>
          </a:p>
          <a:p>
            <a:pPr marL="628650" marR="0" lvl="1"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Planning coursework</a:t>
            </a:r>
          </a:p>
          <a:p>
            <a:pPr marL="628650" marR="0" lvl="1"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Completing a journal entry.</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Activities have been carefully selected and developed by counselors, teachers, and CCGI and represent what students should minimally do to develop and launch a post-secondary plan.</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15</a:t>
            </a:fld>
            <a:endParaRPr lang="en-US"/>
          </a:p>
        </p:txBody>
      </p:sp>
    </p:spTree>
    <p:extLst>
      <p:ext uri="{BB962C8B-B14F-4D97-AF65-F5344CB8AC3E}">
        <p14:creationId xmlns:p14="http://schemas.microsoft.com/office/powerpoint/2010/main" val="264475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Notes</a:t>
            </a:r>
          </a:p>
          <a:p>
            <a:pPr marL="171450" indent="-171450">
              <a:buFont typeface="Cambria" panose="02040503050406030204" pitchFamily="18" charset="0"/>
              <a:buChar char="⎼"/>
            </a:pPr>
            <a:r>
              <a:rPr lang="en-US" sz="1200" dirty="0"/>
              <a:t>While students can click on a blue bubble and complete a worksheet on their own, the activities are more powerful when completed in the context of a classroom or counseling environment.</a:t>
            </a:r>
          </a:p>
          <a:p>
            <a:pPr marL="171450" indent="-171450">
              <a:buFont typeface="Cambria" panose="02040503050406030204" pitchFamily="18" charset="0"/>
              <a:buChar char="⎼"/>
            </a:pPr>
            <a:r>
              <a:rPr lang="en-US" sz="1200" dirty="0"/>
              <a:t>Each lesson plan incorporates one or more trackable activities, supplemented by appropriate research, classroom-based discussions, and/or presentations to help deepen students’ thought processes and ability to make sense of the information. </a:t>
            </a:r>
          </a:p>
          <a:p>
            <a:pPr marL="171450" indent="-171450">
              <a:buFont typeface="Cambria" panose="02040503050406030204" pitchFamily="18" charset="0"/>
              <a:buChar char="⎼"/>
            </a:pPr>
            <a:r>
              <a:rPr lang="en-US" sz="1200" dirty="0"/>
              <a:t>The lesson plans are designed to build on each other in sequence, but are flexible enough to let students start wherever they are.</a:t>
            </a:r>
          </a:p>
          <a:p>
            <a:pPr marL="628650" lvl="1" indent="-171450">
              <a:buFont typeface="Cambria" panose="02040503050406030204" pitchFamily="18" charset="0"/>
              <a:buChar char="⎼"/>
            </a:pPr>
            <a:r>
              <a:rPr lang="en-US" sz="1200" dirty="0"/>
              <a:t>In other words, if a student doesn’t begin using </a:t>
            </a:r>
            <a:r>
              <a:rPr lang="en-US" sz="1200" dirty="0" err="1"/>
              <a:t>CaliforniaColleges.edu</a:t>
            </a:r>
            <a:r>
              <a:rPr lang="en-US" sz="1200" dirty="0"/>
              <a:t> in 6</a:t>
            </a:r>
            <a:r>
              <a:rPr lang="en-US" sz="1200" baseline="30000" dirty="0"/>
              <a:t>th</a:t>
            </a:r>
            <a:r>
              <a:rPr lang="en-US" sz="1200" dirty="0"/>
              <a:t> grade, he or she can still use the platform to create an informed plan.</a:t>
            </a:r>
          </a:p>
          <a:p>
            <a:pPr marL="628650" lvl="1" indent="-171450">
              <a:buFont typeface="Cambria" panose="02040503050406030204" pitchFamily="18" charset="0"/>
              <a:buChar char="⎼"/>
            </a:pPr>
            <a:r>
              <a:rPr lang="en-US" sz="1200" dirty="0"/>
              <a:t>Educators can assign activities intended for other grade levels as necessary to meet the needs of students.</a:t>
            </a:r>
          </a:p>
          <a:p>
            <a:pPr marL="171450" lvl="0" indent="-171450">
              <a:buFont typeface="Cambria" panose="02040503050406030204" pitchFamily="18" charset="0"/>
              <a:buChar char="⎼"/>
            </a:pPr>
            <a:r>
              <a:rPr lang="en-US" sz="1200" dirty="0"/>
              <a:t>The lesson plans incorporate Common Core standards like reading for information and narrative writing, and 21</a:t>
            </a:r>
            <a:r>
              <a:rPr lang="en-US" sz="1200" baseline="30000" dirty="0"/>
              <a:t>st</a:t>
            </a:r>
            <a:r>
              <a:rPr lang="en-US" sz="1200" dirty="0"/>
              <a:t> Century Skills like critical thinking, digital skills, and effective research practices.</a:t>
            </a:r>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16</a:t>
            </a:fld>
            <a:endParaRPr lang="en-US"/>
          </a:p>
        </p:txBody>
      </p:sp>
    </p:spTree>
    <p:extLst>
      <p:ext uri="{BB962C8B-B14F-4D97-AF65-F5344CB8AC3E}">
        <p14:creationId xmlns:p14="http://schemas.microsoft.com/office/powerpoint/2010/main" val="336083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Cambria" panose="02040503050406030204" pitchFamily="18" charset="0"/>
              <a:buChar char="⎼"/>
            </a:pPr>
            <a:r>
              <a:rPr lang="en-US" dirty="0"/>
              <a:t>Four assessments</a:t>
            </a:r>
            <a:r>
              <a:rPr lang="en-US" baseline="0" dirty="0"/>
              <a:t> are available to students to help them engage in personal exploration.  </a:t>
            </a:r>
          </a:p>
          <a:p>
            <a:pPr marL="628650" lvl="1" indent="-171450">
              <a:buFont typeface="Cambria" panose="02040503050406030204" pitchFamily="18" charset="0"/>
              <a:buChar char="⎼"/>
            </a:pPr>
            <a:r>
              <a:rPr lang="en-US" baseline="0" dirty="0"/>
              <a:t>The Interest Profiler is available to all students, and helps students discover their level of interest in activities in six career-based areas: </a:t>
            </a:r>
            <a:r>
              <a:rPr lang="en-US" sz="1200" b="0" i="0" kern="1200" dirty="0">
                <a:solidFill>
                  <a:schemeClr val="tx1"/>
                </a:solidFill>
                <a:effectLst/>
                <a:latin typeface="+mn-lt"/>
                <a:ea typeface="+mn-ea"/>
                <a:cs typeface="+mn-cs"/>
              </a:rPr>
              <a:t>Enterprising, Social, Artistic, Conventional, Investigative, and Realistic.</a:t>
            </a:r>
            <a:r>
              <a:rPr lang="en-US" sz="1200" b="0" i="0" kern="1200" baseline="0" dirty="0">
                <a:solidFill>
                  <a:schemeClr val="tx1"/>
                </a:solidFill>
                <a:effectLst/>
                <a:latin typeface="+mn-lt"/>
                <a:ea typeface="+mn-ea"/>
                <a:cs typeface="+mn-cs"/>
              </a:rPr>
              <a:t> Students can then explore careers that match their interests.</a:t>
            </a:r>
          </a:p>
          <a:p>
            <a:pPr marL="628650" lvl="1" indent="-171450">
              <a:buFont typeface="Cambria" panose="02040503050406030204" pitchFamily="18" charset="0"/>
              <a:buChar char="⎼"/>
            </a:pPr>
            <a:r>
              <a:rPr lang="en-US" sz="1200" b="0" i="0" kern="1200" baseline="0" dirty="0">
                <a:solidFill>
                  <a:schemeClr val="tx1"/>
                </a:solidFill>
                <a:effectLst/>
                <a:latin typeface="+mn-lt"/>
                <a:ea typeface="+mn-ea"/>
                <a:cs typeface="+mn-cs"/>
              </a:rPr>
              <a:t>The Learning Styles Inventory helps middle school students discover their environmental, physical, emotional, and sociological needs when it comes to learning.  It can help resolve learning and productivity issues and build student confidence as they continue with their education. </a:t>
            </a:r>
          </a:p>
          <a:p>
            <a:pPr marL="628650" lvl="1" indent="-171450">
              <a:buFont typeface="Cambria" panose="02040503050406030204" pitchFamily="18" charset="0"/>
              <a:buChar char="⎼"/>
            </a:pPr>
            <a:r>
              <a:rPr lang="en-US" sz="1200" b="0" i="0" kern="1200" baseline="0" dirty="0">
                <a:solidFill>
                  <a:schemeClr val="tx1"/>
                </a:solidFill>
                <a:effectLst/>
                <a:latin typeface="+mn-lt"/>
                <a:ea typeface="+mn-ea"/>
                <a:cs typeface="+mn-cs"/>
              </a:rPr>
              <a:t>The Multiple Intelligences assessment helps high school students identify their potential in nine different intelligences (</a:t>
            </a:r>
            <a:r>
              <a:rPr lang="en-US" sz="1200" b="0" i="0" kern="1200" dirty="0">
                <a:solidFill>
                  <a:schemeClr val="tx1"/>
                </a:solidFill>
                <a:effectLst/>
                <a:latin typeface="+mn-lt"/>
                <a:ea typeface="+mn-ea"/>
                <a:cs typeface="+mn-cs"/>
              </a:rPr>
              <a:t>bodily-kinesthetic, interpersonal, intrapersonal, linguistic, logical-mathematical, musical, naturalist, spatial and existential.) Students</a:t>
            </a:r>
            <a:r>
              <a:rPr lang="en-US" sz="1200" b="0" i="0" kern="1200" baseline="0" dirty="0">
                <a:solidFill>
                  <a:schemeClr val="tx1"/>
                </a:solidFill>
                <a:effectLst/>
                <a:latin typeface="+mn-lt"/>
                <a:ea typeface="+mn-ea"/>
                <a:cs typeface="+mn-cs"/>
              </a:rPr>
              <a:t> can then work to strengthen their intelligences and explore recommended careers based on their strengths. </a:t>
            </a:r>
          </a:p>
          <a:p>
            <a:pPr marL="628650" lvl="1" indent="-171450">
              <a:buFont typeface="Cambria" panose="02040503050406030204" pitchFamily="18" charset="0"/>
              <a:buChar char="⎼"/>
            </a:pPr>
            <a:r>
              <a:rPr lang="en-US" sz="1200" b="0" i="0" kern="1200" baseline="0" dirty="0">
                <a:solidFill>
                  <a:schemeClr val="tx1"/>
                </a:solidFill>
                <a:effectLst/>
                <a:latin typeface="+mn-lt"/>
                <a:ea typeface="+mn-ea"/>
                <a:cs typeface="+mn-cs"/>
              </a:rPr>
              <a:t>The Do What You Are assessment (MBTI) helps high schoolers make more informed decisions about their future by identifying their personality type. Students can explore suggested careers and majors in which those with similar traits have been successful. </a:t>
            </a:r>
          </a:p>
          <a:p>
            <a:pPr marL="171450" indent="-171450">
              <a:buFont typeface="Cambria" panose="02040503050406030204" pitchFamily="18" charset="0"/>
              <a:buChar char="⎼"/>
            </a:pPr>
            <a:r>
              <a:rPr lang="en-US" sz="1200" b="0" i="0" kern="1200" baseline="0" dirty="0">
                <a:solidFill>
                  <a:schemeClr val="tx1"/>
                </a:solidFill>
                <a:effectLst/>
                <a:latin typeface="+mn-lt"/>
                <a:ea typeface="+mn-ea"/>
                <a:cs typeface="+mn-cs"/>
              </a:rPr>
              <a:t>Once students have completed an assessment, the results are saved to their account for later reference.</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17</a:t>
            </a:fld>
            <a:endParaRPr lang="en-US"/>
          </a:p>
        </p:txBody>
      </p:sp>
    </p:spTree>
    <p:extLst>
      <p:ext uri="{BB962C8B-B14F-4D97-AF65-F5344CB8AC3E}">
        <p14:creationId xmlns:p14="http://schemas.microsoft.com/office/powerpoint/2010/main" val="10384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Once students have learned about themselves and their preferences, they can research and compare potential careers using the Career Search Tool.</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They can search by keyword or industry, or search Bright Outlook Occupations, which are jobs expected to have high growth and/or many openings over the next 10 years, or which are in new and emerging fields.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When students click on the name of a career they are interested in, they are taken to a detailed fact sheet containing information about responsibilities, salary and potential for growth.  The fact sheet also lists the required education for that career, and suggests related majors and links to colleges that offer them. Finally, the fact sheet includes a list of related careers for further research.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Students can click the heart icon to favorite careers to save them to their accounts for later reference. </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18</a:t>
            </a:fld>
            <a:endParaRPr lang="en-US"/>
          </a:p>
        </p:txBody>
      </p:sp>
    </p:spTree>
    <p:extLst>
      <p:ext uri="{BB962C8B-B14F-4D97-AF65-F5344CB8AC3E}">
        <p14:creationId xmlns:p14="http://schemas.microsoft.com/office/powerpoint/2010/main" val="385680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The type-look</a:t>
            </a:r>
            <a:r>
              <a:rPr lang="en-US" baseline="0" dirty="0"/>
              <a:t> ahead feature provides suggestions based on what the student is typing.  So, if a student starts typing “Engineering,” they will see several options, such as Engineering Mechanics; Engineering Physics, etc.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The results will show that major, plus any related majors (if applicable), along with a description, and a link to view colleges that offers that major.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Students can click the heart icon to favorite majors to save them to their accounts for later reference.</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19</a:t>
            </a:fld>
            <a:endParaRPr lang="en-US"/>
          </a:p>
        </p:txBody>
      </p:sp>
    </p:spTree>
    <p:extLst>
      <p:ext uri="{BB962C8B-B14F-4D97-AF65-F5344CB8AC3E}">
        <p14:creationId xmlns:p14="http://schemas.microsoft.com/office/powerpoint/2010/main" val="531000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Students</a:t>
            </a:r>
            <a:r>
              <a:rPr lang="en-US" baseline="0" dirty="0"/>
              <a:t> can use the College Search Tool to search for colleges nationally or only in California.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They can choose to filter their search by the criteria that are important to them, such as degree options, environment, or size.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The tool includes public and private, not-for-profit colleges and universities offering certificates, associate degrees, bachelor’s degrees, and above.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When students conduct a search, the results provide an overview of matching colleges, including each college’s acceptance rate, institution type, and size.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Students can click on the name of a college they are interested in to access a detailed fact sheet, which includes information about admission requirements, cost and financial aid, degrees and majors offered, and campus life.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Students can click the heart icon to favorite colleges to save them in their accounts for later reference.</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20</a:t>
            </a:fld>
            <a:endParaRPr lang="en-US"/>
          </a:p>
        </p:txBody>
      </p:sp>
    </p:spTree>
    <p:extLst>
      <p:ext uri="{BB962C8B-B14F-4D97-AF65-F5344CB8AC3E}">
        <p14:creationId xmlns:p14="http://schemas.microsoft.com/office/powerpoint/2010/main" val="154101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(give my intro here)</a:t>
            </a:r>
          </a:p>
        </p:txBody>
      </p:sp>
      <p:sp>
        <p:nvSpPr>
          <p:cNvPr id="4" name="Slide Number Placeholder 3"/>
          <p:cNvSpPr>
            <a:spLocks noGrp="1"/>
          </p:cNvSpPr>
          <p:nvPr>
            <p:ph type="sldNum" sz="quarter" idx="10"/>
          </p:nvPr>
        </p:nvSpPr>
        <p:spPr/>
        <p:txBody>
          <a:bodyPr/>
          <a:lstStyle/>
          <a:p>
            <a:fld id="{EA54FE08-B2BD-1541-90B5-2D9ADFDAE640}" type="slidenum">
              <a:rPr lang="en-US" smtClean="0"/>
              <a:t>2</a:t>
            </a:fld>
            <a:endParaRPr lang="en-US"/>
          </a:p>
        </p:txBody>
      </p:sp>
    </p:spTree>
    <p:extLst>
      <p:ext uri="{BB962C8B-B14F-4D97-AF65-F5344CB8AC3E}">
        <p14:creationId xmlns:p14="http://schemas.microsoft.com/office/powerpoint/2010/main" val="144825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Cambria" panose="02040503050406030204" pitchFamily="18" charset="0"/>
              <a:buChar char="⎼"/>
            </a:pPr>
            <a:r>
              <a:rPr lang="en-US" dirty="0"/>
              <a:t>Student progress is saved in one convenient location, and is available via</a:t>
            </a:r>
            <a:r>
              <a:rPr lang="en-US" baseline="0" dirty="0"/>
              <a:t> students’ </a:t>
            </a:r>
            <a:r>
              <a:rPr lang="en-US" baseline="0" dirty="0" err="1"/>
              <a:t>CaliforniaColleges.edu</a:t>
            </a:r>
            <a:r>
              <a:rPr lang="en-US" baseline="0" dirty="0"/>
              <a:t> account whenever they need it. </a:t>
            </a:r>
          </a:p>
          <a:p>
            <a:pPr marL="171450" indent="-171450">
              <a:buFont typeface="Cambria" panose="02040503050406030204" pitchFamily="18" charset="0"/>
              <a:buChar char="⎼"/>
            </a:pPr>
            <a:r>
              <a:rPr lang="en-US" baseline="0" dirty="0"/>
              <a:t>My Plan is broken up into eight sections:</a:t>
            </a:r>
          </a:p>
          <a:p>
            <a:pPr marL="628650" lvl="1" indent="-171450">
              <a:buFont typeface="Cambria" panose="02040503050406030204" pitchFamily="18" charset="0"/>
              <a:buChar char="⎼"/>
            </a:pPr>
            <a:r>
              <a:rPr lang="en-US" baseline="0" dirty="0"/>
              <a:t>Academic Planner (for thoughtful course planning and tracking of CSU/UC eligibility)</a:t>
            </a:r>
          </a:p>
          <a:p>
            <a:pPr marL="628650" lvl="1" indent="-171450">
              <a:buFont typeface="Cambria" panose="02040503050406030204" pitchFamily="18" charset="0"/>
              <a:buChar char="⎼"/>
            </a:pPr>
            <a:r>
              <a:rPr lang="en-US" baseline="0" dirty="0"/>
              <a:t>My College Plan (favorited colleges and majors, college application deadlines, and other college planning milestones)</a:t>
            </a:r>
          </a:p>
          <a:p>
            <a:pPr marL="628650" lvl="1" indent="-171450">
              <a:buFont typeface="Cambria" panose="02040503050406030204" pitchFamily="18" charset="0"/>
              <a:buChar char="⎼"/>
            </a:pPr>
            <a:r>
              <a:rPr lang="en-US" baseline="0" dirty="0"/>
              <a:t>My Career Plan (assessment results and favorited careers)</a:t>
            </a:r>
          </a:p>
          <a:p>
            <a:pPr marL="628650" lvl="1" indent="-171450">
              <a:buFont typeface="Cambria" panose="02040503050406030204" pitchFamily="18" charset="0"/>
              <a:buChar char="⎼"/>
            </a:pPr>
            <a:r>
              <a:rPr lang="en-US" baseline="0" dirty="0"/>
              <a:t>My Financial Aid Plan (Federal and state financial aid application, deadlines and submissions, favorited scholarships (Coming later in 2018), and completion of Financial Aid Eligibility and Comparison tools)</a:t>
            </a:r>
          </a:p>
          <a:p>
            <a:pPr marL="628650" lvl="1" indent="-171450">
              <a:buFont typeface="Cambria" panose="02040503050406030204" pitchFamily="18" charset="0"/>
              <a:buChar char="⎼"/>
            </a:pPr>
            <a:r>
              <a:rPr lang="en-US" baseline="0" dirty="0"/>
              <a:t>My Goals (Gives students a structured approach to determining their academic, college, career, and financial aid goals and how to achieve them.)</a:t>
            </a:r>
          </a:p>
          <a:p>
            <a:pPr marL="628650" lvl="1" indent="-171450">
              <a:buFont typeface="Cambria" panose="02040503050406030204" pitchFamily="18" charset="0"/>
              <a:buChar char="⎼"/>
            </a:pPr>
            <a:r>
              <a:rPr lang="en-US" dirty="0"/>
              <a:t>My</a:t>
            </a:r>
            <a:r>
              <a:rPr lang="en-US" baseline="0" dirty="0"/>
              <a:t> Journal (Allows opportunities for self-reflection on academic, college, career, and financial aid topics.)</a:t>
            </a:r>
          </a:p>
          <a:p>
            <a:pPr marL="628650" lvl="1" indent="-171450">
              <a:buFont typeface="Cambria" panose="02040503050406030204" pitchFamily="18" charset="0"/>
              <a:buChar char="⎼"/>
            </a:pPr>
            <a:r>
              <a:rPr lang="en-US" baseline="0" dirty="0"/>
              <a:t>My Experiences (Gives students a place to log volunteer, work, or extracurricular experience)</a:t>
            </a:r>
          </a:p>
          <a:p>
            <a:pPr marL="628650" lvl="1" indent="-171450">
              <a:buFont typeface="Cambria" panose="02040503050406030204" pitchFamily="18" charset="0"/>
              <a:buChar char="⎼"/>
            </a:pPr>
            <a:r>
              <a:rPr lang="en-US" baseline="0" dirty="0"/>
              <a:t>My Documents (Students can upload and store college essays, resumes, brag sheets, and other planning documents)</a:t>
            </a:r>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21</a:t>
            </a:fld>
            <a:endParaRPr lang="en-US"/>
          </a:p>
        </p:txBody>
      </p:sp>
    </p:spTree>
    <p:extLst>
      <p:ext uri="{BB962C8B-B14F-4D97-AF65-F5344CB8AC3E}">
        <p14:creationId xmlns:p14="http://schemas.microsoft.com/office/powerpoint/2010/main" val="119315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Cambria" panose="02040503050406030204" pitchFamily="18" charset="0"/>
              <a:buChar char="⎼"/>
            </a:pPr>
            <a:r>
              <a:rPr lang="en-US" dirty="0"/>
              <a:t>Some features of the platform are only accessible to districts with whom CCGI has a partnership agreement.  </a:t>
            </a:r>
          </a:p>
          <a:p>
            <a:pPr marL="628650" lvl="1" indent="-171450">
              <a:buFont typeface="Cambria" panose="02040503050406030204" pitchFamily="18" charset="0"/>
              <a:buChar char="⎼"/>
            </a:pPr>
            <a:r>
              <a:rPr lang="en-US" dirty="0"/>
              <a:t>The agreement allows student transcript information to be uploaded from the district to </a:t>
            </a:r>
            <a:r>
              <a:rPr lang="en-US" dirty="0" err="1"/>
              <a:t>CaliforniaColleges.edu</a:t>
            </a:r>
            <a:r>
              <a:rPr lang="en-US" dirty="0"/>
              <a:t>, unlocking advanced functionality. </a:t>
            </a:r>
          </a:p>
          <a:p>
            <a:pPr marL="171450" lvl="0" indent="-171450">
              <a:buFont typeface="Cambria" panose="02040503050406030204" pitchFamily="18" charset="0"/>
              <a:buChar char="⎼"/>
            </a:pPr>
            <a:r>
              <a:rPr lang="en-US" dirty="0"/>
              <a:t>All students have access to an Academic Planner for intentionally planning high school coursework. The features of the Academic Planner differ depending on whether or not the student is in a CCGI Partner District. </a:t>
            </a:r>
          </a:p>
          <a:p>
            <a:pPr marL="628650" lvl="1" indent="-171450">
              <a:buFont typeface="Cambria" panose="02040503050406030204" pitchFamily="18" charset="0"/>
              <a:buChar char="⎼"/>
            </a:pPr>
            <a:r>
              <a:rPr lang="en-US" dirty="0"/>
              <a:t>The advanced Academic</a:t>
            </a:r>
            <a:r>
              <a:rPr lang="en-US" baseline="0" dirty="0"/>
              <a:t> Planner (for students in Partner Districts) is automatically populated with students’ completed and enrolled coursework and grades. Students can also choose classes directly from their school’s course catalog. </a:t>
            </a:r>
          </a:p>
          <a:p>
            <a:pPr marL="628650" lvl="1" indent="-171450">
              <a:buFont typeface="Cambria" panose="02040503050406030204" pitchFamily="18" charset="0"/>
              <a:buChar char="⎼"/>
            </a:pPr>
            <a:r>
              <a:rPr lang="en-US" baseline="0" dirty="0"/>
              <a:t>The basic Academic Planner (for students in non-partner/open access districts) requires students to self-report courses and grades, and course selections are taken from the Course Management Portal (CMP) instead of district course catalogs.</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22</a:t>
            </a:fld>
            <a:endParaRPr lang="en-US"/>
          </a:p>
        </p:txBody>
      </p:sp>
    </p:spTree>
    <p:extLst>
      <p:ext uri="{BB962C8B-B14F-4D97-AF65-F5344CB8AC3E}">
        <p14:creationId xmlns:p14="http://schemas.microsoft.com/office/powerpoint/2010/main" val="146193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The CSU and UC Eligibility</a:t>
            </a:r>
            <a:r>
              <a:rPr lang="en-US" baseline="0" dirty="0"/>
              <a:t> Tools are located only within the advanced Academic Planner and are automatically populated with students’ current and enrolled coursework and grades.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Test scores are also factored in when the districts include them in their transcript file uploads.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baseline="0" dirty="0"/>
              <a:t>Students can easily see whether or not they are on track to meet GPA and ”a-g” course requirements by the time they graduate from high school. </a:t>
            </a:r>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24</a:t>
            </a:fld>
            <a:endParaRPr lang="en-US"/>
          </a:p>
        </p:txBody>
      </p:sp>
    </p:spTree>
    <p:extLst>
      <p:ext uri="{BB962C8B-B14F-4D97-AF65-F5344CB8AC3E}">
        <p14:creationId xmlns:p14="http://schemas.microsoft.com/office/powerpoint/2010/main" val="99334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All educators have access to reports to monitor student activity on the platform.</a:t>
            </a:r>
          </a:p>
          <a:p>
            <a:pPr marL="628650" marR="0" lvl="1"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Basic filters include grade level, start and end date. </a:t>
            </a:r>
          </a:p>
          <a:p>
            <a:pPr marL="171450" marR="0" lvl="0"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Educators in partner districts have access to advanced reporting features, including:</a:t>
            </a:r>
          </a:p>
          <a:p>
            <a:pPr marL="628650" marR="0" lvl="1"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Additional filtering options (gender, ethnicity, and special populations) </a:t>
            </a:r>
          </a:p>
          <a:p>
            <a:pPr marL="628650" marR="0" lvl="1"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Reporting on CSU and UC eligibility, including</a:t>
            </a:r>
          </a:p>
          <a:p>
            <a:pPr marL="1085850" marR="0" lvl="2"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Deficiencies by subject area and deficiencies in units</a:t>
            </a:r>
          </a:p>
          <a:p>
            <a:pPr marL="1085850" marR="0" lvl="2" indent="-171450" algn="l" defTabSz="9144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dirty="0"/>
              <a:t>Courses flagged as “a-g” by school, but not found/matched in CMP</a:t>
            </a:r>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25</a:t>
            </a:fld>
            <a:endParaRPr lang="en-US"/>
          </a:p>
        </p:txBody>
      </p:sp>
    </p:spTree>
    <p:extLst>
      <p:ext uri="{BB962C8B-B14F-4D97-AF65-F5344CB8AC3E}">
        <p14:creationId xmlns:p14="http://schemas.microsoft.com/office/powerpoint/2010/main" val="2124292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Cambria" panose="02040503050406030204" pitchFamily="18" charset="0"/>
              <a:buChar char="⎼"/>
            </a:pPr>
            <a:r>
              <a:rPr lang="en-US" dirty="0"/>
              <a:t>Students</a:t>
            </a:r>
            <a:r>
              <a:rPr lang="en-US" baseline="0" dirty="0"/>
              <a:t> have access to information and tools to help them learn about the many financial aid options open to them, including federal and state aid, scholarships, grants, loans, and fee waivers.</a:t>
            </a:r>
          </a:p>
          <a:p>
            <a:pPr marL="171450" indent="-171450">
              <a:buFont typeface="Cambria" panose="02040503050406030204" pitchFamily="18" charset="0"/>
              <a:buChar char="⎼"/>
            </a:pPr>
            <a:r>
              <a:rPr lang="en-US" baseline="0" dirty="0" err="1"/>
              <a:t>CaliforniaColleges.edu</a:t>
            </a:r>
            <a:r>
              <a:rPr lang="en-US" baseline="0" dirty="0"/>
              <a:t> even includes helpful content for special populations, including undocumented students and foster youth.  </a:t>
            </a:r>
          </a:p>
          <a:p>
            <a:pPr marL="171450" indent="-171450">
              <a:buFont typeface="Cambria" panose="02040503050406030204" pitchFamily="18" charset="0"/>
              <a:buChar char="⎼"/>
            </a:pPr>
            <a:r>
              <a:rPr lang="en-US" baseline="0" dirty="0"/>
              <a:t>Students have access to financial aid planning tools, including:</a:t>
            </a:r>
          </a:p>
          <a:p>
            <a:pPr marL="628650" lvl="1" indent="-171450">
              <a:buFont typeface="Cambria" panose="02040503050406030204" pitchFamily="18" charset="0"/>
              <a:buChar char="⎼"/>
            </a:pPr>
            <a:r>
              <a:rPr lang="en-US" baseline="0" dirty="0"/>
              <a:t>A Financial Aid Eligibility tool to help students calculate their Expected Family Contribution (EFC)</a:t>
            </a:r>
          </a:p>
          <a:p>
            <a:pPr marL="628650" lvl="1" indent="-171450">
              <a:buFont typeface="Cambria" panose="02040503050406030204" pitchFamily="18" charset="0"/>
              <a:buChar char="⎼"/>
            </a:pPr>
            <a:r>
              <a:rPr lang="en-US" baseline="0" dirty="0"/>
              <a:t>A Financial Aid Comparison tool to compare cost of attendance and financial aid packages from different colleges</a:t>
            </a:r>
          </a:p>
          <a:p>
            <a:pPr marL="628650" lvl="1" indent="-171450">
              <a:buFont typeface="Cambria" panose="02040503050406030204" pitchFamily="18" charset="0"/>
              <a:buChar char="⎼"/>
            </a:pPr>
            <a:r>
              <a:rPr lang="en-US" baseline="0" dirty="0"/>
              <a:t>Financial Aid and Post Application checklists to help students stay on track.</a:t>
            </a:r>
          </a:p>
          <a:p>
            <a:pPr marL="171450" lvl="0" indent="-171450">
              <a:buFont typeface="Cambria" panose="02040503050406030204" pitchFamily="18" charset="0"/>
              <a:buChar char="⎼"/>
            </a:pPr>
            <a:r>
              <a:rPr lang="en-US" baseline="0" dirty="0"/>
              <a:t>Coming later in 2018, the Scholarship Search Tool will allow students to research scholarships and save favorites within their accounts. </a:t>
            </a:r>
          </a:p>
        </p:txBody>
      </p:sp>
      <p:sp>
        <p:nvSpPr>
          <p:cNvPr id="4" name="Slide Number Placeholder 3"/>
          <p:cNvSpPr>
            <a:spLocks noGrp="1"/>
          </p:cNvSpPr>
          <p:nvPr>
            <p:ph type="sldNum" sz="quarter" idx="10"/>
          </p:nvPr>
        </p:nvSpPr>
        <p:spPr/>
        <p:txBody>
          <a:bodyPr/>
          <a:lstStyle/>
          <a:p>
            <a:fld id="{EA54FE08-B2BD-1541-90B5-2D9ADFDAE640}" type="slidenum">
              <a:rPr lang="en-US" smtClean="0"/>
              <a:t>26</a:t>
            </a:fld>
            <a:endParaRPr lang="en-US"/>
          </a:p>
        </p:txBody>
      </p:sp>
    </p:spTree>
    <p:extLst>
      <p:ext uri="{BB962C8B-B14F-4D97-AF65-F5344CB8AC3E}">
        <p14:creationId xmlns:p14="http://schemas.microsoft.com/office/powerpoint/2010/main" val="2423484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Cambria" panose="02040503050406030204" pitchFamily="18" charset="0"/>
              <a:buChar char="⎼"/>
            </a:pPr>
            <a:r>
              <a:rPr lang="en-US" dirty="0"/>
              <a:t> My Tasks helps</a:t>
            </a:r>
            <a:r>
              <a:rPr lang="en-US" baseline="0" dirty="0"/>
              <a:t> students store and track all of their important college and career planning tasks in one place. My Tasks is split into three tabs:</a:t>
            </a:r>
          </a:p>
          <a:p>
            <a:pPr marL="628650" lvl="1" indent="-171450">
              <a:buFont typeface="Cambria" panose="02040503050406030204" pitchFamily="18" charset="0"/>
              <a:buChar char="⎼"/>
            </a:pPr>
            <a:r>
              <a:rPr lang="en-US" baseline="0" dirty="0"/>
              <a:t>Your Activities </a:t>
            </a:r>
            <a:r>
              <a:rPr lang="mr-IN" baseline="0" dirty="0"/>
              <a:t>–</a:t>
            </a:r>
            <a:r>
              <a:rPr lang="en-US" baseline="0" dirty="0"/>
              <a:t> These are the same grade-level specific activities that appear in the blue bubbles on the student’s homepage.</a:t>
            </a:r>
          </a:p>
          <a:p>
            <a:pPr marL="628650" lvl="1" indent="-171450">
              <a:buFont typeface="Cambria" panose="02040503050406030204" pitchFamily="18" charset="0"/>
              <a:buChar char="⎼"/>
            </a:pPr>
            <a:r>
              <a:rPr lang="en-US" baseline="0" dirty="0"/>
              <a:t>Current Tasks </a:t>
            </a:r>
            <a:r>
              <a:rPr lang="mr-IN" baseline="0" dirty="0"/>
              <a:t>–</a:t>
            </a:r>
            <a:r>
              <a:rPr lang="en-US" baseline="0" dirty="0"/>
              <a:t> Lists other important tasks to be completed during the current school year.</a:t>
            </a:r>
          </a:p>
          <a:p>
            <a:pPr marL="628650" lvl="1" indent="-171450">
              <a:buFont typeface="Cambria" panose="02040503050406030204" pitchFamily="18" charset="0"/>
              <a:buChar char="⎼"/>
            </a:pPr>
            <a:r>
              <a:rPr lang="en-US" baseline="0" dirty="0"/>
              <a:t>Looking Ahead </a:t>
            </a:r>
            <a:r>
              <a:rPr lang="mr-IN" baseline="0" dirty="0"/>
              <a:t>–</a:t>
            </a:r>
            <a:r>
              <a:rPr lang="en-US" baseline="0" dirty="0"/>
              <a:t> Lists tasks to be completed in future school years.</a:t>
            </a:r>
          </a:p>
          <a:p>
            <a:pPr marL="171450" indent="-171450">
              <a:buFont typeface="Cambria" panose="02040503050406030204" pitchFamily="18" charset="0"/>
              <a:buChar char="⎼"/>
            </a:pPr>
            <a:r>
              <a:rPr lang="en-US" baseline="0" dirty="0"/>
              <a:t>Default tasks for each grade level will appear automatically in My Tasks and cannot be changed.  Students also have the ability to add their own tasks, or educators can assign additional tasks to students. </a:t>
            </a:r>
          </a:p>
          <a:p>
            <a:pPr marL="171450" indent="-171450">
              <a:buFont typeface="Cambria" panose="02040503050406030204" pitchFamily="18" charset="0"/>
              <a:buChar char="⎼"/>
            </a:pPr>
            <a:r>
              <a:rPr lang="en-US" baseline="0" dirty="0"/>
              <a:t>Students can download the associated worksheet for each task, if applicable, under “attachments,” and then check off each task once it has been completed.</a:t>
            </a:r>
          </a:p>
          <a:p>
            <a:pPr marL="171450" indent="-171450">
              <a:buFont typeface="Cambria" panose="02040503050406030204" pitchFamily="18" charset="0"/>
              <a:buChar char="⎼"/>
            </a:pPr>
            <a:r>
              <a:rPr lang="en-US" baseline="0" dirty="0"/>
              <a:t>Educators can create additional tasks for students to appear in Current Tasks. </a:t>
            </a:r>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27</a:t>
            </a:fld>
            <a:endParaRPr lang="en-US"/>
          </a:p>
        </p:txBody>
      </p:sp>
    </p:spTree>
    <p:extLst>
      <p:ext uri="{BB962C8B-B14F-4D97-AF65-F5344CB8AC3E}">
        <p14:creationId xmlns:p14="http://schemas.microsoft.com/office/powerpoint/2010/main" val="342044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now!</a:t>
            </a:r>
          </a:p>
        </p:txBody>
      </p:sp>
      <p:sp>
        <p:nvSpPr>
          <p:cNvPr id="4" name="Slide Number Placeholder 3"/>
          <p:cNvSpPr>
            <a:spLocks noGrp="1"/>
          </p:cNvSpPr>
          <p:nvPr>
            <p:ph type="sldNum" sz="quarter" idx="10"/>
          </p:nvPr>
        </p:nvSpPr>
        <p:spPr/>
        <p:txBody>
          <a:bodyPr/>
          <a:lstStyle/>
          <a:p>
            <a:fld id="{EA54FE08-B2BD-1541-90B5-2D9ADFDAE640}" type="slidenum">
              <a:rPr lang="en-US" smtClean="0"/>
              <a:t>28</a:t>
            </a:fld>
            <a:endParaRPr lang="en-US"/>
          </a:p>
        </p:txBody>
      </p:sp>
    </p:spTree>
    <p:extLst>
      <p:ext uri="{BB962C8B-B14F-4D97-AF65-F5344CB8AC3E}">
        <p14:creationId xmlns:p14="http://schemas.microsoft.com/office/powerpoint/2010/main" val="777859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Not listed </a:t>
            </a:r>
            <a:r>
              <a:rPr lang="mr-IN" altLang="en-US" dirty="0">
                <a:ea typeface="ＭＳ Ｐゴシック" charset="-128"/>
              </a:rPr>
              <a:t>–</a:t>
            </a:r>
            <a:r>
              <a:rPr lang="en-US" altLang="en-US" dirty="0">
                <a:ea typeface="ＭＳ Ｐゴシック" charset="-128"/>
              </a:rPr>
              <a:t> a whole bunch</a:t>
            </a:r>
            <a:r>
              <a:rPr lang="en-US" altLang="en-US" baseline="0" dirty="0">
                <a:ea typeface="ＭＳ Ｐゴシック" charset="-128"/>
              </a:rPr>
              <a:t> of lawyers</a:t>
            </a:r>
          </a:p>
          <a:p>
            <a:endParaRPr lang="en-US" altLang="en-US" baseline="0" dirty="0">
              <a:ea typeface="ＭＳ Ｐゴシック" charset="-128"/>
            </a:endParaRPr>
          </a:p>
        </p:txBody>
      </p:sp>
      <p:sp>
        <p:nvSpPr>
          <p:cNvPr id="4" name="Slide Number Placeholder 3"/>
          <p:cNvSpPr>
            <a:spLocks noGrp="1"/>
          </p:cNvSpPr>
          <p:nvPr>
            <p:ph type="sldNum" sz="quarter" idx="10"/>
          </p:nvPr>
        </p:nvSpPr>
        <p:spPr/>
        <p:txBody>
          <a:bodyPr/>
          <a:lstStyle/>
          <a:p>
            <a:fld id="{EA54FE08-B2BD-1541-90B5-2D9ADFDAE640}" type="slidenum">
              <a:rPr lang="en-US" smtClean="0"/>
              <a:t>29</a:t>
            </a:fld>
            <a:endParaRPr lang="en-US"/>
          </a:p>
        </p:txBody>
      </p:sp>
    </p:spTree>
    <p:extLst>
      <p:ext uri="{BB962C8B-B14F-4D97-AF65-F5344CB8AC3E}">
        <p14:creationId xmlns:p14="http://schemas.microsoft.com/office/powerpoint/2010/main" val="144825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Working with a few Individual colleges so they can request data extracts to support Multiple Measures Placement</a:t>
            </a:r>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30</a:t>
            </a:fld>
            <a:endParaRPr lang="en-US"/>
          </a:p>
        </p:txBody>
      </p:sp>
    </p:spTree>
    <p:extLst>
      <p:ext uri="{BB962C8B-B14F-4D97-AF65-F5344CB8AC3E}">
        <p14:creationId xmlns:p14="http://schemas.microsoft.com/office/powerpoint/2010/main" val="131714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CC.edu as the launching point for </a:t>
            </a:r>
            <a:r>
              <a:rPr lang="en-US" dirty="0" err="1"/>
              <a:t>CCCApply</a:t>
            </a:r>
            <a:r>
              <a:rPr lang="en-US" dirty="0"/>
              <a:t> will have to be “normed”</a:t>
            </a:r>
          </a:p>
        </p:txBody>
      </p:sp>
      <p:sp>
        <p:nvSpPr>
          <p:cNvPr id="4" name="Slide Number Placeholder 3"/>
          <p:cNvSpPr>
            <a:spLocks noGrp="1"/>
          </p:cNvSpPr>
          <p:nvPr>
            <p:ph type="sldNum" sz="quarter" idx="10"/>
          </p:nvPr>
        </p:nvSpPr>
        <p:spPr/>
        <p:txBody>
          <a:bodyPr/>
          <a:lstStyle/>
          <a:p>
            <a:fld id="{EA54FE08-B2BD-1541-90B5-2D9ADFDAE640}" type="slidenum">
              <a:rPr lang="en-US" smtClean="0"/>
              <a:t>31</a:t>
            </a:fld>
            <a:endParaRPr lang="en-US"/>
          </a:p>
        </p:txBody>
      </p:sp>
    </p:spTree>
    <p:extLst>
      <p:ext uri="{BB962C8B-B14F-4D97-AF65-F5344CB8AC3E}">
        <p14:creationId xmlns:p14="http://schemas.microsoft.com/office/powerpoint/2010/main" val="152777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the California Colleges Guidance Initiative?</a:t>
            </a:r>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3</a:t>
            </a:fld>
            <a:endParaRPr lang="en-US"/>
          </a:p>
        </p:txBody>
      </p:sp>
    </p:spTree>
    <p:extLst>
      <p:ext uri="{BB962C8B-B14F-4D97-AF65-F5344CB8AC3E}">
        <p14:creationId xmlns:p14="http://schemas.microsoft.com/office/powerpoint/2010/main" val="1885520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that Data for CSU applicants goes directly to </a:t>
            </a:r>
            <a:r>
              <a:rPr lang="en-US" sz="1200" dirty="0" err="1"/>
              <a:t>CalState.edu</a:t>
            </a:r>
            <a:r>
              <a:rPr lang="en-US" sz="1200" dirty="0"/>
              <a:t>/Apply</a:t>
            </a:r>
          </a:p>
          <a:p>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fld id="{EA54FE08-B2BD-1541-90B5-2D9ADFDAE640}" type="slidenum">
              <a:rPr lang="en-US" smtClean="0"/>
              <a:t>32</a:t>
            </a:fld>
            <a:endParaRPr lang="en-US"/>
          </a:p>
        </p:txBody>
      </p:sp>
    </p:spTree>
    <p:extLst>
      <p:ext uri="{BB962C8B-B14F-4D97-AF65-F5344CB8AC3E}">
        <p14:creationId xmlns:p14="http://schemas.microsoft.com/office/powerpoint/2010/main" val="144825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ea typeface="ＭＳ Ｐゴシック" charset="-128"/>
              </a:rPr>
              <a:t>That doesn’t mean all can’t take advantage of this stuff – but we are already learning that when the CO and CC approach the K-12’s that it is very powerful. UC...</a:t>
            </a:r>
            <a:endParaRPr lang="en-US" alt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35</a:t>
            </a:fld>
            <a:endParaRPr lang="en-US"/>
          </a:p>
        </p:txBody>
      </p:sp>
    </p:spTree>
    <p:extLst>
      <p:ext uri="{BB962C8B-B14F-4D97-AF65-F5344CB8AC3E}">
        <p14:creationId xmlns:p14="http://schemas.microsoft.com/office/powerpoint/2010/main" val="3660286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 Guided Pathways Pillar 2</a:t>
            </a:r>
          </a:p>
          <a:p>
            <a:r>
              <a:rPr lang="en-US" dirty="0"/>
              <a:t>CSU - Graduation Initiative</a:t>
            </a:r>
          </a:p>
          <a:p>
            <a:endParaRPr lang="en-US" altLang="en-US" baseline="0" dirty="0">
              <a:ea typeface="ＭＳ Ｐゴシック" charset="-128"/>
            </a:endParaRPr>
          </a:p>
          <a:p>
            <a:r>
              <a:rPr lang="en-US" altLang="en-US" baseline="0" dirty="0">
                <a:ea typeface="ＭＳ Ｐゴシック" charset="-128"/>
              </a:rPr>
              <a:t>Investment of financial resources AND more importantly invested vision in articulation. </a:t>
            </a:r>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36</a:t>
            </a:fld>
            <a:endParaRPr lang="en-US"/>
          </a:p>
        </p:txBody>
      </p:sp>
    </p:spTree>
    <p:extLst>
      <p:ext uri="{BB962C8B-B14F-4D97-AF65-F5344CB8AC3E}">
        <p14:creationId xmlns:p14="http://schemas.microsoft.com/office/powerpoint/2010/main" val="1550736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Costs are assumed by the CCCCO and to a lesser extent the CSUCO</a:t>
            </a:r>
          </a:p>
          <a:p>
            <a:r>
              <a:rPr lang="en-US" dirty="0"/>
              <a:t>73 K-12 and union high school districts</a:t>
            </a:r>
          </a:p>
        </p:txBody>
      </p:sp>
      <p:sp>
        <p:nvSpPr>
          <p:cNvPr id="4" name="Slide Number Placeholder 3"/>
          <p:cNvSpPr>
            <a:spLocks noGrp="1"/>
          </p:cNvSpPr>
          <p:nvPr>
            <p:ph type="sldNum" sz="quarter" idx="10"/>
          </p:nvPr>
        </p:nvSpPr>
        <p:spPr/>
        <p:txBody>
          <a:bodyPr/>
          <a:lstStyle/>
          <a:p>
            <a:fld id="{EA54FE08-B2BD-1541-90B5-2D9ADFDAE640}" type="slidenum">
              <a:rPr lang="en-US" smtClean="0"/>
              <a:t>37</a:t>
            </a:fld>
            <a:endParaRPr lang="en-US"/>
          </a:p>
        </p:txBody>
      </p:sp>
    </p:spTree>
    <p:extLst>
      <p:ext uri="{BB962C8B-B14F-4D97-AF65-F5344CB8AC3E}">
        <p14:creationId xmlns:p14="http://schemas.microsoft.com/office/powerpoint/2010/main" val="65208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Sustainability is anticipated through increased state funding and/or system office funding</a:t>
            </a:r>
          </a:p>
        </p:txBody>
      </p:sp>
      <p:sp>
        <p:nvSpPr>
          <p:cNvPr id="4" name="Slide Number Placeholder 3"/>
          <p:cNvSpPr>
            <a:spLocks noGrp="1"/>
          </p:cNvSpPr>
          <p:nvPr>
            <p:ph type="sldNum" sz="quarter" idx="10"/>
          </p:nvPr>
        </p:nvSpPr>
        <p:spPr/>
        <p:txBody>
          <a:bodyPr/>
          <a:lstStyle/>
          <a:p>
            <a:fld id="{EA54FE08-B2BD-1541-90B5-2D9ADFDAE640}" type="slidenum">
              <a:rPr lang="en-US" smtClean="0"/>
              <a:t>38</a:t>
            </a:fld>
            <a:endParaRPr lang="en-US"/>
          </a:p>
        </p:txBody>
      </p:sp>
    </p:spTree>
    <p:extLst>
      <p:ext uri="{BB962C8B-B14F-4D97-AF65-F5344CB8AC3E}">
        <p14:creationId xmlns:p14="http://schemas.microsoft.com/office/powerpoint/2010/main" val="991267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54FE08-B2BD-1541-90B5-2D9ADFDAE6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533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EA54FE08-B2BD-1541-90B5-2D9ADFDAE640}" type="slidenum">
              <a:rPr lang="en-US" smtClean="0"/>
              <a:t>43</a:t>
            </a:fld>
            <a:endParaRPr lang="en-US"/>
          </a:p>
        </p:txBody>
      </p:sp>
    </p:spTree>
    <p:extLst>
      <p:ext uri="{BB962C8B-B14F-4D97-AF65-F5344CB8AC3E}">
        <p14:creationId xmlns:p14="http://schemas.microsoft.com/office/powerpoint/2010/main" val="52272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4</a:t>
            </a:fld>
            <a:endParaRPr lang="en-US"/>
          </a:p>
        </p:txBody>
      </p:sp>
    </p:spTree>
    <p:extLst>
      <p:ext uri="{BB962C8B-B14F-4D97-AF65-F5344CB8AC3E}">
        <p14:creationId xmlns:p14="http://schemas.microsoft.com/office/powerpoint/2010/main" val="385422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5</a:t>
            </a:fld>
            <a:endParaRPr lang="en-US"/>
          </a:p>
        </p:txBody>
      </p:sp>
    </p:spTree>
    <p:extLst>
      <p:ext uri="{BB962C8B-B14F-4D97-AF65-F5344CB8AC3E}">
        <p14:creationId xmlns:p14="http://schemas.microsoft.com/office/powerpoint/2010/main" val="102623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FCCC is the official</a:t>
            </a:r>
            <a:r>
              <a:rPr lang="en-US" baseline="0" dirty="0"/>
              <a:t> and statutorily authorized foundation of the CCC system (BOG and CCCCO).</a:t>
            </a:r>
          </a:p>
          <a:p>
            <a:endParaRPr lang="en-US" baseline="0" dirty="0"/>
          </a:p>
          <a:p>
            <a:pPr defTabSz="931774">
              <a:defRPr/>
            </a:pPr>
            <a:r>
              <a:rPr lang="en-US" altLang="en-US" dirty="0">
                <a:ea typeface="ＭＳ Ｐゴシック" charset="-128"/>
              </a:rPr>
              <a:t>FCCC is a $30M/year organization with over $90M in assets under management. They are in statute as the support organization to the California Community Colleges, and/but house CCGI on behalf</a:t>
            </a:r>
            <a:r>
              <a:rPr lang="en-US" altLang="en-US" baseline="0" dirty="0">
                <a:ea typeface="ＭＳ Ｐゴシック" charset="-128"/>
              </a:rPr>
              <a:t> of all the segments since there is no inter-segmental entity in which to house the effort.</a:t>
            </a:r>
            <a:endParaRPr lang="en-US" altLang="en-US" dirty="0">
              <a:ea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6</a:t>
            </a:fld>
            <a:endParaRPr lang="en-US"/>
          </a:p>
        </p:txBody>
      </p:sp>
    </p:spTree>
    <p:extLst>
      <p:ext uri="{BB962C8B-B14F-4D97-AF65-F5344CB8AC3E}">
        <p14:creationId xmlns:p14="http://schemas.microsoft.com/office/powerpoint/2010/main" val="165108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Cambria" panose="02040503050406030204" pitchFamily="18" charset="0"/>
              <a:buNone/>
            </a:pPr>
            <a:r>
              <a:rPr lang="en-US" altLang="en-US" dirty="0">
                <a:ea typeface="ＭＳ Ｐゴシック" charset="-128"/>
              </a:rPr>
              <a:t>Notes</a:t>
            </a:r>
          </a:p>
          <a:p>
            <a:pPr marL="171450" indent="-171450" eaLnBrk="1" hangingPunct="1">
              <a:spcBef>
                <a:spcPct val="0"/>
              </a:spcBef>
              <a:buFont typeface="Cambria" panose="02040503050406030204" pitchFamily="18" charset="0"/>
              <a:buChar char="⎼"/>
            </a:pPr>
            <a:r>
              <a:rPr lang="en-US" altLang="en-US" dirty="0">
                <a:ea typeface="ＭＳ Ｐゴシック" charset="-128"/>
              </a:rPr>
              <a:t>Average counselor caseload in California’s public schools is 750:1 – since</a:t>
            </a:r>
            <a:r>
              <a:rPr lang="en-US" altLang="en-US" baseline="0" dirty="0">
                <a:ea typeface="ＭＳ Ｐゴシック" charset="-128"/>
              </a:rPr>
              <a:t> most counselors are in secondary schools, average ratios are approximately 500:1, but even that is twice the American School Counseling Association recommend ratio of 250:1, and still one of the worst caseload ratios in the country. </a:t>
            </a:r>
          </a:p>
          <a:p>
            <a:pPr marL="171450" indent="-171450" eaLnBrk="1" hangingPunct="1">
              <a:spcBef>
                <a:spcPct val="0"/>
              </a:spcBef>
              <a:buFont typeface="Cambria" panose="02040503050406030204" pitchFamily="18" charset="0"/>
              <a:buChar char="⎼"/>
            </a:pPr>
            <a:r>
              <a:rPr lang="en-US" altLang="en-US" dirty="0">
                <a:ea typeface="ＭＳ Ｐゴシック" charset="-128"/>
              </a:rPr>
              <a:t>The </a:t>
            </a:r>
            <a:r>
              <a:rPr lang="en-US" altLang="en-US" dirty="0" err="1">
                <a:ea typeface="ＭＳ Ｐゴシック" charset="-128"/>
              </a:rPr>
              <a:t>CaliforniaColleges.edu</a:t>
            </a:r>
            <a:r>
              <a:rPr lang="en-US" altLang="en-US" baseline="0" dirty="0">
                <a:ea typeface="ＭＳ Ｐゴシック" charset="-128"/>
              </a:rPr>
              <a:t> platform and its embedded curriculum provides a a baseline college and career planning standard that students should complete, a way to store and track student progress toward meeting that standard, and a way to coordinate among relevant adults (educators, counselors, parents, etc.) around a unified plan for each student.</a:t>
            </a:r>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fld id="{EA54FE08-B2BD-1541-90B5-2D9ADFDAE640}" type="slidenum">
              <a:rPr lang="en-US" smtClean="0"/>
              <a:t>7</a:t>
            </a:fld>
            <a:endParaRPr lang="en-US"/>
          </a:p>
        </p:txBody>
      </p:sp>
    </p:spTree>
    <p:extLst>
      <p:ext uri="{BB962C8B-B14F-4D97-AF65-F5344CB8AC3E}">
        <p14:creationId xmlns:p14="http://schemas.microsoft.com/office/powerpoint/2010/main" val="124498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16 core standards under the PPS credential, and not</a:t>
            </a:r>
            <a:r>
              <a:rPr lang="en-US" baseline="0" dirty="0"/>
              <a:t> one is specific to college planning.</a:t>
            </a:r>
          </a:p>
          <a:p>
            <a:pPr marL="171450" indent="-171450">
              <a:buFont typeface="Arial" charset="0"/>
              <a:buChar char="•"/>
            </a:pPr>
            <a:r>
              <a:rPr lang="en-US" baseline="0" dirty="0"/>
              <a:t>This means that counselors have to learn this on their own and there is widely variable knowledge in the field.</a:t>
            </a:r>
            <a:endParaRPr lang="en-US" dirty="0"/>
          </a:p>
        </p:txBody>
      </p:sp>
      <p:sp>
        <p:nvSpPr>
          <p:cNvPr id="4" name="Slide Number Placeholder 3"/>
          <p:cNvSpPr>
            <a:spLocks noGrp="1"/>
          </p:cNvSpPr>
          <p:nvPr>
            <p:ph type="sldNum" sz="quarter" idx="10"/>
          </p:nvPr>
        </p:nvSpPr>
        <p:spPr/>
        <p:txBody>
          <a:bodyPr/>
          <a:lstStyle/>
          <a:p>
            <a:fld id="{EA54FE08-B2BD-1541-90B5-2D9ADFDAE640}" type="slidenum">
              <a:rPr lang="en-US" smtClean="0"/>
              <a:t>8</a:t>
            </a:fld>
            <a:endParaRPr lang="en-US"/>
          </a:p>
        </p:txBody>
      </p:sp>
    </p:spTree>
    <p:extLst>
      <p:ext uri="{BB962C8B-B14F-4D97-AF65-F5344CB8AC3E}">
        <p14:creationId xmlns:p14="http://schemas.microsoft.com/office/powerpoint/2010/main" val="128819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CCGI is all about helping students to get on a path – define a career goal, figure out an associated educational pathway, provide both academic transcript data to support placement and all educational planning data that might be relevant to a student who is transitioning from K12 to higher ed.</a:t>
            </a:r>
          </a:p>
          <a:p>
            <a:endParaRPr lang="en-US" dirty="0"/>
          </a:p>
          <a:p>
            <a:r>
              <a:rPr lang="en-US" dirty="0"/>
              <a:t>We can really support preparation/awareness</a:t>
            </a:r>
          </a:p>
        </p:txBody>
      </p:sp>
      <p:sp>
        <p:nvSpPr>
          <p:cNvPr id="4" name="Slide Number Placeholder 3"/>
          <p:cNvSpPr>
            <a:spLocks noGrp="1"/>
          </p:cNvSpPr>
          <p:nvPr>
            <p:ph type="sldNum" sz="quarter" idx="10"/>
          </p:nvPr>
        </p:nvSpPr>
        <p:spPr/>
        <p:txBody>
          <a:bodyPr/>
          <a:lstStyle/>
          <a:p>
            <a:fld id="{EA54FE08-B2BD-1541-90B5-2D9ADFDAE640}" type="slidenum">
              <a:rPr lang="en-US" smtClean="0"/>
              <a:t>9</a:t>
            </a:fld>
            <a:endParaRPr lang="en-US"/>
          </a:p>
        </p:txBody>
      </p:sp>
    </p:spTree>
    <p:extLst>
      <p:ext uri="{BB962C8B-B14F-4D97-AF65-F5344CB8AC3E}">
        <p14:creationId xmlns:p14="http://schemas.microsoft.com/office/powerpoint/2010/main" val="1474067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amp; Subtitle">
    <p:spTree>
      <p:nvGrpSpPr>
        <p:cNvPr id="1" name=""/>
        <p:cNvGrpSpPr/>
        <p:nvPr/>
      </p:nvGrpSpPr>
      <p:grpSpPr>
        <a:xfrm>
          <a:off x="0" y="0"/>
          <a:ext cx="0" cy="0"/>
          <a:chOff x="0" y="0"/>
          <a:chExt cx="0" cy="0"/>
        </a:xfrm>
      </p:grpSpPr>
      <p:sp>
        <p:nvSpPr>
          <p:cNvPr id="7" name="Rectangle 6"/>
          <p:cNvSpPr/>
          <p:nvPr userDrawn="1"/>
        </p:nvSpPr>
        <p:spPr>
          <a:xfrm>
            <a:off x="0" y="0"/>
            <a:ext cx="9144000" cy="457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ctrTitle" hasCustomPrompt="1"/>
          </p:nvPr>
        </p:nvSpPr>
        <p:spPr>
          <a:xfrm>
            <a:off x="685800" y="1147410"/>
            <a:ext cx="7772400" cy="782055"/>
          </a:xfrm>
          <a:prstGeom prst="rect">
            <a:avLst/>
          </a:prstGeom>
        </p:spPr>
        <p:txBody>
          <a:bodyPr>
            <a:normAutofit/>
          </a:bodyPr>
          <a:lstStyle>
            <a:lvl1pPr>
              <a:defRPr sz="3600" b="1">
                <a:solidFill>
                  <a:schemeClr val="accent6"/>
                </a:solidFill>
                <a:latin typeface="Corbel"/>
                <a:cs typeface="Corbel"/>
              </a:defRPr>
            </a:lvl1pPr>
          </a:lstStyle>
          <a:p>
            <a:r>
              <a:rPr lang="en-US" dirty="0"/>
              <a:t>Project Title Here</a:t>
            </a:r>
          </a:p>
        </p:txBody>
      </p:sp>
      <p:sp>
        <p:nvSpPr>
          <p:cNvPr id="3" name="Subtitle 2"/>
          <p:cNvSpPr>
            <a:spLocks noGrp="1"/>
          </p:cNvSpPr>
          <p:nvPr>
            <p:ph type="subTitle" idx="1" hasCustomPrompt="1"/>
          </p:nvPr>
        </p:nvSpPr>
        <p:spPr>
          <a:xfrm>
            <a:off x="1494150" y="1918325"/>
            <a:ext cx="6278250" cy="565872"/>
          </a:xfrm>
          <a:prstGeom prst="rect">
            <a:avLst/>
          </a:prstGeom>
        </p:spPr>
        <p:txBody>
          <a:bodyPr>
            <a:normAutofit/>
          </a:bodyPr>
          <a:lstStyle>
            <a:lvl1pPr marL="0" indent="0" algn="ctr">
              <a:buNone/>
              <a:defRPr sz="2800" baseline="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16" name="Text Placeholder 15"/>
          <p:cNvSpPr>
            <a:spLocks noGrp="1"/>
          </p:cNvSpPr>
          <p:nvPr>
            <p:ph type="body" sz="quarter" idx="10" hasCustomPrompt="1"/>
          </p:nvPr>
        </p:nvSpPr>
        <p:spPr>
          <a:xfrm>
            <a:off x="3121441" y="2484438"/>
            <a:ext cx="2901119" cy="449817"/>
          </a:xfrm>
          <a:prstGeom prst="rect">
            <a:avLst/>
          </a:prstGeom>
        </p:spPr>
        <p:txBody>
          <a:bodyPr>
            <a:normAutofit/>
          </a:bodyPr>
          <a:lstStyle>
            <a:lvl1pPr marL="0" indent="0" algn="ctr">
              <a:buNone/>
              <a:defRPr sz="2000" baseline="0">
                <a:solidFill>
                  <a:srgbClr val="FFFFFF"/>
                </a:solidFill>
                <a:latin typeface="Corbel"/>
                <a:cs typeface="Corbel"/>
              </a:defRPr>
            </a:lvl1pPr>
          </a:lstStyle>
          <a:p>
            <a:pPr lvl="0"/>
            <a:r>
              <a:rPr lang="en-US" dirty="0"/>
              <a:t>MM/DD/YYYY</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52825" y="5009899"/>
            <a:ext cx="4838350" cy="1419021"/>
          </a:xfrm>
          <a:prstGeom prst="rect">
            <a:avLst/>
          </a:prstGeom>
        </p:spPr>
      </p:pic>
    </p:spTree>
    <p:extLst>
      <p:ext uri="{BB962C8B-B14F-4D97-AF65-F5344CB8AC3E}">
        <p14:creationId xmlns:p14="http://schemas.microsoft.com/office/powerpoint/2010/main" val="245243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tat Slide">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5" y="0"/>
            <a:ext cx="8946249"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 hasCustomPrompt="1"/>
          </p:nvPr>
        </p:nvSpPr>
        <p:spPr>
          <a:xfrm>
            <a:off x="89126" y="1345623"/>
            <a:ext cx="8946249" cy="4166755"/>
          </a:xfrm>
          <a:prstGeom prst="rect">
            <a:avLst/>
          </a:prstGeom>
        </p:spPr>
        <p:txBody>
          <a:bodyPr anchor="ctr">
            <a:noAutofit/>
          </a:bodyPr>
          <a:lstStyle>
            <a:lvl1pPr marL="0" indent="0" algn="ctr">
              <a:buClr>
                <a:srgbClr val="00A5B8"/>
              </a:buClr>
              <a:buSzPct val="75000"/>
              <a:buFont typeface="Lucida Grande"/>
              <a:buNone/>
              <a:defRPr lang="en-US" sz="12500" b="0" i="0" smtClean="0">
                <a:solidFill>
                  <a:schemeClr val="tx2"/>
                </a:solidFill>
                <a:effectLst/>
                <a:latin typeface="Corbel" charset="0"/>
                <a:ea typeface="Corbel" charset="0"/>
                <a:cs typeface="Corbel" charset="0"/>
              </a:defRPr>
            </a:lvl1pPr>
            <a:lvl2pPr marL="742950" indent="-285750">
              <a:buClr>
                <a:srgbClr val="00A5B8"/>
              </a:buClr>
              <a:buSzPct val="75000"/>
              <a:buFont typeface="Lucida Grande"/>
              <a:buChar char="▶"/>
              <a:defRPr sz="2200">
                <a:solidFill>
                  <a:schemeClr val="tx1">
                    <a:lumMod val="85000"/>
                    <a:lumOff val="15000"/>
                  </a:schemeClr>
                </a:solidFill>
                <a:latin typeface="Corbel"/>
                <a:cs typeface="Corbel"/>
              </a:defRPr>
            </a:lvl2pPr>
            <a:lvl3pPr marL="1143000" indent="-228600">
              <a:buClr>
                <a:srgbClr val="00A5B8"/>
              </a:buClr>
              <a:buSzPct val="75000"/>
              <a:buFont typeface="Lucida Grande"/>
              <a:buChar char="▶"/>
              <a:defRPr sz="2000" baseline="0">
                <a:solidFill>
                  <a:schemeClr val="tx1">
                    <a:lumMod val="85000"/>
                    <a:lumOff val="15000"/>
                  </a:schemeClr>
                </a:solidFill>
                <a:latin typeface="Corbel"/>
                <a:cs typeface="Corbel"/>
              </a:defRPr>
            </a:lvl3pPr>
            <a:lvl4pPr marL="1657350" indent="-285750">
              <a:buClr>
                <a:srgbClr val="00A5B8"/>
              </a:buClr>
              <a:buSzPct val="75000"/>
              <a:buFont typeface="Lucida Grande"/>
              <a:buChar char="▶"/>
              <a:defRPr sz="1800" baseline="0">
                <a:solidFill>
                  <a:schemeClr val="tx1">
                    <a:lumMod val="85000"/>
                    <a:lumOff val="15000"/>
                  </a:schemeClr>
                </a:solidFill>
                <a:latin typeface="Corbel"/>
                <a:cs typeface="Corbel"/>
              </a:defRPr>
            </a:lvl4pPr>
          </a:lstStyle>
          <a:p>
            <a:r>
              <a:rPr lang="en-US" dirty="0"/>
              <a:t>100 : 1 : 0</a:t>
            </a:r>
          </a:p>
          <a:p>
            <a:r>
              <a:rPr lang="en-US" dirty="0"/>
              <a:t>200: 2 : 0</a:t>
            </a:r>
          </a:p>
        </p:txBody>
      </p:sp>
      <p:sp>
        <p:nvSpPr>
          <p:cNvPr id="9" name="Content Placeholder 3"/>
          <p:cNvSpPr>
            <a:spLocks noGrp="1"/>
          </p:cNvSpPr>
          <p:nvPr>
            <p:ph sz="quarter" idx="10" hasCustomPrompt="1"/>
          </p:nvPr>
        </p:nvSpPr>
        <p:spPr>
          <a:xfrm>
            <a:off x="89125" y="6463746"/>
            <a:ext cx="2784475" cy="338138"/>
          </a:xfrm>
          <a:prstGeom prst="rect">
            <a:avLst/>
          </a:prstGeom>
        </p:spPr>
        <p:txBody>
          <a:bodyPr anchor="ctr"/>
          <a:lstStyle>
            <a:lvl1pPr marL="0" indent="0">
              <a:buNone/>
              <a:defRPr sz="1600" baseline="0">
                <a:solidFill>
                  <a:schemeClr val="tx1"/>
                </a:solidFill>
                <a:latin typeface="Corbel" charset="0"/>
                <a:ea typeface="Corbel" charset="0"/>
                <a:cs typeface="Corbel"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Reference Info</a:t>
            </a:r>
          </a:p>
        </p:txBody>
      </p:sp>
    </p:spTree>
    <p:extLst>
      <p:ext uri="{BB962C8B-B14F-4D97-AF65-F5344CB8AC3E}">
        <p14:creationId xmlns:p14="http://schemas.microsoft.com/office/powerpoint/2010/main" val="55070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1020926"/>
            <a:ext cx="4378425" cy="5295396"/>
          </a:xfrm>
          <a:prstGeom prst="rect">
            <a:avLst/>
          </a:prstGeom>
        </p:spPr>
        <p:txBody>
          <a:bodyPr>
            <a:normAutofit/>
          </a:bodyPr>
          <a:lstStyle>
            <a:lvl1pPr marL="0" indent="0">
              <a:buClr>
                <a:srgbClr val="00A5B8"/>
              </a:buClr>
              <a:buSzPct val="75000"/>
              <a:buFont typeface="Lucida Grande"/>
              <a:buNone/>
              <a:defRPr sz="2400" baseline="0">
                <a:solidFill>
                  <a:schemeClr val="tx1"/>
                </a:solidFill>
                <a:latin typeface="Corbel"/>
                <a:cs typeface="Corbel"/>
              </a:defRPr>
            </a:lvl1pPr>
            <a:lvl2pPr marL="457200" indent="0">
              <a:buClr>
                <a:srgbClr val="00A5B8"/>
              </a:buClr>
              <a:buSzPct val="75000"/>
              <a:buFont typeface="Lucida Grande"/>
              <a:buNone/>
              <a:defRPr sz="2200">
                <a:solidFill>
                  <a:schemeClr val="tx1"/>
                </a:solidFill>
                <a:latin typeface="Corbel"/>
                <a:cs typeface="Corbel"/>
              </a:defRPr>
            </a:lvl2pPr>
            <a:lvl3pPr marL="914400" indent="0">
              <a:buClr>
                <a:srgbClr val="00A5B8"/>
              </a:buClr>
              <a:buSzPct val="75000"/>
              <a:buFont typeface="Lucida Grande"/>
              <a:buNone/>
              <a:defRPr sz="2000" baseline="0">
                <a:solidFill>
                  <a:schemeClr val="tx1"/>
                </a:solidFill>
                <a:latin typeface="Corbel"/>
                <a:cs typeface="Corbel"/>
              </a:defRPr>
            </a:lvl3pPr>
            <a:lvl4pPr marL="1371600" indent="0">
              <a:buClr>
                <a:srgbClr val="00A5B8"/>
              </a:buClr>
              <a:buSzPct val="75000"/>
              <a:buFont typeface="Lucida Grande"/>
              <a:buNone/>
              <a:defRPr sz="1800" baseline="0">
                <a:solidFill>
                  <a:schemeClr val="tx1"/>
                </a:solidFill>
                <a:latin typeface="Corbel"/>
                <a:cs typeface="Corbel"/>
              </a:defRPr>
            </a:lvl4pPr>
          </a:lstStyle>
          <a:p>
            <a:pPr lvl="0"/>
            <a:r>
              <a:rPr lang="en-US" dirty="0"/>
              <a:t>Text Goes Here: </a:t>
            </a:r>
          </a:p>
          <a:p>
            <a:pPr lvl="0"/>
            <a:endParaRPr lang="en-US" dirty="0"/>
          </a:p>
          <a:p>
            <a:pPr lvl="0"/>
            <a:r>
              <a:rPr lang="en-US" dirty="0"/>
              <a:t>Text Goes Here: </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1023280"/>
            <a:ext cx="4379976" cy="5295396"/>
          </a:xfrm>
          <a:prstGeom prst="rect">
            <a:avLst/>
          </a:prstGeom>
        </p:spPr>
        <p:txBody>
          <a:bodyPr>
            <a:normAutofit/>
          </a:bodyPr>
          <a:lstStyle>
            <a:lvl1pPr marL="0" indent="0">
              <a:buClr>
                <a:srgbClr val="00A5B8"/>
              </a:buClr>
              <a:buSzPct val="75000"/>
              <a:buFont typeface="Lucida Grande"/>
              <a:buNone/>
              <a:defRPr sz="2400" baseline="0">
                <a:solidFill>
                  <a:schemeClr val="tx1"/>
                </a:solidFill>
                <a:latin typeface="Corbel"/>
                <a:cs typeface="Corbel"/>
              </a:defRPr>
            </a:lvl1pPr>
            <a:lvl2pPr marL="742950" indent="-285750">
              <a:buClr>
                <a:srgbClr val="00A5B8"/>
              </a:buClr>
              <a:buSzPct val="75000"/>
              <a:buFont typeface="Lucida Grande"/>
              <a:buChar char="▶"/>
              <a:defRPr sz="2200">
                <a:solidFill>
                  <a:schemeClr val="tx1"/>
                </a:solidFill>
                <a:latin typeface="Corbel"/>
                <a:cs typeface="Corbel"/>
              </a:defRPr>
            </a:lvl2pPr>
            <a:lvl3pPr marL="1143000" indent="-228600">
              <a:buClr>
                <a:srgbClr val="00A5B8"/>
              </a:buClr>
              <a:buSzPct val="75000"/>
              <a:buFont typeface="Lucida Grande"/>
              <a:buChar char="▶"/>
              <a:defRPr sz="2000" baseline="0">
                <a:solidFill>
                  <a:schemeClr val="tx1"/>
                </a:solidFill>
                <a:latin typeface="Corbel"/>
                <a:cs typeface="Corbel"/>
              </a:defRPr>
            </a:lvl3pPr>
            <a:lvl4pPr marL="1657350" indent="-285750">
              <a:buClr>
                <a:srgbClr val="00A5B8"/>
              </a:buClr>
              <a:buSzPct val="75000"/>
              <a:buFont typeface="Lucida Grande"/>
              <a:buChar char="▶"/>
              <a:defRPr sz="1800" baseline="0">
                <a:solidFill>
                  <a:schemeClr val="tx1"/>
                </a:solidFill>
                <a:latin typeface="Corbel"/>
                <a:cs typeface="Corbel"/>
              </a:defRPr>
            </a:lvl4pPr>
          </a:lstStyle>
          <a:p>
            <a:pPr lvl="0"/>
            <a:r>
              <a:rPr lang="en-US" dirty="0"/>
              <a:t>Text Goes Here: </a:t>
            </a:r>
          </a:p>
          <a:p>
            <a:pPr lvl="0"/>
            <a:endParaRPr lang="en-US" dirty="0"/>
          </a:p>
          <a:p>
            <a:pPr lvl="0"/>
            <a:r>
              <a:rPr lang="en-US" dirty="0"/>
              <a:t>Text Goes Here: </a:t>
            </a:r>
          </a:p>
          <a:p>
            <a:pPr lvl="0"/>
            <a:endParaRPr lang="en-US" dirty="0"/>
          </a:p>
        </p:txBody>
      </p:sp>
    </p:spTree>
    <p:extLst>
      <p:ext uri="{BB962C8B-B14F-4D97-AF65-F5344CB8AC3E}">
        <p14:creationId xmlns:p14="http://schemas.microsoft.com/office/powerpoint/2010/main" val="203959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1020926"/>
            <a:ext cx="4378425" cy="5295396"/>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1023280"/>
            <a:ext cx="4379976" cy="5295396"/>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Tree>
    <p:extLst>
      <p:ext uri="{BB962C8B-B14F-4D97-AF65-F5344CB8AC3E}">
        <p14:creationId xmlns:p14="http://schemas.microsoft.com/office/powerpoint/2010/main" val="341830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Orang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7" y="1020926"/>
            <a:ext cx="4378964" cy="5295396"/>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127" y="1020926"/>
            <a:ext cx="4380248" cy="5295396"/>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Tree>
    <p:extLst>
      <p:ext uri="{BB962C8B-B14F-4D97-AF65-F5344CB8AC3E}">
        <p14:creationId xmlns:p14="http://schemas.microsoft.com/office/powerpoint/2010/main" val="134400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Main Idea + 2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8946247" cy="3587046"/>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9" name="Content Placeholder 2"/>
          <p:cNvSpPr>
            <a:spLocks noGrp="1"/>
          </p:cNvSpPr>
          <p:nvPr>
            <p:ph idx="11" hasCustomPrompt="1"/>
          </p:nvPr>
        </p:nvSpPr>
        <p:spPr>
          <a:xfrm>
            <a:off x="89128" y="1021314"/>
            <a:ext cx="8946247" cy="1485164"/>
          </a:xfrm>
          <a:prstGeom prst="rect">
            <a:avLst/>
          </a:prstGeom>
        </p:spPr>
        <p:txBody>
          <a:bodyPr>
            <a:norm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Main Idea + 2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8946247" cy="3587046"/>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9" name="Content Placeholder 2"/>
          <p:cNvSpPr>
            <a:spLocks noGrp="1"/>
          </p:cNvSpPr>
          <p:nvPr>
            <p:ph idx="11" hasCustomPrompt="1"/>
          </p:nvPr>
        </p:nvSpPr>
        <p:spPr>
          <a:xfrm>
            <a:off x="89128" y="1021314"/>
            <a:ext cx="8946247" cy="1485164"/>
          </a:xfrm>
          <a:prstGeom prst="rect">
            <a:avLst/>
          </a:prstGeom>
        </p:spPr>
        <p:txBody>
          <a:bodyPr>
            <a:norm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Idea + 2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4378425" cy="3587046"/>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2729276"/>
            <a:ext cx="4379976" cy="3587046"/>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9" name="Content Placeholder 2"/>
          <p:cNvSpPr>
            <a:spLocks noGrp="1"/>
          </p:cNvSpPr>
          <p:nvPr>
            <p:ph idx="11" hasCustomPrompt="1"/>
          </p:nvPr>
        </p:nvSpPr>
        <p:spPr>
          <a:xfrm>
            <a:off x="89128" y="1021314"/>
            <a:ext cx="8946247" cy="1485164"/>
          </a:xfrm>
          <a:prstGeom prst="rect">
            <a:avLst/>
          </a:prstGeom>
        </p:spPr>
        <p:txBody>
          <a:bodyPr>
            <a:norm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Tree>
    <p:extLst>
      <p:ext uri="{BB962C8B-B14F-4D97-AF65-F5344CB8AC3E}">
        <p14:creationId xmlns:p14="http://schemas.microsoft.com/office/powerpoint/2010/main" val="1854378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Idea + 2 Columns Orang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4378425" cy="3587046"/>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2729276"/>
            <a:ext cx="4379976" cy="3587046"/>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9" name="Content Placeholder 2"/>
          <p:cNvSpPr>
            <a:spLocks noGrp="1"/>
          </p:cNvSpPr>
          <p:nvPr>
            <p:ph idx="11" hasCustomPrompt="1"/>
          </p:nvPr>
        </p:nvSpPr>
        <p:spPr>
          <a:xfrm>
            <a:off x="89128" y="1021314"/>
            <a:ext cx="8946247" cy="1485164"/>
          </a:xfrm>
          <a:prstGeom prst="rect">
            <a:avLst/>
          </a:prstGeom>
        </p:spPr>
        <p:txBody>
          <a:bodyPr>
            <a:norm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Tree>
    <p:extLst>
      <p:ext uri="{BB962C8B-B14F-4D97-AF65-F5344CB8AC3E}">
        <p14:creationId xmlns:p14="http://schemas.microsoft.com/office/powerpoint/2010/main" val="363508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ain Idea + 2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4378425" cy="3587046"/>
          </a:xfrm>
          <a:prstGeom prst="rect">
            <a:avLst/>
          </a:prstGeom>
        </p:spPr>
        <p:txBody>
          <a:bodyPr>
            <a:normAutofit/>
          </a:bodyPr>
          <a:lstStyle>
            <a:lvl1pPr marL="342900" indent="-342900">
              <a:buClr>
                <a:schemeClr val="tx2"/>
              </a:buClr>
              <a:buSzPct val="75000"/>
              <a:buFont typeface="LucidaGrande" charset="0"/>
              <a:buChar char="-"/>
              <a:defRPr sz="2000" baseline="0">
                <a:solidFill>
                  <a:schemeClr val="tx1"/>
                </a:solidFill>
                <a:latin typeface="Corbel"/>
                <a:cs typeface="Corbel"/>
              </a:defRPr>
            </a:lvl1pPr>
            <a:lvl2pPr marL="742950" indent="-285750">
              <a:buClr>
                <a:schemeClr val="tx2"/>
              </a:buClr>
              <a:buSzPct val="75000"/>
              <a:buFont typeface="LucidaGrande" charset="0"/>
              <a:buChar char="-"/>
              <a:defRPr sz="2000">
                <a:solidFill>
                  <a:schemeClr val="tx1"/>
                </a:solidFill>
                <a:latin typeface="Corbel"/>
                <a:cs typeface="Corbel"/>
              </a:defRPr>
            </a:lvl2pPr>
            <a:lvl3pPr marL="1143000" indent="-228600">
              <a:buClr>
                <a:schemeClr val="tx2"/>
              </a:buClr>
              <a:buSzPct val="75000"/>
              <a:buFont typeface="LucidaGrande" charset="0"/>
              <a:buChar char="-"/>
              <a:defRPr sz="1800" baseline="0">
                <a:solidFill>
                  <a:schemeClr val="tx1"/>
                </a:solidFill>
                <a:latin typeface="Corbel"/>
                <a:cs typeface="Corbel"/>
              </a:defRPr>
            </a:lvl3pPr>
            <a:lvl4pPr marL="1657350" indent="-285750">
              <a:buClr>
                <a:schemeClr val="tx2"/>
              </a:buClr>
              <a:buSzPct val="75000"/>
              <a:buFont typeface="LucidaGrande" charset="0"/>
              <a:buChar char="-"/>
              <a:defRPr sz="16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2729276"/>
            <a:ext cx="4379976" cy="3587046"/>
          </a:xfrm>
          <a:prstGeom prst="rect">
            <a:avLst/>
          </a:prstGeom>
        </p:spPr>
        <p:txBody>
          <a:bodyPr>
            <a:normAutofit/>
          </a:bodyPr>
          <a:lstStyle>
            <a:lvl1pPr marL="342900" indent="-342900">
              <a:buClr>
                <a:schemeClr val="tx2"/>
              </a:buClr>
              <a:buSzPct val="75000"/>
              <a:buFont typeface="LucidaGrande" charset="0"/>
              <a:buChar char="-"/>
              <a:defRPr sz="2000" baseline="0">
                <a:solidFill>
                  <a:schemeClr val="tx1"/>
                </a:solidFill>
                <a:latin typeface="Corbel"/>
                <a:cs typeface="Corbel"/>
              </a:defRPr>
            </a:lvl1pPr>
            <a:lvl2pPr marL="742950" indent="-285750">
              <a:buClr>
                <a:schemeClr val="tx2"/>
              </a:buClr>
              <a:buSzPct val="75000"/>
              <a:buFont typeface="LucidaGrande" charset="0"/>
              <a:buChar char="-"/>
              <a:defRPr sz="2000">
                <a:solidFill>
                  <a:schemeClr val="tx1"/>
                </a:solidFill>
                <a:latin typeface="Corbel"/>
                <a:cs typeface="Corbel"/>
              </a:defRPr>
            </a:lvl2pPr>
            <a:lvl3pPr marL="1143000" indent="-228600">
              <a:buClr>
                <a:schemeClr val="tx2"/>
              </a:buClr>
              <a:buSzPct val="75000"/>
              <a:buFont typeface="LucidaGrande" charset="0"/>
              <a:buChar char="-"/>
              <a:defRPr sz="1800" baseline="0">
                <a:solidFill>
                  <a:schemeClr val="tx1"/>
                </a:solidFill>
                <a:latin typeface="Corbel"/>
                <a:cs typeface="Corbel"/>
              </a:defRPr>
            </a:lvl3pPr>
            <a:lvl4pPr marL="1657350" indent="-285750">
              <a:buClr>
                <a:schemeClr val="tx2"/>
              </a:buClr>
              <a:buSzPct val="75000"/>
              <a:buFont typeface="LucidaGrande" charset="0"/>
              <a:buChar char="-"/>
              <a:defRPr sz="16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9" name="Content Placeholder 2"/>
          <p:cNvSpPr>
            <a:spLocks noGrp="1"/>
          </p:cNvSpPr>
          <p:nvPr>
            <p:ph idx="11" hasCustomPrompt="1"/>
          </p:nvPr>
        </p:nvSpPr>
        <p:spPr>
          <a:xfrm>
            <a:off x="89128" y="1021314"/>
            <a:ext cx="8946247" cy="1066431"/>
          </a:xfrm>
          <a:prstGeom prst="rect">
            <a:avLst/>
          </a:prstGeom>
        </p:spPr>
        <p:txBody>
          <a:bodyPr>
            <a:norm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
        <p:nvSpPr>
          <p:cNvPr id="10" name="Content Placeholder 2"/>
          <p:cNvSpPr>
            <a:spLocks noGrp="1"/>
          </p:cNvSpPr>
          <p:nvPr>
            <p:ph idx="12" hasCustomPrompt="1"/>
          </p:nvPr>
        </p:nvSpPr>
        <p:spPr>
          <a:xfrm>
            <a:off x="89128" y="2165648"/>
            <a:ext cx="4378425" cy="472356"/>
          </a:xfrm>
          <a:prstGeom prst="rect">
            <a:avLst/>
          </a:prstGeom>
        </p:spPr>
        <p:txBody>
          <a:bodyPr anchor="ctr">
            <a:normAutofit/>
          </a:bodyPr>
          <a:lstStyle>
            <a:lvl1pPr marL="0" indent="0" algn="ctr">
              <a:buClr>
                <a:srgbClr val="3D7592"/>
              </a:buClr>
              <a:buSzPct val="75000"/>
              <a:buFont typeface="Lucida Grande"/>
              <a:buNone/>
              <a:defRPr sz="24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sp>
        <p:nvSpPr>
          <p:cNvPr id="11" name="Content Placeholder 2"/>
          <p:cNvSpPr>
            <a:spLocks noGrp="1"/>
          </p:cNvSpPr>
          <p:nvPr>
            <p:ph idx="13" hasCustomPrompt="1"/>
          </p:nvPr>
        </p:nvSpPr>
        <p:spPr>
          <a:xfrm>
            <a:off x="4655399" y="2165648"/>
            <a:ext cx="4378425" cy="472357"/>
          </a:xfrm>
          <a:prstGeom prst="rect">
            <a:avLst/>
          </a:prstGeom>
        </p:spPr>
        <p:txBody>
          <a:bodyPr anchor="ctr">
            <a:normAutofit/>
          </a:bodyPr>
          <a:lstStyle>
            <a:lvl1pPr marL="0" indent="0" algn="ctr">
              <a:buClr>
                <a:srgbClr val="3D7592"/>
              </a:buClr>
              <a:buSzPct val="75000"/>
              <a:buFont typeface="Lucida Grande"/>
              <a:buNone/>
              <a:defRPr sz="24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cxnSp>
        <p:nvCxnSpPr>
          <p:cNvPr id="5" name="Straight Connector 4"/>
          <p:cNvCxnSpPr/>
          <p:nvPr userDrawn="1"/>
        </p:nvCxnSpPr>
        <p:spPr>
          <a:xfrm>
            <a:off x="89128" y="267846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655399" y="267846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in Idea + 2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4378425" cy="3587046"/>
          </a:xfrm>
          <a:prstGeom prst="rect">
            <a:avLst/>
          </a:prstGeom>
        </p:spPr>
        <p:txBody>
          <a:bodyPr>
            <a:normAutofit/>
          </a:bodyPr>
          <a:lstStyle>
            <a:lvl1pPr marL="342900" indent="-342900">
              <a:buClr>
                <a:schemeClr val="bg2"/>
              </a:buClr>
              <a:buSzPct val="75000"/>
              <a:buFont typeface="LucidaGrande" charset="0"/>
              <a:buChar char="-"/>
              <a:defRPr sz="2000" baseline="0">
                <a:solidFill>
                  <a:schemeClr val="tx1"/>
                </a:solidFill>
                <a:latin typeface="Corbel"/>
                <a:cs typeface="Corbel"/>
              </a:defRPr>
            </a:lvl1pPr>
            <a:lvl2pPr marL="742950" indent="-285750">
              <a:buClr>
                <a:schemeClr val="bg2"/>
              </a:buClr>
              <a:buSzPct val="75000"/>
              <a:buFont typeface="LucidaGrande" charset="0"/>
              <a:buChar char="-"/>
              <a:defRPr sz="2000">
                <a:solidFill>
                  <a:schemeClr val="tx1"/>
                </a:solidFill>
                <a:latin typeface="Corbel"/>
                <a:cs typeface="Corbel"/>
              </a:defRPr>
            </a:lvl2pPr>
            <a:lvl3pPr marL="1143000" indent="-228600">
              <a:buClr>
                <a:schemeClr val="bg2"/>
              </a:buClr>
              <a:buSzPct val="75000"/>
              <a:buFont typeface="LucidaGrande" charset="0"/>
              <a:buChar char="-"/>
              <a:defRPr sz="1800" baseline="0">
                <a:solidFill>
                  <a:schemeClr val="tx1"/>
                </a:solidFill>
                <a:latin typeface="Corbel"/>
                <a:cs typeface="Corbel"/>
              </a:defRPr>
            </a:lvl3pPr>
            <a:lvl4pPr marL="1657350" indent="-285750">
              <a:buClr>
                <a:schemeClr val="bg2"/>
              </a:buClr>
              <a:buSzPct val="75000"/>
              <a:buFont typeface="LucidaGrande" charset="0"/>
              <a:buChar char="-"/>
              <a:defRPr sz="16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2729276"/>
            <a:ext cx="4379976" cy="3587046"/>
          </a:xfrm>
          <a:prstGeom prst="rect">
            <a:avLst/>
          </a:prstGeom>
        </p:spPr>
        <p:txBody>
          <a:bodyPr>
            <a:normAutofit/>
          </a:bodyPr>
          <a:lstStyle>
            <a:lvl1pPr marL="342900" indent="-342900">
              <a:buClr>
                <a:schemeClr val="bg2"/>
              </a:buClr>
              <a:buSzPct val="75000"/>
              <a:buFont typeface="LucidaGrande" charset="0"/>
              <a:buChar char="-"/>
              <a:defRPr sz="2000" baseline="0">
                <a:solidFill>
                  <a:schemeClr val="tx1"/>
                </a:solidFill>
                <a:latin typeface="Corbel"/>
                <a:cs typeface="Corbel"/>
              </a:defRPr>
            </a:lvl1pPr>
            <a:lvl2pPr marL="742950" indent="-285750">
              <a:buClr>
                <a:schemeClr val="bg2"/>
              </a:buClr>
              <a:buSzPct val="75000"/>
              <a:buFont typeface="LucidaGrande" charset="0"/>
              <a:buChar char="-"/>
              <a:defRPr sz="2000">
                <a:solidFill>
                  <a:schemeClr val="tx1"/>
                </a:solidFill>
                <a:latin typeface="Corbel"/>
                <a:cs typeface="Corbel"/>
              </a:defRPr>
            </a:lvl2pPr>
            <a:lvl3pPr marL="1143000" indent="-228600">
              <a:buClr>
                <a:schemeClr val="bg2"/>
              </a:buClr>
              <a:buSzPct val="75000"/>
              <a:buFont typeface="LucidaGrande" charset="0"/>
              <a:buChar char="-"/>
              <a:defRPr sz="1800" baseline="0">
                <a:solidFill>
                  <a:schemeClr val="tx1"/>
                </a:solidFill>
                <a:latin typeface="Corbel"/>
                <a:cs typeface="Corbel"/>
              </a:defRPr>
            </a:lvl3pPr>
            <a:lvl4pPr marL="1657350" indent="-285750">
              <a:buClr>
                <a:schemeClr val="bg2"/>
              </a:buClr>
              <a:buSzPct val="75000"/>
              <a:buFont typeface="LucidaGrande" charset="0"/>
              <a:buChar char="-"/>
              <a:defRPr sz="16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9" name="Content Placeholder 2"/>
          <p:cNvSpPr>
            <a:spLocks noGrp="1"/>
          </p:cNvSpPr>
          <p:nvPr>
            <p:ph idx="11" hasCustomPrompt="1"/>
          </p:nvPr>
        </p:nvSpPr>
        <p:spPr>
          <a:xfrm>
            <a:off x="89128" y="1021314"/>
            <a:ext cx="8946247" cy="1066431"/>
          </a:xfrm>
          <a:prstGeom prst="rect">
            <a:avLst/>
          </a:prstGeom>
        </p:spPr>
        <p:txBody>
          <a:bodyPr>
            <a:norm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
        <p:nvSpPr>
          <p:cNvPr id="10" name="Content Placeholder 2"/>
          <p:cNvSpPr>
            <a:spLocks noGrp="1"/>
          </p:cNvSpPr>
          <p:nvPr>
            <p:ph idx="12" hasCustomPrompt="1"/>
          </p:nvPr>
        </p:nvSpPr>
        <p:spPr>
          <a:xfrm>
            <a:off x="89128" y="2165648"/>
            <a:ext cx="4378425" cy="472356"/>
          </a:xfrm>
          <a:prstGeom prst="rect">
            <a:avLst/>
          </a:prstGeom>
        </p:spPr>
        <p:txBody>
          <a:bodyPr anchor="ctr">
            <a:normAutofit/>
          </a:bodyPr>
          <a:lstStyle>
            <a:lvl1pPr marL="0" indent="0" algn="ctr">
              <a:buClr>
                <a:srgbClr val="3D7592"/>
              </a:buClr>
              <a:buSzPct val="75000"/>
              <a:buFont typeface="Lucida Grande"/>
              <a:buNone/>
              <a:defRPr sz="24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sp>
        <p:nvSpPr>
          <p:cNvPr id="11" name="Content Placeholder 2"/>
          <p:cNvSpPr>
            <a:spLocks noGrp="1"/>
          </p:cNvSpPr>
          <p:nvPr>
            <p:ph idx="13" hasCustomPrompt="1"/>
          </p:nvPr>
        </p:nvSpPr>
        <p:spPr>
          <a:xfrm>
            <a:off x="4655399" y="2165648"/>
            <a:ext cx="4378425" cy="472357"/>
          </a:xfrm>
          <a:prstGeom prst="rect">
            <a:avLst/>
          </a:prstGeom>
        </p:spPr>
        <p:txBody>
          <a:bodyPr anchor="ctr">
            <a:normAutofit/>
          </a:bodyPr>
          <a:lstStyle>
            <a:lvl1pPr marL="0" indent="0" algn="ctr">
              <a:buClr>
                <a:srgbClr val="3D7592"/>
              </a:buClr>
              <a:buSzPct val="75000"/>
              <a:buFont typeface="Lucida Grande"/>
              <a:buNone/>
              <a:defRPr sz="24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cxnSp>
        <p:nvCxnSpPr>
          <p:cNvPr id="5" name="Straight Connector 4"/>
          <p:cNvCxnSpPr/>
          <p:nvPr userDrawn="1"/>
        </p:nvCxnSpPr>
        <p:spPr>
          <a:xfrm>
            <a:off x="89128" y="267846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655399" y="267846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6"/>
          <p:cNvSpPr/>
          <p:nvPr userDrawn="1"/>
        </p:nvSpPr>
        <p:spPr>
          <a:xfrm>
            <a:off x="0" y="-11575"/>
            <a:ext cx="9144000" cy="457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ctrTitle" hasCustomPrompt="1"/>
          </p:nvPr>
        </p:nvSpPr>
        <p:spPr>
          <a:xfrm>
            <a:off x="685800" y="1147410"/>
            <a:ext cx="7772400" cy="782055"/>
          </a:xfrm>
          <a:prstGeom prst="rect">
            <a:avLst/>
          </a:prstGeom>
        </p:spPr>
        <p:txBody>
          <a:bodyPr>
            <a:normAutofit/>
          </a:bodyPr>
          <a:lstStyle>
            <a:lvl1pPr>
              <a:defRPr sz="3600" b="1">
                <a:solidFill>
                  <a:schemeClr val="accent6"/>
                </a:solidFill>
                <a:latin typeface="Corbel"/>
                <a:cs typeface="Corbel"/>
              </a:defRPr>
            </a:lvl1pPr>
          </a:lstStyle>
          <a:p>
            <a:r>
              <a:rPr lang="en-US" dirty="0"/>
              <a:t>Project Title Here</a:t>
            </a:r>
          </a:p>
        </p:txBody>
      </p:sp>
      <p:sp>
        <p:nvSpPr>
          <p:cNvPr id="16" name="Text Placeholder 15"/>
          <p:cNvSpPr>
            <a:spLocks noGrp="1"/>
          </p:cNvSpPr>
          <p:nvPr>
            <p:ph type="body" sz="quarter" idx="10" hasCustomPrompt="1"/>
          </p:nvPr>
        </p:nvSpPr>
        <p:spPr>
          <a:xfrm>
            <a:off x="3121441" y="1940426"/>
            <a:ext cx="2901119" cy="449817"/>
          </a:xfrm>
          <a:prstGeom prst="rect">
            <a:avLst/>
          </a:prstGeom>
        </p:spPr>
        <p:txBody>
          <a:bodyPr>
            <a:normAutofit/>
          </a:bodyPr>
          <a:lstStyle>
            <a:lvl1pPr marL="0" indent="0" algn="ctr">
              <a:buNone/>
              <a:defRPr sz="2000" baseline="0">
                <a:solidFill>
                  <a:srgbClr val="FFFFFF"/>
                </a:solidFill>
                <a:latin typeface="Corbel"/>
                <a:cs typeface="Corbel"/>
              </a:defRPr>
            </a:lvl1pPr>
          </a:lstStyle>
          <a:p>
            <a:pPr lvl="0"/>
            <a:r>
              <a:rPr lang="en-US" dirty="0"/>
              <a:t>MM/DD/YYYY</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52825" y="5009899"/>
            <a:ext cx="4838350" cy="1419021"/>
          </a:xfrm>
          <a:prstGeom prst="rect">
            <a:avLst/>
          </a:prstGeom>
        </p:spPr>
      </p:pic>
    </p:spTree>
    <p:extLst>
      <p:ext uri="{BB962C8B-B14F-4D97-AF65-F5344CB8AC3E}">
        <p14:creationId xmlns:p14="http://schemas.microsoft.com/office/powerpoint/2010/main" val="11090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Idea + 2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4378425" cy="3587046"/>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
                <a:schemeClr val="tx2"/>
              </a:buClr>
              <a:buSzPct val="75000"/>
              <a:buFont typeface="Lucida Grande"/>
              <a:buNone/>
              <a:tabLst/>
              <a:defRPr sz="2400" baseline="0">
                <a:solidFill>
                  <a:schemeClr val="tx1"/>
                </a:solidFill>
                <a:latin typeface="Corbel"/>
                <a:cs typeface="Corbel"/>
              </a:defRPr>
            </a:lvl1pPr>
            <a:lvl2pPr marL="457200" indent="0">
              <a:buClr>
                <a:schemeClr val="tx2"/>
              </a:buClr>
              <a:buSzPct val="75000"/>
              <a:buFont typeface="Lucida Grande"/>
              <a:buNone/>
              <a:defRPr sz="2200">
                <a:solidFill>
                  <a:schemeClr val="tx1"/>
                </a:solidFill>
                <a:latin typeface="Corbel"/>
                <a:cs typeface="Corbel"/>
              </a:defRPr>
            </a:lvl2pPr>
            <a:lvl3pPr marL="914400" indent="0">
              <a:buClr>
                <a:schemeClr val="tx2"/>
              </a:buClr>
              <a:buSzPct val="75000"/>
              <a:buFont typeface="Lucida Grande"/>
              <a:buNone/>
              <a:defRPr sz="2000" baseline="0">
                <a:solidFill>
                  <a:schemeClr val="tx1"/>
                </a:solidFill>
                <a:latin typeface="Corbel"/>
                <a:cs typeface="Corbel"/>
              </a:defRPr>
            </a:lvl3pPr>
            <a:lvl4pPr marL="1371600" indent="0">
              <a:buClr>
                <a:schemeClr val="tx2"/>
              </a:buClr>
              <a:buSzPct val="75000"/>
              <a:buFont typeface="Lucida Grande"/>
              <a:buNone/>
              <a:defRPr sz="1800" baseline="0">
                <a:solidFill>
                  <a:schemeClr val="tx1"/>
                </a:solidFill>
                <a:latin typeface="Corbel"/>
                <a:cs typeface="Corbel"/>
              </a:defRPr>
            </a:lvl4pPr>
          </a:lstStyle>
          <a:p>
            <a:pPr lvl="0"/>
            <a:r>
              <a:rPr lang="en-US" dirty="0"/>
              <a:t>Test Goes Here</a:t>
            </a:r>
          </a:p>
          <a:p>
            <a:pPr lvl="0"/>
            <a:endParaRPr lang="en-US" dirty="0"/>
          </a:p>
          <a:p>
            <a:pPr marL="0" marR="0" lvl="0" indent="0" algn="l" defTabSz="457200" rtl="0" eaLnBrk="1" fontAlgn="auto" latinLnBrk="0" hangingPunct="1">
              <a:lnSpc>
                <a:spcPct val="100000"/>
              </a:lnSpc>
              <a:spcBef>
                <a:spcPct val="20000"/>
              </a:spcBef>
              <a:spcAft>
                <a:spcPts val="0"/>
              </a:spcAft>
              <a:buClr>
                <a:schemeClr val="tx2"/>
              </a:buClr>
              <a:buSzPct val="75000"/>
              <a:buFont typeface="Lucida Grande"/>
              <a:buNone/>
              <a:tabLst/>
              <a:defRPr/>
            </a:pPr>
            <a:r>
              <a:rPr lang="en-US" dirty="0"/>
              <a:t>Test Goes Here</a:t>
            </a:r>
          </a:p>
          <a:p>
            <a:pPr lvl="0"/>
            <a:endParaRPr lang="en-US" dirty="0"/>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2729276"/>
            <a:ext cx="4379976" cy="3587046"/>
          </a:xfrm>
          <a:prstGeom prst="rect">
            <a:avLst/>
          </a:prstGeom>
        </p:spPr>
        <p:txBody>
          <a:bodyPr>
            <a:normAutofit/>
          </a:bodyPr>
          <a:lstStyle>
            <a:lvl1pPr marL="0" indent="0">
              <a:buClr>
                <a:schemeClr val="tx2"/>
              </a:buClr>
              <a:buSzPct val="75000"/>
              <a:buFont typeface="Lucida Grande"/>
              <a:buNone/>
              <a:defRPr sz="2400" baseline="0">
                <a:solidFill>
                  <a:schemeClr val="tx1"/>
                </a:solidFill>
                <a:latin typeface="Corbel"/>
                <a:cs typeface="Corbel"/>
              </a:defRPr>
            </a:lvl1pPr>
            <a:lvl2pPr marL="457200" indent="0">
              <a:buClr>
                <a:schemeClr val="tx2"/>
              </a:buClr>
              <a:buSzPct val="75000"/>
              <a:buFont typeface="Lucida Grande"/>
              <a:buNone/>
              <a:defRPr sz="2200">
                <a:solidFill>
                  <a:schemeClr val="tx1"/>
                </a:solidFill>
                <a:latin typeface="Corbel"/>
                <a:cs typeface="Corbel"/>
              </a:defRPr>
            </a:lvl2pPr>
            <a:lvl3pPr marL="914400" indent="0">
              <a:buClr>
                <a:schemeClr val="tx2"/>
              </a:buClr>
              <a:buSzPct val="75000"/>
              <a:buFont typeface="Lucida Grande"/>
              <a:buNone/>
              <a:defRPr sz="2000" baseline="0">
                <a:solidFill>
                  <a:schemeClr val="tx1"/>
                </a:solidFill>
                <a:latin typeface="Corbel"/>
                <a:cs typeface="Corbel"/>
              </a:defRPr>
            </a:lvl3pPr>
            <a:lvl4pPr marL="1371600" indent="0">
              <a:buClr>
                <a:schemeClr val="tx2"/>
              </a:buClr>
              <a:buSzPct val="75000"/>
              <a:buFont typeface="Lucida Grande"/>
              <a:buNone/>
              <a:defRPr sz="1800" baseline="0">
                <a:solidFill>
                  <a:schemeClr val="tx1"/>
                </a:solidFill>
                <a:latin typeface="Corbel"/>
                <a:cs typeface="Corbel"/>
              </a:defRPr>
            </a:lvl4pPr>
          </a:lstStyle>
          <a:p>
            <a:pPr lvl="0"/>
            <a:r>
              <a:rPr lang="en-US" dirty="0"/>
              <a:t>Test Goes Here</a:t>
            </a:r>
          </a:p>
          <a:p>
            <a:pPr lvl="0"/>
            <a:endParaRPr lang="en-US" dirty="0"/>
          </a:p>
          <a:p>
            <a:pPr lvl="0"/>
            <a:r>
              <a:rPr lang="en-US" dirty="0"/>
              <a:t>Text Goes Here</a:t>
            </a:r>
          </a:p>
        </p:txBody>
      </p:sp>
      <p:sp>
        <p:nvSpPr>
          <p:cNvPr id="9" name="Content Placeholder 2"/>
          <p:cNvSpPr>
            <a:spLocks noGrp="1"/>
          </p:cNvSpPr>
          <p:nvPr>
            <p:ph idx="11" hasCustomPrompt="1"/>
          </p:nvPr>
        </p:nvSpPr>
        <p:spPr>
          <a:xfrm>
            <a:off x="89128" y="1021314"/>
            <a:ext cx="8946247" cy="1485164"/>
          </a:xfrm>
          <a:prstGeom prst="rect">
            <a:avLst/>
          </a:prstGeom>
        </p:spPr>
        <p:txBody>
          <a:bodyPr>
            <a:norm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Tree>
    <p:extLst>
      <p:ext uri="{BB962C8B-B14F-4D97-AF65-F5344CB8AC3E}">
        <p14:creationId xmlns:p14="http://schemas.microsoft.com/office/powerpoint/2010/main" val="1627375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s + 2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1838083"/>
            <a:ext cx="4378425" cy="4478239"/>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1838083"/>
            <a:ext cx="4379976" cy="4478239"/>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9" name="Content Placeholder 2"/>
          <p:cNvSpPr>
            <a:spLocks noGrp="1"/>
          </p:cNvSpPr>
          <p:nvPr>
            <p:ph idx="11" hasCustomPrompt="1"/>
          </p:nvPr>
        </p:nvSpPr>
        <p:spPr>
          <a:xfrm>
            <a:off x="89128" y="1021314"/>
            <a:ext cx="4378425" cy="582831"/>
          </a:xfrm>
          <a:prstGeom prst="rect">
            <a:avLst/>
          </a:prstGeom>
        </p:spPr>
        <p:txBody>
          <a:bodyPr anchor="ctr">
            <a:normAutofit/>
          </a:bodyPr>
          <a:lstStyle>
            <a:lvl1pPr marL="0" indent="0" algn="ctr">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sp>
        <p:nvSpPr>
          <p:cNvPr id="10" name="Content Placeholder 2"/>
          <p:cNvSpPr>
            <a:spLocks noGrp="1"/>
          </p:cNvSpPr>
          <p:nvPr>
            <p:ph idx="12" hasCustomPrompt="1"/>
          </p:nvPr>
        </p:nvSpPr>
        <p:spPr>
          <a:xfrm>
            <a:off x="4656950" y="1021313"/>
            <a:ext cx="4378425" cy="582831"/>
          </a:xfrm>
          <a:prstGeom prst="rect">
            <a:avLst/>
          </a:prstGeom>
        </p:spPr>
        <p:txBody>
          <a:bodyPr anchor="ctr">
            <a:normAutofit/>
          </a:bodyPr>
          <a:lstStyle>
            <a:lvl1pPr marL="0" indent="0" algn="ctr">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cxnSp>
        <p:nvCxnSpPr>
          <p:cNvPr id="11" name="Straight Connector 10"/>
          <p:cNvCxnSpPr/>
          <p:nvPr userDrawn="1"/>
        </p:nvCxnSpPr>
        <p:spPr>
          <a:xfrm>
            <a:off x="89128" y="172360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655399" y="172360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96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 + 2 Column Orang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1838083"/>
            <a:ext cx="4378425" cy="4478239"/>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1838083"/>
            <a:ext cx="4379976" cy="4478239"/>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9" name="Content Placeholder 2"/>
          <p:cNvSpPr>
            <a:spLocks noGrp="1"/>
          </p:cNvSpPr>
          <p:nvPr>
            <p:ph idx="11" hasCustomPrompt="1"/>
          </p:nvPr>
        </p:nvSpPr>
        <p:spPr>
          <a:xfrm>
            <a:off x="89128" y="1021314"/>
            <a:ext cx="4378425" cy="582831"/>
          </a:xfrm>
          <a:prstGeom prst="rect">
            <a:avLst/>
          </a:prstGeom>
        </p:spPr>
        <p:txBody>
          <a:bodyPr anchor="ctr">
            <a:normAutofit/>
          </a:bodyPr>
          <a:lstStyle>
            <a:lvl1pPr marL="0" indent="0" algn="ctr">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sp>
        <p:nvSpPr>
          <p:cNvPr id="10" name="Content Placeholder 2"/>
          <p:cNvSpPr>
            <a:spLocks noGrp="1"/>
          </p:cNvSpPr>
          <p:nvPr>
            <p:ph idx="12" hasCustomPrompt="1"/>
          </p:nvPr>
        </p:nvSpPr>
        <p:spPr>
          <a:xfrm>
            <a:off x="4656950" y="1021313"/>
            <a:ext cx="4378425" cy="582831"/>
          </a:xfrm>
          <a:prstGeom prst="rect">
            <a:avLst/>
          </a:prstGeom>
        </p:spPr>
        <p:txBody>
          <a:bodyPr anchor="ctr">
            <a:normAutofit/>
          </a:bodyPr>
          <a:lstStyle>
            <a:lvl1pPr marL="0" indent="0" algn="ctr">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cxnSp>
        <p:nvCxnSpPr>
          <p:cNvPr id="11" name="Straight Connector 10"/>
          <p:cNvCxnSpPr/>
          <p:nvPr userDrawn="1"/>
        </p:nvCxnSpPr>
        <p:spPr>
          <a:xfrm>
            <a:off x="89128" y="172360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655399" y="172360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372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 + 2 Column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1838083"/>
            <a:ext cx="4378425" cy="4478239"/>
          </a:xfrm>
          <a:prstGeom prst="rect">
            <a:avLst/>
          </a:prstGeom>
        </p:spPr>
        <p:txBody>
          <a:bodyPr>
            <a:normAutofit/>
          </a:bodyPr>
          <a:lstStyle>
            <a:lvl1pPr marL="0" indent="0">
              <a:buClr>
                <a:schemeClr val="tx2"/>
              </a:buClr>
              <a:buSzPct val="75000"/>
              <a:buFont typeface="Lucida Grande"/>
              <a:buNone/>
              <a:defRPr sz="2400" baseline="0">
                <a:solidFill>
                  <a:schemeClr val="tx1"/>
                </a:solidFill>
                <a:latin typeface="Corbel"/>
                <a:cs typeface="Corbel"/>
              </a:defRPr>
            </a:lvl1pPr>
            <a:lvl2pPr marL="457200" indent="0">
              <a:buClr>
                <a:schemeClr val="tx2"/>
              </a:buClr>
              <a:buSzPct val="75000"/>
              <a:buFont typeface="Lucida Grande"/>
              <a:buNone/>
              <a:defRPr sz="2200">
                <a:solidFill>
                  <a:schemeClr val="tx1"/>
                </a:solidFill>
                <a:latin typeface="Corbel"/>
                <a:cs typeface="Corbel"/>
              </a:defRPr>
            </a:lvl2pPr>
            <a:lvl3pPr marL="914400" indent="0">
              <a:buClr>
                <a:schemeClr val="tx2"/>
              </a:buClr>
              <a:buSzPct val="75000"/>
              <a:buFont typeface="Lucida Grande"/>
              <a:buNone/>
              <a:defRPr sz="2000" baseline="0">
                <a:solidFill>
                  <a:schemeClr val="tx1"/>
                </a:solidFill>
                <a:latin typeface="Corbel"/>
                <a:cs typeface="Corbel"/>
              </a:defRPr>
            </a:lvl3pPr>
            <a:lvl4pPr marL="1371600" indent="0">
              <a:buClr>
                <a:schemeClr val="tx2"/>
              </a:buClr>
              <a:buSzPct val="75000"/>
              <a:buFont typeface="Lucida Grande"/>
              <a:buNone/>
              <a:defRPr sz="1800" baseline="0">
                <a:solidFill>
                  <a:schemeClr val="tx1"/>
                </a:solidFill>
                <a:latin typeface="Corbel"/>
                <a:cs typeface="Corbel"/>
              </a:defRPr>
            </a:lvl4pPr>
          </a:lstStyle>
          <a:p>
            <a:pPr lvl="0"/>
            <a:r>
              <a:rPr lang="en-US" dirty="0"/>
              <a:t>Text Goes Here</a:t>
            </a:r>
          </a:p>
          <a:p>
            <a:pPr lvl="0"/>
            <a:endParaRPr lang="en-US" dirty="0"/>
          </a:p>
          <a:p>
            <a:pPr lvl="0"/>
            <a:r>
              <a:rPr lang="en-US" dirty="0"/>
              <a:t>Text Goes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0" hasCustomPrompt="1"/>
          </p:nvPr>
        </p:nvSpPr>
        <p:spPr>
          <a:xfrm>
            <a:off x="4655399" y="1838083"/>
            <a:ext cx="4379976" cy="4478239"/>
          </a:xfrm>
          <a:prstGeom prst="rect">
            <a:avLst/>
          </a:prstGeom>
        </p:spPr>
        <p:txBody>
          <a:bodyPr>
            <a:normAutofit/>
          </a:bodyPr>
          <a:lstStyle>
            <a:lvl1pPr marL="0" indent="0">
              <a:buClr>
                <a:schemeClr val="tx2"/>
              </a:buClr>
              <a:buSzPct val="75000"/>
              <a:buFont typeface="Lucida Grande"/>
              <a:buNone/>
              <a:defRPr sz="2400" baseline="0">
                <a:solidFill>
                  <a:schemeClr val="tx1"/>
                </a:solidFill>
                <a:latin typeface="Corbel"/>
                <a:cs typeface="Corbel"/>
              </a:defRPr>
            </a:lvl1pPr>
            <a:lvl2pPr marL="457200" indent="0">
              <a:buClr>
                <a:schemeClr val="tx2"/>
              </a:buClr>
              <a:buSzPct val="75000"/>
              <a:buFont typeface="Lucida Grande"/>
              <a:buNone/>
              <a:defRPr sz="2200">
                <a:solidFill>
                  <a:schemeClr val="tx1"/>
                </a:solidFill>
                <a:latin typeface="Corbel"/>
                <a:cs typeface="Corbel"/>
              </a:defRPr>
            </a:lvl2pPr>
            <a:lvl3pPr marL="914400" indent="0">
              <a:buClr>
                <a:schemeClr val="tx2"/>
              </a:buClr>
              <a:buSzPct val="75000"/>
              <a:buFont typeface="Lucida Grande"/>
              <a:buNone/>
              <a:defRPr sz="2000" baseline="0">
                <a:solidFill>
                  <a:schemeClr val="tx1"/>
                </a:solidFill>
                <a:latin typeface="Corbel"/>
                <a:cs typeface="Corbel"/>
              </a:defRPr>
            </a:lvl3pPr>
            <a:lvl4pPr marL="1371600" indent="0">
              <a:buClr>
                <a:schemeClr val="tx2"/>
              </a:buClr>
              <a:buSzPct val="75000"/>
              <a:buFont typeface="Lucida Grande"/>
              <a:buNone/>
              <a:defRPr sz="1800" baseline="0">
                <a:solidFill>
                  <a:schemeClr val="tx1"/>
                </a:solidFill>
                <a:latin typeface="Corbel"/>
                <a:cs typeface="Corbel"/>
              </a:defRPr>
            </a:lvl4pPr>
          </a:lstStyle>
          <a:p>
            <a:pPr lvl="0"/>
            <a:r>
              <a:rPr lang="en-US" dirty="0"/>
              <a:t>Text Goes Here</a:t>
            </a:r>
          </a:p>
          <a:p>
            <a:pPr lvl="0"/>
            <a:endParaRPr lang="en-US" dirty="0"/>
          </a:p>
          <a:p>
            <a:pPr lvl="0"/>
            <a:r>
              <a:rPr lang="en-US" dirty="0"/>
              <a:t>Text Goes Here</a:t>
            </a:r>
          </a:p>
        </p:txBody>
      </p:sp>
      <p:sp>
        <p:nvSpPr>
          <p:cNvPr id="9" name="Content Placeholder 2"/>
          <p:cNvSpPr>
            <a:spLocks noGrp="1"/>
          </p:cNvSpPr>
          <p:nvPr>
            <p:ph idx="11" hasCustomPrompt="1"/>
          </p:nvPr>
        </p:nvSpPr>
        <p:spPr>
          <a:xfrm>
            <a:off x="89128" y="1021314"/>
            <a:ext cx="4378425" cy="582831"/>
          </a:xfrm>
          <a:prstGeom prst="rect">
            <a:avLst/>
          </a:prstGeom>
        </p:spPr>
        <p:txBody>
          <a:bodyPr anchor="ctr">
            <a:normAutofit/>
          </a:bodyPr>
          <a:lstStyle>
            <a:lvl1pPr marL="0" indent="0" algn="ctr">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sp>
        <p:nvSpPr>
          <p:cNvPr id="10" name="Content Placeholder 2"/>
          <p:cNvSpPr>
            <a:spLocks noGrp="1"/>
          </p:cNvSpPr>
          <p:nvPr>
            <p:ph idx="12" hasCustomPrompt="1"/>
          </p:nvPr>
        </p:nvSpPr>
        <p:spPr>
          <a:xfrm>
            <a:off x="4656950" y="1021313"/>
            <a:ext cx="4378425" cy="582831"/>
          </a:xfrm>
          <a:prstGeom prst="rect">
            <a:avLst/>
          </a:prstGeom>
        </p:spPr>
        <p:txBody>
          <a:bodyPr anchor="ctr">
            <a:normAutofit/>
          </a:bodyPr>
          <a:lstStyle>
            <a:lvl1pPr marL="0" indent="0" algn="ctr">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List name here</a:t>
            </a:r>
          </a:p>
        </p:txBody>
      </p:sp>
      <p:cxnSp>
        <p:nvCxnSpPr>
          <p:cNvPr id="11" name="Straight Connector 10"/>
          <p:cNvCxnSpPr/>
          <p:nvPr userDrawn="1"/>
        </p:nvCxnSpPr>
        <p:spPr>
          <a:xfrm>
            <a:off x="89128" y="172360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655399" y="1723604"/>
            <a:ext cx="43784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105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rgbClr val="323232"/>
                </a:solidFill>
                <a:latin typeface="Corbel"/>
                <a:cs typeface="Corbel"/>
              </a:rPr>
              <a:t>‹#›</a:t>
            </a:fld>
            <a:endParaRPr lang="en-US" sz="1600" dirty="0">
              <a:solidFill>
                <a:srgbClr val="323232"/>
              </a:solidFill>
              <a:latin typeface="Corbel"/>
              <a:cs typeface="Corbel"/>
            </a:endParaRPr>
          </a:p>
        </p:txBody>
      </p:sp>
    </p:spTree>
    <p:extLst>
      <p:ext uri="{BB962C8B-B14F-4D97-AF65-F5344CB8AC3E}">
        <p14:creationId xmlns:p14="http://schemas.microsoft.com/office/powerpoint/2010/main" val="294805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resentation Title">
    <p:spTree>
      <p:nvGrpSpPr>
        <p:cNvPr id="1" name=""/>
        <p:cNvGrpSpPr/>
        <p:nvPr/>
      </p:nvGrpSpPr>
      <p:grpSpPr>
        <a:xfrm>
          <a:off x="0" y="0"/>
          <a:ext cx="0" cy="0"/>
          <a:chOff x="0" y="0"/>
          <a:chExt cx="0" cy="0"/>
        </a:xfrm>
      </p:grpSpPr>
      <p:sp>
        <p:nvSpPr>
          <p:cNvPr id="7" name="Rectangle 6"/>
          <p:cNvSpPr/>
          <p:nvPr userDrawn="1"/>
        </p:nvSpPr>
        <p:spPr>
          <a:xfrm>
            <a:off x="0" y="-11575"/>
            <a:ext cx="9144000" cy="457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3837" t="34549" r="13017" b="37960"/>
          <a:stretch/>
        </p:blipFill>
        <p:spPr>
          <a:xfrm>
            <a:off x="368877" y="5068125"/>
            <a:ext cx="3028398" cy="113819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7600" t="38526" r="17272" b="39691"/>
          <a:stretch/>
        </p:blipFill>
        <p:spPr>
          <a:xfrm>
            <a:off x="5647850" y="5189864"/>
            <a:ext cx="3038949" cy="1016451"/>
          </a:xfrm>
          <a:prstGeom prst="rect">
            <a:avLst/>
          </a:prstGeom>
        </p:spPr>
      </p:pic>
      <p:sp>
        <p:nvSpPr>
          <p:cNvPr id="10" name="Title 1"/>
          <p:cNvSpPr>
            <a:spLocks noGrp="1"/>
          </p:cNvSpPr>
          <p:nvPr>
            <p:ph type="ctrTitle" hasCustomPrompt="1"/>
          </p:nvPr>
        </p:nvSpPr>
        <p:spPr>
          <a:xfrm>
            <a:off x="685800" y="1147410"/>
            <a:ext cx="7772400" cy="782055"/>
          </a:xfrm>
          <a:prstGeom prst="rect">
            <a:avLst/>
          </a:prstGeom>
        </p:spPr>
        <p:txBody>
          <a:bodyPr>
            <a:normAutofit/>
          </a:bodyPr>
          <a:lstStyle>
            <a:lvl1pPr>
              <a:defRPr sz="3600" b="1">
                <a:solidFill>
                  <a:schemeClr val="accent6"/>
                </a:solidFill>
                <a:latin typeface="Arial" charset="0"/>
                <a:ea typeface="Arial" charset="0"/>
                <a:cs typeface="Arial" charset="0"/>
              </a:defRPr>
            </a:lvl1pPr>
          </a:lstStyle>
          <a:p>
            <a:r>
              <a:rPr lang="en-US" dirty="0"/>
              <a:t>Project Title Here</a:t>
            </a:r>
          </a:p>
        </p:txBody>
      </p:sp>
      <p:sp>
        <p:nvSpPr>
          <p:cNvPr id="11" name="Text Placeholder 15"/>
          <p:cNvSpPr>
            <a:spLocks noGrp="1"/>
          </p:cNvSpPr>
          <p:nvPr>
            <p:ph type="body" sz="quarter" idx="10" hasCustomPrompt="1"/>
          </p:nvPr>
        </p:nvSpPr>
        <p:spPr>
          <a:xfrm>
            <a:off x="3121440" y="1941040"/>
            <a:ext cx="2901119" cy="449817"/>
          </a:xfrm>
          <a:prstGeom prst="rect">
            <a:avLst/>
          </a:prstGeom>
        </p:spPr>
        <p:txBody>
          <a:bodyPr>
            <a:normAutofit/>
          </a:bodyPr>
          <a:lstStyle>
            <a:lvl1pPr marL="0" indent="0" algn="ctr">
              <a:buNone/>
              <a:defRPr sz="2000" b="0" i="0" baseline="0">
                <a:solidFill>
                  <a:srgbClr val="FFFFFF"/>
                </a:solidFill>
                <a:latin typeface="Arial" charset="0"/>
                <a:ea typeface="Arial" charset="0"/>
                <a:cs typeface="Arial" charset="0"/>
              </a:defRPr>
            </a:lvl1pPr>
          </a:lstStyle>
          <a:p>
            <a:pPr lvl="0"/>
            <a:r>
              <a:rPr lang="en-US" dirty="0"/>
              <a:t>MM/DD/YYYY</a:t>
            </a:r>
          </a:p>
        </p:txBody>
      </p:sp>
    </p:spTree>
    <p:extLst>
      <p:ext uri="{BB962C8B-B14F-4D97-AF65-F5344CB8AC3E}">
        <p14:creationId xmlns:p14="http://schemas.microsoft.com/office/powerpoint/2010/main" val="1310671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Idea + 1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8" y="2729276"/>
            <a:ext cx="8946247" cy="3587046"/>
          </a:xfrm>
          <a:prstGeom prst="rect">
            <a:avLst/>
          </a:prstGeom>
        </p:spPr>
        <p:txBody>
          <a:bodyPr>
            <a:normAutofit/>
          </a:bodyPr>
          <a:lstStyle>
            <a:lvl1pPr marL="342900" indent="-342900">
              <a:buClr>
                <a:schemeClr val="tx2"/>
              </a:buClr>
              <a:buSzPct val="75000"/>
              <a:buFont typeface="LucidaGrande" charset="0"/>
              <a:buChar char="-"/>
              <a:defRPr sz="2200" b="0" i="0" baseline="0">
                <a:solidFill>
                  <a:schemeClr val="tx1"/>
                </a:solidFill>
                <a:latin typeface="Arial" charset="0"/>
                <a:ea typeface="Arial" charset="0"/>
                <a:cs typeface="Arial" charset="0"/>
              </a:defRPr>
            </a:lvl1pPr>
            <a:lvl2pPr marL="742950" indent="-285750">
              <a:buClr>
                <a:schemeClr val="tx2"/>
              </a:buClr>
              <a:buSzPct val="75000"/>
              <a:buFont typeface="LucidaGrande" charset="0"/>
              <a:buChar char="-"/>
              <a:defRPr sz="2000" b="0" i="0">
                <a:solidFill>
                  <a:schemeClr val="tx1"/>
                </a:solidFill>
                <a:latin typeface="Arial" charset="0"/>
                <a:ea typeface="Arial" charset="0"/>
                <a:cs typeface="Arial" charset="0"/>
              </a:defRPr>
            </a:lvl2pPr>
            <a:lvl3pPr marL="1143000" indent="-228600">
              <a:buClr>
                <a:schemeClr val="tx2"/>
              </a:buClr>
              <a:buSzPct val="75000"/>
              <a:buFont typeface="LucidaGrande" charset="0"/>
              <a:buChar char="-"/>
              <a:defRPr sz="1800" b="0" i="0" baseline="0">
                <a:solidFill>
                  <a:schemeClr val="tx1"/>
                </a:solidFill>
                <a:latin typeface="Arial" charset="0"/>
                <a:ea typeface="Arial" charset="0"/>
                <a:cs typeface="Arial" charset="0"/>
              </a:defRPr>
            </a:lvl3pPr>
            <a:lvl4pPr marL="1657350" indent="-285750">
              <a:buClr>
                <a:schemeClr val="tx2"/>
              </a:buClr>
              <a:buSzPct val="75000"/>
              <a:buFont typeface="LucidaGrande" charset="0"/>
              <a:buChar char="-"/>
              <a:defRPr sz="1600" b="0" i="0" baseline="0">
                <a:solidFill>
                  <a:schemeClr val="tx1"/>
                </a:solidFill>
                <a:latin typeface="Arial" charset="0"/>
                <a:ea typeface="Arial" charset="0"/>
                <a:cs typeface="Arial" charset="0"/>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41F3D"/>
              </a:solidFill>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rmAutofit/>
          </a:bodyPr>
          <a:lstStyle>
            <a:lvl1pPr algn="l">
              <a:defRPr sz="3200" b="0" i="0">
                <a:solidFill>
                  <a:srgbClr val="FFFFFF"/>
                </a:solidFill>
                <a:latin typeface="Arial" charset="0"/>
                <a:ea typeface="Arial" charset="0"/>
                <a:cs typeface="Arial" charset="0"/>
              </a:defRPr>
            </a:lvl1pPr>
          </a:lstStyle>
          <a:p>
            <a:r>
              <a:rPr lang="en-US" dirty="0"/>
              <a:t>Slide Title Here</a:t>
            </a:r>
          </a:p>
        </p:txBody>
      </p:sp>
      <p:sp>
        <p:nvSpPr>
          <p:cNvPr id="8" name="TextBox 7"/>
          <p:cNvSpPr txBox="1"/>
          <p:nvPr userDrawn="1"/>
        </p:nvSpPr>
        <p:spPr>
          <a:xfrm>
            <a:off x="8567452" y="6463746"/>
            <a:ext cx="467923" cy="307777"/>
          </a:xfrm>
          <a:prstGeom prst="rect">
            <a:avLst/>
          </a:prstGeom>
          <a:noFill/>
        </p:spPr>
        <p:txBody>
          <a:bodyPr wrap="square" rtlCol="0">
            <a:spAutoFit/>
          </a:bodyPr>
          <a:lstStyle/>
          <a:p>
            <a:fld id="{F5E7701F-6330-9646-BF48-368BDDE58AAE}" type="slidenum">
              <a:rPr lang="en-US" sz="1400" smtClean="0">
                <a:solidFill>
                  <a:srgbClr val="000000"/>
                </a:solidFill>
                <a:ea typeface="Arial" charset="0"/>
                <a:cs typeface="Arial" charset="0"/>
              </a:rPr>
              <a:pPr/>
              <a:t>‹#›</a:t>
            </a:fld>
            <a:endParaRPr lang="en-US" sz="1400" dirty="0">
              <a:solidFill>
                <a:srgbClr val="000000"/>
              </a:solidFill>
              <a:ea typeface="Arial" charset="0"/>
              <a:cs typeface="Arial" charset="0"/>
            </a:endParaRPr>
          </a:p>
        </p:txBody>
      </p:sp>
      <p:sp>
        <p:nvSpPr>
          <p:cNvPr id="9" name="Content Placeholder 2"/>
          <p:cNvSpPr>
            <a:spLocks noGrp="1"/>
          </p:cNvSpPr>
          <p:nvPr>
            <p:ph idx="11" hasCustomPrompt="1"/>
          </p:nvPr>
        </p:nvSpPr>
        <p:spPr>
          <a:xfrm>
            <a:off x="89128" y="1021314"/>
            <a:ext cx="8946247" cy="1485164"/>
          </a:xfrm>
          <a:prstGeom prst="rect">
            <a:avLst/>
          </a:prstGeom>
        </p:spPr>
        <p:txBody>
          <a:bodyPr>
            <a:normAutofit/>
          </a:bodyPr>
          <a:lstStyle>
            <a:lvl1pPr marL="0" indent="0">
              <a:buClr>
                <a:srgbClr val="3D7592"/>
              </a:buClr>
              <a:buSzPct val="75000"/>
              <a:buFont typeface="Lucida Grande"/>
              <a:buNone/>
              <a:defRPr sz="2600" b="0" i="0" baseline="0">
                <a:solidFill>
                  <a:schemeClr val="tx1"/>
                </a:solidFill>
                <a:latin typeface="Arial" charset="0"/>
                <a:ea typeface="Arial" charset="0"/>
                <a:cs typeface="Arial" charset="0"/>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p:txBody>
      </p:sp>
    </p:spTree>
    <p:extLst>
      <p:ext uri="{BB962C8B-B14F-4D97-AF65-F5344CB8AC3E}">
        <p14:creationId xmlns:p14="http://schemas.microsoft.com/office/powerpoint/2010/main" val="3795667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s + 2 Column Orang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7" y="3052661"/>
            <a:ext cx="2831053" cy="3403060"/>
          </a:xfrm>
          <a:prstGeom prst="rect">
            <a:avLst/>
          </a:prstGeom>
        </p:spPr>
        <p:txBody>
          <a:bodyPr>
            <a:noAutofit/>
          </a:bodyPr>
          <a:lstStyle>
            <a:lvl1pPr marL="342900" indent="-342900">
              <a:buClr>
                <a:schemeClr val="tx2"/>
              </a:buClr>
              <a:buSzPct val="75000"/>
              <a:buFont typeface="Lucida Grande"/>
              <a:buChar char="▶"/>
              <a:defRPr sz="2000" baseline="0">
                <a:solidFill>
                  <a:schemeClr val="tx1"/>
                </a:solidFill>
                <a:latin typeface="Corbel"/>
                <a:cs typeface="Corbel"/>
              </a:defRPr>
            </a:lvl1pPr>
            <a:lvl2pPr marL="742950" indent="-285750">
              <a:buClr>
                <a:schemeClr val="tx2"/>
              </a:buClr>
              <a:buSzPct val="75000"/>
              <a:buFont typeface="Lucida Grande"/>
              <a:buChar char="▶"/>
              <a:defRPr sz="2000">
                <a:solidFill>
                  <a:schemeClr val="tx1"/>
                </a:solidFill>
                <a:latin typeface="Corbel"/>
                <a:cs typeface="Corbel"/>
              </a:defRPr>
            </a:lvl2pPr>
            <a:lvl3pPr marL="1143000" indent="-228600">
              <a:buClr>
                <a:schemeClr val="tx2"/>
              </a:buClr>
              <a:buSzPct val="75000"/>
              <a:buFont typeface="Lucida Grande"/>
              <a:buChar char="▶"/>
              <a:defRPr sz="1800" baseline="0">
                <a:solidFill>
                  <a:schemeClr val="tx1"/>
                </a:solidFill>
                <a:latin typeface="Corbel"/>
                <a:cs typeface="Corbel"/>
              </a:defRPr>
            </a:lvl3pPr>
            <a:lvl4pPr marL="1657350" indent="-285750">
              <a:buClr>
                <a:schemeClr val="tx2"/>
              </a:buClr>
              <a:buSzPct val="75000"/>
              <a:buFont typeface="Lucida Grande"/>
              <a:buChar char="▶"/>
              <a:defRPr sz="16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rgbClr val="00A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8" y="0"/>
            <a:ext cx="8946247" cy="762000"/>
          </a:xfrm>
          <a:prstGeom prst="rect">
            <a:avLst/>
          </a:prstGeom>
        </p:spPr>
        <p:txBody>
          <a:bodyPr anchor="ctr">
            <a:no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11" name="Content Placeholder 2"/>
          <p:cNvSpPr>
            <a:spLocks noGrp="1"/>
          </p:cNvSpPr>
          <p:nvPr>
            <p:ph idx="12" hasCustomPrompt="1"/>
          </p:nvPr>
        </p:nvSpPr>
        <p:spPr>
          <a:xfrm>
            <a:off x="3154680" y="3051403"/>
            <a:ext cx="2834640" cy="3403060"/>
          </a:xfrm>
          <a:prstGeom prst="rect">
            <a:avLst/>
          </a:prstGeom>
        </p:spPr>
        <p:txBody>
          <a:bodyPr>
            <a:noAutofit/>
          </a:bodyPr>
          <a:lstStyle>
            <a:lvl1pPr marL="342900" indent="-342900">
              <a:buClr>
                <a:schemeClr val="tx2"/>
              </a:buClr>
              <a:buSzPct val="75000"/>
              <a:buFont typeface="Lucida Grande"/>
              <a:buChar char="▶"/>
              <a:defRPr sz="2000" baseline="0">
                <a:solidFill>
                  <a:schemeClr val="tx1"/>
                </a:solidFill>
                <a:latin typeface="Corbel"/>
                <a:cs typeface="Corbel"/>
              </a:defRPr>
            </a:lvl1pPr>
            <a:lvl2pPr marL="742950" indent="-285750">
              <a:buClr>
                <a:schemeClr val="tx2"/>
              </a:buClr>
              <a:buSzPct val="75000"/>
              <a:buFont typeface="Lucida Grande"/>
              <a:buChar char="▶"/>
              <a:defRPr sz="2000">
                <a:solidFill>
                  <a:schemeClr val="tx1"/>
                </a:solidFill>
                <a:latin typeface="Corbel"/>
                <a:cs typeface="Corbel"/>
              </a:defRPr>
            </a:lvl2pPr>
            <a:lvl3pPr marL="1143000" indent="-228600">
              <a:buClr>
                <a:schemeClr val="tx2"/>
              </a:buClr>
              <a:buSzPct val="75000"/>
              <a:buFont typeface="Lucida Grande"/>
              <a:buChar char="▶"/>
              <a:defRPr sz="1800" baseline="0">
                <a:solidFill>
                  <a:schemeClr val="tx1"/>
                </a:solidFill>
                <a:latin typeface="Corbel"/>
                <a:cs typeface="Corbel"/>
              </a:defRPr>
            </a:lvl3pPr>
            <a:lvl4pPr marL="1657350" indent="-285750">
              <a:buClr>
                <a:schemeClr val="tx2"/>
              </a:buClr>
              <a:buSzPct val="75000"/>
              <a:buFont typeface="Lucida Grande"/>
              <a:buChar char="▶"/>
              <a:defRPr sz="16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13" name="Content Placeholder 2"/>
          <p:cNvSpPr>
            <a:spLocks noGrp="1"/>
          </p:cNvSpPr>
          <p:nvPr>
            <p:ph idx="14" hasCustomPrompt="1"/>
          </p:nvPr>
        </p:nvSpPr>
        <p:spPr>
          <a:xfrm>
            <a:off x="6200735" y="3060686"/>
            <a:ext cx="2834640" cy="3403060"/>
          </a:xfrm>
          <a:prstGeom prst="rect">
            <a:avLst/>
          </a:prstGeom>
        </p:spPr>
        <p:txBody>
          <a:bodyPr>
            <a:noAutofit/>
          </a:bodyPr>
          <a:lstStyle>
            <a:lvl1pPr marL="342900" indent="-342900">
              <a:buClr>
                <a:schemeClr val="tx2"/>
              </a:buClr>
              <a:buSzPct val="75000"/>
              <a:buFont typeface="Lucida Grande"/>
              <a:buChar char="▶"/>
              <a:defRPr sz="2000" baseline="0">
                <a:solidFill>
                  <a:schemeClr val="tx1"/>
                </a:solidFill>
                <a:latin typeface="Corbel"/>
                <a:cs typeface="Corbel"/>
              </a:defRPr>
            </a:lvl1pPr>
            <a:lvl2pPr marL="742950" indent="-285750">
              <a:buClr>
                <a:schemeClr val="tx2"/>
              </a:buClr>
              <a:buSzPct val="75000"/>
              <a:buFont typeface="Lucida Grande"/>
              <a:buChar char="▶"/>
              <a:defRPr sz="2000">
                <a:solidFill>
                  <a:schemeClr val="tx1"/>
                </a:solidFill>
                <a:latin typeface="Corbel"/>
                <a:cs typeface="Corbel"/>
              </a:defRPr>
            </a:lvl2pPr>
            <a:lvl3pPr marL="1143000" indent="-228600">
              <a:buClr>
                <a:schemeClr val="tx2"/>
              </a:buClr>
              <a:buSzPct val="75000"/>
              <a:buFont typeface="Lucida Grande"/>
              <a:buChar char="▶"/>
              <a:defRPr sz="1800" baseline="0">
                <a:solidFill>
                  <a:schemeClr val="tx1"/>
                </a:solidFill>
                <a:latin typeface="Corbel"/>
                <a:cs typeface="Corbel"/>
              </a:defRPr>
            </a:lvl3pPr>
            <a:lvl4pPr marL="1657350" indent="-285750">
              <a:buClr>
                <a:schemeClr val="tx2"/>
              </a:buClr>
              <a:buSzPct val="75000"/>
              <a:buFont typeface="Lucida Grande"/>
              <a:buChar char="▶"/>
              <a:defRPr sz="16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18" name="Content Placeholder 2"/>
          <p:cNvSpPr>
            <a:spLocks noGrp="1"/>
          </p:cNvSpPr>
          <p:nvPr>
            <p:ph idx="16" hasCustomPrompt="1"/>
          </p:nvPr>
        </p:nvSpPr>
        <p:spPr>
          <a:xfrm>
            <a:off x="89128" y="1021314"/>
            <a:ext cx="8946247" cy="979380"/>
          </a:xfrm>
          <a:prstGeom prst="rect">
            <a:avLst/>
          </a:prstGeom>
        </p:spPr>
        <p:txBody>
          <a:bodyPr>
            <a:noAutofit/>
          </a:bodyPr>
          <a:lstStyle>
            <a:lvl1pPr marL="0" indent="0">
              <a:buClr>
                <a:srgbClr val="3D7592"/>
              </a:buClr>
              <a:buSzPct val="75000"/>
              <a:buFont typeface="Lucida Grande"/>
              <a:buNone/>
              <a:defRPr sz="2800" baseline="0">
                <a:solidFill>
                  <a:schemeClr val="tx1"/>
                </a:solidFill>
                <a:latin typeface="Corbel"/>
                <a:cs typeface="Corbel"/>
              </a:defRPr>
            </a:lvl1pPr>
            <a:lvl2pPr marL="742950" indent="-285750">
              <a:buClr>
                <a:srgbClr val="3D7592"/>
              </a:buClr>
              <a:buSzPct val="75000"/>
              <a:buFont typeface="Lucida Grande"/>
              <a:buChar char="▶"/>
              <a:defRPr sz="2200">
                <a:solidFill>
                  <a:srgbClr val="323232"/>
                </a:solidFill>
                <a:latin typeface="Corbel"/>
                <a:cs typeface="Corbel"/>
              </a:defRPr>
            </a:lvl2pPr>
            <a:lvl3pPr marL="1143000" indent="-228600">
              <a:buClr>
                <a:srgbClr val="3D7592"/>
              </a:buClr>
              <a:buSzPct val="75000"/>
              <a:buFont typeface="Lucida Grande"/>
              <a:buChar char="▶"/>
              <a:defRPr sz="2000" baseline="0">
                <a:solidFill>
                  <a:srgbClr val="323232"/>
                </a:solidFill>
                <a:latin typeface="Corbel"/>
                <a:cs typeface="Corbel"/>
              </a:defRPr>
            </a:lvl3pPr>
            <a:lvl4pPr marL="1657350" indent="-285750">
              <a:buClr>
                <a:srgbClr val="3D7592"/>
              </a:buClr>
              <a:buSzPct val="75000"/>
              <a:buFont typeface="Lucida Grande"/>
              <a:buChar char="▶"/>
              <a:defRPr sz="1800" baseline="0">
                <a:solidFill>
                  <a:srgbClr val="323232"/>
                </a:solidFill>
                <a:latin typeface="Corbel"/>
                <a:cs typeface="Corbel"/>
              </a:defRPr>
            </a:lvl4pPr>
          </a:lstStyle>
          <a:p>
            <a:pPr lvl="0"/>
            <a:r>
              <a:rPr lang="en-US" dirty="0"/>
              <a:t>Main idea goes here. </a:t>
            </a:r>
          </a:p>
          <a:p>
            <a:pPr lvl="0"/>
            <a:endParaRPr lang="en-US" dirty="0"/>
          </a:p>
        </p:txBody>
      </p:sp>
    </p:spTree>
    <p:extLst>
      <p:ext uri="{BB962C8B-B14F-4D97-AF65-F5344CB8AC3E}">
        <p14:creationId xmlns:p14="http://schemas.microsoft.com/office/powerpoint/2010/main" val="232270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802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3" name="Subtitle 2"/>
          <p:cNvSpPr>
            <a:spLocks noGrp="1"/>
          </p:cNvSpPr>
          <p:nvPr>
            <p:ph type="subTitle" idx="1" hasCustomPrompt="1"/>
          </p:nvPr>
        </p:nvSpPr>
        <p:spPr>
          <a:xfrm>
            <a:off x="107546" y="3157204"/>
            <a:ext cx="8928909" cy="565872"/>
          </a:xfrm>
          <a:prstGeom prst="rect">
            <a:avLst/>
          </a:prstGeom>
        </p:spPr>
        <p:txBody>
          <a:bodyPr anchor="ctr">
            <a:noAutofit/>
          </a:bodyPr>
          <a:lstStyle>
            <a:lvl1pPr marL="0" indent="0" algn="ctr">
              <a:buNone/>
              <a:defRPr sz="3600" b="1" baseline="0">
                <a:solidFill>
                  <a:schemeClr val="accent6"/>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Divider Slide Title Here</a:t>
            </a:r>
          </a:p>
        </p:txBody>
      </p:sp>
    </p:spTree>
    <p:extLst>
      <p:ext uri="{BB962C8B-B14F-4D97-AF65-F5344CB8AC3E}">
        <p14:creationId xmlns:p14="http://schemas.microsoft.com/office/powerpoint/2010/main" val="357335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5" y="0"/>
            <a:ext cx="8946249"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Tree>
    <p:extLst>
      <p:ext uri="{BB962C8B-B14F-4D97-AF65-F5344CB8AC3E}">
        <p14:creationId xmlns:p14="http://schemas.microsoft.com/office/powerpoint/2010/main" val="74043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ain Ide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6" y="1923627"/>
            <a:ext cx="8946249" cy="3334173"/>
          </a:xfrm>
          <a:prstGeom prst="rect">
            <a:avLst/>
          </a:prstGeom>
        </p:spPr>
        <p:txBody>
          <a:bodyPr>
            <a:noAutofit/>
          </a:bodyPr>
          <a:lstStyle>
            <a:lvl1pPr marL="0" indent="0" algn="ctr">
              <a:buClr>
                <a:srgbClr val="00A5B8"/>
              </a:buClr>
              <a:buSzPct val="75000"/>
              <a:buFont typeface="Lucida Grande"/>
              <a:buNone/>
              <a:defRPr lang="en-US" sz="4000" b="0" i="0" smtClean="0">
                <a:solidFill>
                  <a:schemeClr val="tx1"/>
                </a:solidFill>
                <a:effectLst/>
                <a:latin typeface="Corbel" charset="0"/>
                <a:ea typeface="Corbel" charset="0"/>
                <a:cs typeface="Corbel" charset="0"/>
              </a:defRPr>
            </a:lvl1pPr>
            <a:lvl2pPr marL="742950" indent="-285750">
              <a:buClr>
                <a:srgbClr val="00A5B8"/>
              </a:buClr>
              <a:buSzPct val="75000"/>
              <a:buFont typeface="Lucida Grande"/>
              <a:buChar char="▶"/>
              <a:defRPr sz="2200">
                <a:solidFill>
                  <a:schemeClr val="tx1">
                    <a:lumMod val="85000"/>
                    <a:lumOff val="15000"/>
                  </a:schemeClr>
                </a:solidFill>
                <a:latin typeface="Corbel"/>
                <a:cs typeface="Corbel"/>
              </a:defRPr>
            </a:lvl2pPr>
            <a:lvl3pPr marL="1143000" indent="-228600">
              <a:buClr>
                <a:srgbClr val="00A5B8"/>
              </a:buClr>
              <a:buSzPct val="75000"/>
              <a:buFont typeface="Lucida Grande"/>
              <a:buChar char="▶"/>
              <a:defRPr sz="2000" baseline="0">
                <a:solidFill>
                  <a:schemeClr val="tx1">
                    <a:lumMod val="85000"/>
                    <a:lumOff val="15000"/>
                  </a:schemeClr>
                </a:solidFill>
                <a:latin typeface="Corbel"/>
                <a:cs typeface="Corbel"/>
              </a:defRPr>
            </a:lvl3pPr>
            <a:lvl4pPr marL="1657350" indent="-285750">
              <a:buClr>
                <a:srgbClr val="00A5B8"/>
              </a:buClr>
              <a:buSzPct val="75000"/>
              <a:buFont typeface="Lucida Grande"/>
              <a:buChar char="▶"/>
              <a:defRPr sz="1800" baseline="0">
                <a:solidFill>
                  <a:schemeClr val="tx1">
                    <a:lumMod val="85000"/>
                    <a:lumOff val="15000"/>
                  </a:schemeClr>
                </a:solidFill>
                <a:latin typeface="Corbel"/>
                <a:cs typeface="Corbel"/>
              </a:defRPr>
            </a:lvl4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dui </a:t>
            </a:r>
            <a:r>
              <a:rPr lang="en-US" dirty="0" err="1"/>
              <a:t>turpis</a:t>
            </a:r>
            <a:r>
              <a:rPr lang="en-US" dirty="0"/>
              <a:t>, </a:t>
            </a:r>
            <a:r>
              <a:rPr lang="en-US" dirty="0" err="1"/>
              <a:t>vehicula</a:t>
            </a:r>
            <a:r>
              <a:rPr lang="en-US" dirty="0"/>
              <a:t> </a:t>
            </a:r>
            <a:r>
              <a:rPr lang="en-US" dirty="0" err="1"/>
              <a:t>vel</a:t>
            </a:r>
            <a:r>
              <a:rPr lang="en-US" dirty="0"/>
              <a:t> </a:t>
            </a:r>
            <a:r>
              <a:rPr lang="en-US" dirty="0" err="1"/>
              <a:t>auctor</a:t>
            </a:r>
            <a:r>
              <a:rPr lang="en-US" dirty="0"/>
              <a:t> </a:t>
            </a:r>
            <a:r>
              <a:rPr lang="en-US" dirty="0" err="1"/>
              <a:t>nec</a:t>
            </a:r>
            <a:r>
              <a:rPr lang="en-US" dirty="0"/>
              <a:t>, </a:t>
            </a:r>
            <a:r>
              <a:rPr lang="en-US" dirty="0" err="1"/>
              <a:t>consectetur</a:t>
            </a:r>
            <a:r>
              <a:rPr lang="en-US" dirty="0"/>
              <a:t> </a:t>
            </a:r>
            <a:r>
              <a:rPr lang="en-US" dirty="0" err="1"/>
              <a:t>eget</a:t>
            </a:r>
            <a:r>
              <a:rPr lang="en-US" dirty="0"/>
              <a:t> </a:t>
            </a:r>
            <a:r>
              <a:rPr lang="en-US" dirty="0" err="1"/>
              <a:t>nisl</a:t>
            </a:r>
            <a:r>
              <a:rPr lang="en-US" dirty="0"/>
              <a:t>. In </a:t>
            </a:r>
            <a:r>
              <a:rPr lang="en-US" dirty="0" err="1"/>
              <a:t>orci</a:t>
            </a:r>
            <a:r>
              <a:rPr lang="en-US" dirty="0"/>
              <a:t> ipsum, convallis a </a:t>
            </a:r>
            <a:r>
              <a:rPr lang="en-US" dirty="0" err="1"/>
              <a:t>aliquam</a:t>
            </a:r>
            <a:r>
              <a:rPr lang="en-US" dirty="0"/>
              <a:t> et, </a:t>
            </a:r>
            <a:r>
              <a:rPr lang="en-US" dirty="0" err="1"/>
              <a:t>volutpat</a:t>
            </a:r>
            <a:r>
              <a:rPr lang="en-US" dirty="0"/>
              <a:t> non </a:t>
            </a:r>
            <a:r>
              <a:rPr lang="en-US" dirty="0" err="1"/>
              <a:t>augue</a:t>
            </a:r>
            <a:r>
              <a:rPr lang="en-US" dirty="0"/>
              <a:t>. </a:t>
            </a:r>
            <a:br>
              <a:rPr lang="en-US" dirty="0"/>
            </a:br>
            <a:endParaRPr lang="en-US" dirty="0"/>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5" y="0"/>
            <a:ext cx="8946249"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Tree>
    <p:extLst>
      <p:ext uri="{BB962C8B-B14F-4D97-AF65-F5344CB8AC3E}">
        <p14:creationId xmlns:p14="http://schemas.microsoft.com/office/powerpoint/2010/main" val="135534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6" y="1020926"/>
            <a:ext cx="8946249" cy="5295396"/>
          </a:xfrm>
          <a:prstGeom prst="rect">
            <a:avLst/>
          </a:prstGeom>
        </p:spPr>
        <p:txBody>
          <a:bodyPr>
            <a:normAutofit/>
          </a:bodyPr>
          <a:lstStyle>
            <a:lvl1pPr marL="0" indent="0">
              <a:buClr>
                <a:srgbClr val="00A5B8"/>
              </a:buClr>
              <a:buSzPct val="75000"/>
              <a:buFont typeface="Lucida Grande"/>
              <a:buNone/>
              <a:defRPr sz="2400" baseline="0">
                <a:solidFill>
                  <a:schemeClr val="tx1"/>
                </a:solidFill>
                <a:latin typeface="Corbel"/>
                <a:cs typeface="Corbel"/>
              </a:defRPr>
            </a:lvl1pPr>
            <a:lvl2pPr marL="742950" indent="-285750">
              <a:buClr>
                <a:srgbClr val="00A5B8"/>
              </a:buClr>
              <a:buSzPct val="75000"/>
              <a:buFont typeface="Lucida Grande"/>
              <a:buChar char="▶"/>
              <a:defRPr sz="2200">
                <a:solidFill>
                  <a:schemeClr val="tx1"/>
                </a:solidFill>
                <a:latin typeface="Corbel"/>
                <a:cs typeface="Corbel"/>
              </a:defRPr>
            </a:lvl2pPr>
            <a:lvl3pPr marL="1143000" indent="-228600">
              <a:buClr>
                <a:srgbClr val="00A5B8"/>
              </a:buClr>
              <a:buSzPct val="75000"/>
              <a:buFont typeface="Lucida Grande"/>
              <a:buChar char="▶"/>
              <a:defRPr sz="2000" baseline="0">
                <a:solidFill>
                  <a:schemeClr val="tx1"/>
                </a:solidFill>
                <a:latin typeface="Corbel"/>
                <a:cs typeface="Corbel"/>
              </a:defRPr>
            </a:lvl3pPr>
            <a:lvl4pPr marL="1657350" indent="-285750">
              <a:buClr>
                <a:srgbClr val="00A5B8"/>
              </a:buClr>
              <a:buSzPct val="75000"/>
              <a:buFont typeface="Lucida Grande"/>
              <a:buChar char="▶"/>
              <a:defRPr sz="1800" baseline="0">
                <a:solidFill>
                  <a:schemeClr val="tx1"/>
                </a:solidFill>
                <a:latin typeface="Corbel"/>
                <a:cs typeface="Corbel"/>
              </a:defRPr>
            </a:lvl4pPr>
          </a:lstStyle>
          <a:p>
            <a:pPr lvl="0"/>
            <a:r>
              <a:rPr lang="en-US" dirty="0"/>
              <a:t>Text Goes Here: </a:t>
            </a:r>
          </a:p>
          <a:p>
            <a:pPr lvl="0"/>
            <a:endParaRPr lang="en-US" dirty="0"/>
          </a:p>
          <a:p>
            <a:pPr lvl="0"/>
            <a:r>
              <a:rPr lang="en-US" dirty="0"/>
              <a:t>Text Goes Here: </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5" y="0"/>
            <a:ext cx="8946249"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Tree>
    <p:extLst>
      <p:ext uri="{BB962C8B-B14F-4D97-AF65-F5344CB8AC3E}">
        <p14:creationId xmlns:p14="http://schemas.microsoft.com/office/powerpoint/2010/main" val="30964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Blu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6" y="1020926"/>
            <a:ext cx="8946249" cy="5295396"/>
          </a:xfrm>
          <a:prstGeom prst="rect">
            <a:avLst/>
          </a:prstGeom>
        </p:spPr>
        <p:txBody>
          <a:bodyPr>
            <a:normAutofit/>
          </a:bodyPr>
          <a:lstStyle>
            <a:lvl1pPr marL="342900" indent="-342900">
              <a:buClr>
                <a:schemeClr val="tx2"/>
              </a:buClr>
              <a:buSzPct val="75000"/>
              <a:buFont typeface="LucidaGrande" charset="0"/>
              <a:buChar char="-"/>
              <a:defRPr sz="2400" baseline="0">
                <a:solidFill>
                  <a:schemeClr val="tx1"/>
                </a:solidFill>
                <a:latin typeface="Corbel"/>
                <a:cs typeface="Corbel"/>
              </a:defRPr>
            </a:lvl1pPr>
            <a:lvl2pPr marL="742950" indent="-285750">
              <a:buClr>
                <a:schemeClr val="tx2"/>
              </a:buClr>
              <a:buSzPct val="75000"/>
              <a:buFont typeface="LucidaGrande" charset="0"/>
              <a:buChar char="-"/>
              <a:defRPr sz="2200">
                <a:solidFill>
                  <a:schemeClr val="tx1"/>
                </a:solidFill>
                <a:latin typeface="Corbel"/>
                <a:cs typeface="Corbel"/>
              </a:defRPr>
            </a:lvl2pPr>
            <a:lvl3pPr marL="1143000" indent="-228600">
              <a:buClr>
                <a:schemeClr val="tx2"/>
              </a:buClr>
              <a:buSzPct val="75000"/>
              <a:buFont typeface="LucidaGrande" charset="0"/>
              <a:buChar char="-"/>
              <a:defRPr sz="2000" baseline="0">
                <a:solidFill>
                  <a:schemeClr val="tx1"/>
                </a:solidFill>
                <a:latin typeface="Corbel"/>
                <a:cs typeface="Corbel"/>
              </a:defRPr>
            </a:lvl3pPr>
            <a:lvl4pPr marL="1657350" indent="-285750">
              <a:buClr>
                <a:schemeClr val="tx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5" y="0"/>
            <a:ext cx="8946249"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Tree>
    <p:extLst>
      <p:ext uri="{BB962C8B-B14F-4D97-AF65-F5344CB8AC3E}">
        <p14:creationId xmlns:p14="http://schemas.microsoft.com/office/powerpoint/2010/main" val="22624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 Column Orange 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126" y="1020926"/>
            <a:ext cx="8946249" cy="5295396"/>
          </a:xfrm>
          <a:prstGeom prst="rect">
            <a:avLst/>
          </a:prstGeom>
        </p:spPr>
        <p:txBody>
          <a:bodyPr>
            <a:normAutofit/>
          </a:bodyPr>
          <a:lstStyle>
            <a:lvl1pPr marL="342900" indent="-342900">
              <a:buClr>
                <a:schemeClr val="bg2"/>
              </a:buClr>
              <a:buSzPct val="75000"/>
              <a:buFont typeface="LucidaGrande" charset="0"/>
              <a:buChar char="-"/>
              <a:defRPr sz="2400" baseline="0">
                <a:solidFill>
                  <a:schemeClr val="tx1"/>
                </a:solidFill>
                <a:latin typeface="Corbel"/>
                <a:cs typeface="Corbel"/>
              </a:defRPr>
            </a:lvl1pPr>
            <a:lvl2pPr marL="742950" indent="-285750">
              <a:buClr>
                <a:schemeClr val="bg2"/>
              </a:buClr>
              <a:buSzPct val="75000"/>
              <a:buFont typeface="LucidaGrande" charset="0"/>
              <a:buChar char="-"/>
              <a:defRPr sz="2200">
                <a:solidFill>
                  <a:schemeClr val="tx1"/>
                </a:solidFill>
                <a:latin typeface="Corbel"/>
                <a:cs typeface="Corbel"/>
              </a:defRPr>
            </a:lvl2pPr>
            <a:lvl3pPr marL="1143000" indent="-228600">
              <a:buClr>
                <a:schemeClr val="bg2"/>
              </a:buClr>
              <a:buSzPct val="75000"/>
              <a:buFont typeface="LucidaGrande" charset="0"/>
              <a:buChar char="-"/>
              <a:defRPr sz="2000" baseline="0">
                <a:solidFill>
                  <a:schemeClr val="tx1"/>
                </a:solidFill>
                <a:latin typeface="Corbel"/>
                <a:cs typeface="Corbel"/>
              </a:defRPr>
            </a:lvl3pPr>
            <a:lvl4pPr marL="1657350" indent="-285750">
              <a:buClr>
                <a:schemeClr val="bg2"/>
              </a:buClr>
              <a:buSzPct val="75000"/>
              <a:buFont typeface="LucidaGrande" charset="0"/>
              <a:buChar char="-"/>
              <a:defRPr sz="1800" baseline="0">
                <a:solidFill>
                  <a:schemeClr val="tx1"/>
                </a:solidFill>
                <a:latin typeface="Corbel"/>
                <a:cs typeface="Corbel"/>
              </a:defRPr>
            </a:lvl4pPr>
          </a:lstStyle>
          <a:p>
            <a:pPr lvl="0"/>
            <a:r>
              <a:rPr lang="en-US" dirty="0"/>
              <a:t>First-level Bullet Here</a:t>
            </a:r>
          </a:p>
          <a:p>
            <a:pPr lvl="1"/>
            <a:r>
              <a:rPr lang="en-US" dirty="0"/>
              <a:t>Second-level Bullet Here</a:t>
            </a:r>
          </a:p>
          <a:p>
            <a:pPr lvl="2"/>
            <a:r>
              <a:rPr lang="en-US" dirty="0"/>
              <a:t>Third-level Bullet Here</a:t>
            </a:r>
          </a:p>
          <a:p>
            <a:pPr lvl="3"/>
            <a:r>
              <a:rPr lang="en-US" dirty="0"/>
              <a:t>Fourth-level Bullet Here</a:t>
            </a:r>
          </a:p>
        </p:txBody>
      </p:sp>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5" y="0"/>
            <a:ext cx="8946249"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Tree>
    <p:extLst>
      <p:ext uri="{BB962C8B-B14F-4D97-AF65-F5344CB8AC3E}">
        <p14:creationId xmlns:p14="http://schemas.microsoft.com/office/powerpoint/2010/main" val="119689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cs typeface="Corbel"/>
            </a:endParaRPr>
          </a:p>
        </p:txBody>
      </p:sp>
      <p:sp>
        <p:nvSpPr>
          <p:cNvPr id="2" name="Title 1"/>
          <p:cNvSpPr>
            <a:spLocks noGrp="1"/>
          </p:cNvSpPr>
          <p:nvPr>
            <p:ph type="title" hasCustomPrompt="1"/>
          </p:nvPr>
        </p:nvSpPr>
        <p:spPr>
          <a:xfrm>
            <a:off x="89125" y="0"/>
            <a:ext cx="8946249" cy="762000"/>
          </a:xfrm>
          <a:prstGeom prst="rect">
            <a:avLst/>
          </a:prstGeom>
        </p:spPr>
        <p:txBody>
          <a:bodyPr anchor="ctr">
            <a:normAutofit/>
          </a:bodyPr>
          <a:lstStyle>
            <a:lvl1pPr algn="l">
              <a:defRPr sz="3600">
                <a:solidFill>
                  <a:srgbClr val="FFFFFF"/>
                </a:solidFill>
                <a:latin typeface="Corbel"/>
                <a:cs typeface="Corbel"/>
              </a:defRPr>
            </a:lvl1pPr>
          </a:lstStyle>
          <a:p>
            <a:r>
              <a:rPr lang="en-US" dirty="0"/>
              <a:t>Slide Title Here</a:t>
            </a:r>
          </a:p>
        </p:txBody>
      </p:sp>
      <p:sp>
        <p:nvSpPr>
          <p:cNvPr id="8" name="TextBox 7"/>
          <p:cNvSpPr txBox="1"/>
          <p:nvPr userDrawn="1"/>
        </p:nvSpPr>
        <p:spPr>
          <a:xfrm>
            <a:off x="8567452" y="6463746"/>
            <a:ext cx="467923" cy="338554"/>
          </a:xfrm>
          <a:prstGeom prst="rect">
            <a:avLst/>
          </a:prstGeom>
          <a:noFill/>
        </p:spPr>
        <p:txBody>
          <a:bodyPr wrap="square" rtlCol="0">
            <a:spAutoFit/>
          </a:bodyPr>
          <a:lstStyle/>
          <a:p>
            <a:fld id="{F5E7701F-6330-9646-BF48-368BDDE58AAE}" type="slidenum">
              <a:rPr lang="en-US" sz="1600" smtClean="0">
                <a:solidFill>
                  <a:schemeClr val="tx1"/>
                </a:solidFill>
                <a:latin typeface="Corbel"/>
                <a:cs typeface="Corbel"/>
              </a:rPr>
              <a:t>‹#›</a:t>
            </a:fld>
            <a:endParaRPr lang="en-US" sz="1600" dirty="0">
              <a:solidFill>
                <a:schemeClr val="tx1"/>
              </a:solidFill>
              <a:latin typeface="Corbel"/>
              <a:cs typeface="Corbel"/>
            </a:endParaRPr>
          </a:p>
        </p:txBody>
      </p:sp>
      <p:sp>
        <p:nvSpPr>
          <p:cNvPr id="6" name="Content Placeholder 2"/>
          <p:cNvSpPr>
            <a:spLocks noGrp="1"/>
          </p:cNvSpPr>
          <p:nvPr>
            <p:ph idx="1" hasCustomPrompt="1"/>
          </p:nvPr>
        </p:nvSpPr>
        <p:spPr>
          <a:xfrm>
            <a:off x="89126" y="1923627"/>
            <a:ext cx="8946249" cy="3010747"/>
          </a:xfrm>
          <a:prstGeom prst="rect">
            <a:avLst/>
          </a:prstGeom>
        </p:spPr>
        <p:txBody>
          <a:bodyPr anchor="ctr">
            <a:noAutofit/>
          </a:bodyPr>
          <a:lstStyle>
            <a:lvl1pPr marL="0" indent="0" algn="ctr">
              <a:buClr>
                <a:srgbClr val="00A5B8"/>
              </a:buClr>
              <a:buSzPct val="75000"/>
              <a:buFont typeface="Lucida Grande"/>
              <a:buNone/>
              <a:defRPr lang="en-US" sz="19500" b="0" i="0" smtClean="0">
                <a:solidFill>
                  <a:schemeClr val="tx2"/>
                </a:solidFill>
                <a:effectLst/>
                <a:latin typeface="Corbel" charset="0"/>
                <a:ea typeface="Corbel" charset="0"/>
                <a:cs typeface="Corbel" charset="0"/>
              </a:defRPr>
            </a:lvl1pPr>
            <a:lvl2pPr marL="742950" indent="-285750">
              <a:buClr>
                <a:srgbClr val="00A5B8"/>
              </a:buClr>
              <a:buSzPct val="75000"/>
              <a:buFont typeface="Lucida Grande"/>
              <a:buChar char="▶"/>
              <a:defRPr sz="2200">
                <a:solidFill>
                  <a:schemeClr val="tx1">
                    <a:lumMod val="85000"/>
                    <a:lumOff val="15000"/>
                  </a:schemeClr>
                </a:solidFill>
                <a:latin typeface="Corbel"/>
                <a:cs typeface="Corbel"/>
              </a:defRPr>
            </a:lvl2pPr>
            <a:lvl3pPr marL="1143000" indent="-228600">
              <a:buClr>
                <a:srgbClr val="00A5B8"/>
              </a:buClr>
              <a:buSzPct val="75000"/>
              <a:buFont typeface="Lucida Grande"/>
              <a:buChar char="▶"/>
              <a:defRPr sz="2000" baseline="0">
                <a:solidFill>
                  <a:schemeClr val="tx1">
                    <a:lumMod val="85000"/>
                    <a:lumOff val="15000"/>
                  </a:schemeClr>
                </a:solidFill>
                <a:latin typeface="Corbel"/>
                <a:cs typeface="Corbel"/>
              </a:defRPr>
            </a:lvl3pPr>
            <a:lvl4pPr marL="1657350" indent="-285750">
              <a:buClr>
                <a:srgbClr val="00A5B8"/>
              </a:buClr>
              <a:buSzPct val="75000"/>
              <a:buFont typeface="Lucida Grande"/>
              <a:buChar char="▶"/>
              <a:defRPr sz="1800" baseline="0">
                <a:solidFill>
                  <a:schemeClr val="tx1">
                    <a:lumMod val="85000"/>
                    <a:lumOff val="15000"/>
                  </a:schemeClr>
                </a:solidFill>
                <a:latin typeface="Corbel"/>
                <a:cs typeface="Corbel"/>
              </a:defRPr>
            </a:lvl4pPr>
          </a:lstStyle>
          <a:p>
            <a:r>
              <a:rPr lang="en-US" dirty="0"/>
              <a:t>100 : 1</a:t>
            </a:r>
          </a:p>
        </p:txBody>
      </p:sp>
      <p:sp>
        <p:nvSpPr>
          <p:cNvPr id="4" name="Content Placeholder 3"/>
          <p:cNvSpPr>
            <a:spLocks noGrp="1"/>
          </p:cNvSpPr>
          <p:nvPr>
            <p:ph sz="quarter" idx="10" hasCustomPrompt="1"/>
          </p:nvPr>
        </p:nvSpPr>
        <p:spPr>
          <a:xfrm>
            <a:off x="89125" y="6463746"/>
            <a:ext cx="2784475" cy="338138"/>
          </a:xfrm>
          <a:prstGeom prst="rect">
            <a:avLst/>
          </a:prstGeom>
        </p:spPr>
        <p:txBody>
          <a:bodyPr anchor="ctr"/>
          <a:lstStyle>
            <a:lvl1pPr marL="0" indent="0">
              <a:buNone/>
              <a:defRPr sz="1600" baseline="0">
                <a:solidFill>
                  <a:schemeClr val="tx1"/>
                </a:solidFill>
                <a:latin typeface="Corbel" charset="0"/>
                <a:ea typeface="Corbel" charset="0"/>
                <a:cs typeface="Corbel"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Reference Info</a:t>
            </a:r>
          </a:p>
        </p:txBody>
      </p:sp>
    </p:spTree>
    <p:extLst>
      <p:ext uri="{BB962C8B-B14F-4D97-AF65-F5344CB8AC3E}">
        <p14:creationId xmlns:p14="http://schemas.microsoft.com/office/powerpoint/2010/main" val="211000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91206"/>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83" r:id="rId3"/>
    <p:sldLayoutId id="2147483690" r:id="rId4"/>
    <p:sldLayoutId id="2147483686" r:id="rId5"/>
    <p:sldLayoutId id="2147483692" r:id="rId6"/>
    <p:sldLayoutId id="2147483650" r:id="rId7"/>
    <p:sldLayoutId id="2147483687" r:id="rId8"/>
    <p:sldLayoutId id="2147483685" r:id="rId9"/>
    <p:sldLayoutId id="2147483689" r:id="rId10"/>
    <p:sldLayoutId id="2147483693" r:id="rId11"/>
    <p:sldLayoutId id="2147483673" r:id="rId12"/>
    <p:sldLayoutId id="2147483688" r:id="rId13"/>
    <p:sldLayoutId id="2147483702" r:id="rId14"/>
    <p:sldLayoutId id="2147483703" r:id="rId15"/>
    <p:sldLayoutId id="2147483674" r:id="rId16"/>
    <p:sldLayoutId id="2147483694" r:id="rId17"/>
    <p:sldLayoutId id="2147483700" r:id="rId18"/>
    <p:sldLayoutId id="2147483701" r:id="rId19"/>
    <p:sldLayoutId id="2147483695" r:id="rId20"/>
    <p:sldLayoutId id="2147483679" r:id="rId21"/>
    <p:sldLayoutId id="2147483696" r:id="rId22"/>
    <p:sldLayoutId id="2147483697" r:id="rId23"/>
    <p:sldLayoutId id="2147483655" r:id="rId24"/>
    <p:sldLayoutId id="2147483704" r:id="rId25"/>
    <p:sldLayoutId id="2147483705" r:id="rId26"/>
    <p:sldLayoutId id="2147483706"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mailto:CollegePartnerships@CaliforniaColleges.or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hyperlink" Target="mailto:tderoy@californiacollege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a:t>CaliforniaColleges.edu and </a:t>
            </a:r>
            <a:r>
              <a:rPr lang="en-US" b="0" dirty="0" err="1"/>
              <a:t>CCCApply</a:t>
            </a:r>
            <a:br>
              <a:rPr lang="en-US" b="0" dirty="0"/>
            </a:br>
            <a:endParaRPr lang="en-US" dirty="0"/>
          </a:p>
        </p:txBody>
      </p:sp>
      <p:sp>
        <p:nvSpPr>
          <p:cNvPr id="3" name="Text Placeholder 2"/>
          <p:cNvSpPr>
            <a:spLocks noGrp="1"/>
          </p:cNvSpPr>
          <p:nvPr>
            <p:ph type="body" sz="quarter" idx="10"/>
          </p:nvPr>
        </p:nvSpPr>
        <p:spPr>
          <a:xfrm>
            <a:off x="1139483" y="2292732"/>
            <a:ext cx="6893169" cy="928770"/>
          </a:xfrm>
        </p:spPr>
        <p:txBody>
          <a:bodyPr>
            <a:normAutofit/>
          </a:bodyPr>
          <a:lstStyle/>
          <a:p>
            <a:r>
              <a:rPr lang="en-US" dirty="0"/>
              <a:t>Ben Baird, Director of Data Management, CCGI</a:t>
            </a:r>
          </a:p>
          <a:p>
            <a:r>
              <a:rPr lang="en-US" dirty="0"/>
              <a:t>March 28, 2018</a:t>
            </a:r>
          </a:p>
        </p:txBody>
      </p:sp>
    </p:spTree>
    <p:extLst>
      <p:ext uri="{BB962C8B-B14F-4D97-AF65-F5344CB8AC3E}">
        <p14:creationId xmlns:p14="http://schemas.microsoft.com/office/powerpoint/2010/main" val="360742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Access to college and career planning tools a</a:t>
            </a:r>
          </a:p>
          <a:p>
            <a:r>
              <a:rPr lang="en-US" dirty="0"/>
              <a:t>Access to academic planner using CMP course data</a:t>
            </a:r>
          </a:p>
          <a:p>
            <a:r>
              <a:rPr lang="en-US" dirty="0"/>
              <a:t>General regional training and user support</a:t>
            </a:r>
          </a:p>
          <a:p>
            <a:r>
              <a:rPr lang="en-US" dirty="0"/>
              <a:t>Account can connect to CCCApply and </a:t>
            </a:r>
            <a:r>
              <a:rPr lang="en-US" dirty="0" err="1"/>
              <a:t>CalState.edu</a:t>
            </a:r>
            <a:r>
              <a:rPr lang="en-US" dirty="0"/>
              <a:t>/Apply</a:t>
            </a:r>
          </a:p>
          <a:p>
            <a:endParaRPr lang="en-US" dirty="0"/>
          </a:p>
        </p:txBody>
      </p:sp>
      <p:sp>
        <p:nvSpPr>
          <p:cNvPr id="3" name="Title 2"/>
          <p:cNvSpPr>
            <a:spLocks noGrp="1"/>
          </p:cNvSpPr>
          <p:nvPr>
            <p:ph type="title"/>
          </p:nvPr>
        </p:nvSpPr>
        <p:spPr/>
        <p:txBody>
          <a:bodyPr/>
          <a:lstStyle/>
          <a:p>
            <a:r>
              <a:rPr lang="en-US" dirty="0"/>
              <a:t>Two Use Scenarios</a:t>
            </a:r>
          </a:p>
        </p:txBody>
      </p:sp>
      <p:sp>
        <p:nvSpPr>
          <p:cNvPr id="4" name="Content Placeholder 3"/>
          <p:cNvSpPr>
            <a:spLocks noGrp="1"/>
          </p:cNvSpPr>
          <p:nvPr>
            <p:ph idx="10"/>
          </p:nvPr>
        </p:nvSpPr>
        <p:spPr/>
        <p:txBody>
          <a:bodyPr>
            <a:normAutofit lnSpcReduction="10000"/>
          </a:bodyPr>
          <a:lstStyle/>
          <a:p>
            <a:r>
              <a:rPr lang="en-US" dirty="0"/>
              <a:t>Data-informed academic planning tools</a:t>
            </a:r>
          </a:p>
          <a:p>
            <a:r>
              <a:rPr lang="en-US" dirty="0"/>
              <a:t>CSU/UC eligibility tools to inform increased “a-g” completion rates</a:t>
            </a:r>
          </a:p>
          <a:p>
            <a:r>
              <a:rPr lang="en-US" dirty="0"/>
              <a:t>Pre-verified data can inform application to CSUs and CCCs</a:t>
            </a:r>
          </a:p>
          <a:p>
            <a:r>
              <a:rPr lang="en-US" dirty="0"/>
              <a:t>Data match pilot with California Student Aid Commission</a:t>
            </a:r>
          </a:p>
          <a:p>
            <a:r>
              <a:rPr lang="en-US" dirty="0"/>
              <a:t>Intensive, customized consultation and user support</a:t>
            </a:r>
          </a:p>
        </p:txBody>
      </p:sp>
      <p:sp>
        <p:nvSpPr>
          <p:cNvPr id="5" name="Content Placeholder 4"/>
          <p:cNvSpPr>
            <a:spLocks noGrp="1"/>
          </p:cNvSpPr>
          <p:nvPr>
            <p:ph idx="11"/>
          </p:nvPr>
        </p:nvSpPr>
        <p:spPr>
          <a:xfrm>
            <a:off x="89128" y="762000"/>
            <a:ext cx="4378425" cy="842145"/>
          </a:xfrm>
        </p:spPr>
        <p:txBody>
          <a:bodyPr>
            <a:normAutofit/>
          </a:bodyPr>
          <a:lstStyle/>
          <a:p>
            <a:pPr algn="ctr"/>
            <a:r>
              <a:rPr lang="en-US" dirty="0"/>
              <a:t>All California K-12 Students</a:t>
            </a:r>
          </a:p>
        </p:txBody>
      </p:sp>
      <p:sp>
        <p:nvSpPr>
          <p:cNvPr id="6" name="Content Placeholder 5"/>
          <p:cNvSpPr>
            <a:spLocks noGrp="1"/>
          </p:cNvSpPr>
          <p:nvPr>
            <p:ph idx="12"/>
          </p:nvPr>
        </p:nvSpPr>
        <p:spPr>
          <a:xfrm>
            <a:off x="4656950" y="762001"/>
            <a:ext cx="4378425" cy="842144"/>
          </a:xfrm>
        </p:spPr>
        <p:txBody>
          <a:bodyPr>
            <a:normAutofit fontScale="92500" lnSpcReduction="10000"/>
          </a:bodyPr>
          <a:lstStyle/>
          <a:p>
            <a:pPr algn="ctr"/>
            <a:r>
              <a:rPr lang="en-US" dirty="0"/>
              <a:t>Students in data-informed partner districts</a:t>
            </a:r>
          </a:p>
        </p:txBody>
      </p:sp>
    </p:spTree>
    <p:extLst>
      <p:ext uri="{BB962C8B-B14F-4D97-AF65-F5344CB8AC3E}">
        <p14:creationId xmlns:p14="http://schemas.microsoft.com/office/powerpoint/2010/main" val="86386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8" y="1020926"/>
            <a:ext cx="4461101" cy="5532274"/>
          </a:xfrm>
        </p:spPr>
        <p:txBody>
          <a:bodyPr>
            <a:normAutofit fontScale="92500" lnSpcReduction="10000"/>
          </a:bodyPr>
          <a:lstStyle/>
          <a:p>
            <a:pPr marL="0" indent="0" algn="ctr">
              <a:buNone/>
            </a:pPr>
            <a:r>
              <a:rPr lang="en-US" dirty="0"/>
              <a:t>California College Guidance Initiative</a:t>
            </a:r>
          </a:p>
          <a:p>
            <a:r>
              <a:rPr lang="en-US" sz="2200" dirty="0"/>
              <a:t>Local Implementation Team </a:t>
            </a:r>
          </a:p>
          <a:p>
            <a:r>
              <a:rPr lang="en-US" sz="2200" dirty="0"/>
              <a:t>Data Analysts</a:t>
            </a:r>
          </a:p>
          <a:p>
            <a:pPr marL="0" indent="0" algn="ctr">
              <a:buNone/>
            </a:pPr>
            <a:endParaRPr lang="en-US" sz="1200" dirty="0"/>
          </a:p>
          <a:p>
            <a:pPr marL="0" indent="0" algn="ctr">
              <a:buNone/>
            </a:pPr>
            <a:r>
              <a:rPr lang="en-US" dirty="0"/>
              <a:t>District</a:t>
            </a:r>
          </a:p>
          <a:p>
            <a:r>
              <a:rPr lang="en-US" sz="2200" dirty="0"/>
              <a:t>CCGI Lead</a:t>
            </a:r>
          </a:p>
          <a:p>
            <a:r>
              <a:rPr lang="en-US" sz="2200" dirty="0"/>
              <a:t>District Data Team or Lead</a:t>
            </a:r>
          </a:p>
          <a:p>
            <a:r>
              <a:rPr lang="en-US" sz="2200" dirty="0"/>
              <a:t>School Site Leads</a:t>
            </a:r>
          </a:p>
          <a:p>
            <a:r>
              <a:rPr lang="en-US" sz="2200" dirty="0"/>
              <a:t>Counselors</a:t>
            </a:r>
          </a:p>
          <a:p>
            <a:r>
              <a:rPr lang="en-US" sz="2200" dirty="0"/>
              <a:t>Principals</a:t>
            </a:r>
          </a:p>
          <a:p>
            <a:r>
              <a:rPr lang="en-US" sz="2200" dirty="0"/>
              <a:t>APs</a:t>
            </a:r>
          </a:p>
          <a:p>
            <a:r>
              <a:rPr lang="en-US" sz="2200" dirty="0"/>
              <a:t>Teachers</a:t>
            </a:r>
          </a:p>
          <a:p>
            <a:pPr marL="0" indent="0" algn="ctr">
              <a:buNone/>
            </a:pPr>
            <a:endParaRPr lang="en-US" sz="1200" dirty="0"/>
          </a:p>
          <a:p>
            <a:pPr marL="0" indent="0" algn="ctr">
              <a:buNone/>
            </a:pPr>
            <a:r>
              <a:rPr lang="en-US" dirty="0"/>
              <a:t>Strategy</a:t>
            </a:r>
          </a:p>
          <a:p>
            <a:r>
              <a:rPr lang="en-US" sz="2200" dirty="0"/>
              <a:t>Full immersion across counseling and instructional time</a:t>
            </a:r>
          </a:p>
          <a:p>
            <a:endParaRPr lang="en-US" dirty="0"/>
          </a:p>
        </p:txBody>
      </p:sp>
      <p:sp>
        <p:nvSpPr>
          <p:cNvPr id="3" name="Title 2"/>
          <p:cNvSpPr>
            <a:spLocks noGrp="1"/>
          </p:cNvSpPr>
          <p:nvPr>
            <p:ph type="title"/>
          </p:nvPr>
        </p:nvSpPr>
        <p:spPr/>
        <p:txBody>
          <a:bodyPr/>
          <a:lstStyle/>
          <a:p>
            <a:r>
              <a:rPr lang="en-US" dirty="0"/>
              <a:t>Foundation of Partnership</a:t>
            </a:r>
          </a:p>
        </p:txBody>
      </p:sp>
      <p:sp>
        <p:nvSpPr>
          <p:cNvPr id="4" name="Content Placeholder 3"/>
          <p:cNvSpPr>
            <a:spLocks noGrp="1"/>
          </p:cNvSpPr>
          <p:nvPr>
            <p:ph idx="10"/>
          </p:nvPr>
        </p:nvSpPr>
        <p:spPr>
          <a:xfrm>
            <a:off x="4655399" y="1023280"/>
            <a:ext cx="4379976" cy="5529920"/>
          </a:xfrm>
        </p:spPr>
        <p:txBody>
          <a:bodyPr>
            <a:normAutofit/>
          </a:bodyPr>
          <a:lstStyle/>
          <a:p>
            <a:pPr marL="0" indent="0" algn="ctr">
              <a:buNone/>
            </a:pPr>
            <a:r>
              <a:rPr lang="en-US" sz="2200" dirty="0"/>
              <a:t>Leadership Teams</a:t>
            </a:r>
          </a:p>
          <a:p>
            <a:r>
              <a:rPr lang="en-US" sz="2000" dirty="0"/>
              <a:t>Cross-functional group of district educators, whose </a:t>
            </a:r>
            <a:r>
              <a:rPr lang="en-US" sz="2000" dirty="0">
                <a:solidFill>
                  <a:schemeClr val="tx2"/>
                </a:solidFill>
              </a:rPr>
              <a:t>purpose is to guide the CCGI implementation</a:t>
            </a:r>
            <a:r>
              <a:rPr lang="en-US" sz="2000" dirty="0"/>
              <a:t> process</a:t>
            </a:r>
          </a:p>
          <a:p>
            <a:r>
              <a:rPr lang="en-US" sz="2000" dirty="0"/>
              <a:t>Speaks to various district perspectives and priorities and collectively </a:t>
            </a:r>
            <a:r>
              <a:rPr lang="en-US" sz="2000" dirty="0">
                <a:solidFill>
                  <a:schemeClr val="tx2"/>
                </a:solidFill>
              </a:rPr>
              <a:t>make decisions </a:t>
            </a:r>
            <a:r>
              <a:rPr lang="en-US" sz="2000" dirty="0"/>
              <a:t>about the CCGI partnership </a:t>
            </a:r>
          </a:p>
          <a:p>
            <a:r>
              <a:rPr lang="en-US" sz="2000" dirty="0"/>
              <a:t>Develop and execute district’s </a:t>
            </a:r>
            <a:r>
              <a:rPr lang="en-US" sz="2000" dirty="0">
                <a:solidFill>
                  <a:schemeClr val="tx2"/>
                </a:solidFill>
              </a:rPr>
              <a:t>multi-year plan</a:t>
            </a:r>
          </a:p>
          <a:p>
            <a:r>
              <a:rPr lang="en-US" sz="2000" dirty="0"/>
              <a:t>Track metrics</a:t>
            </a:r>
          </a:p>
          <a:p>
            <a:r>
              <a:rPr lang="en-US" sz="2000" dirty="0"/>
              <a:t>Conduct </a:t>
            </a:r>
            <a:r>
              <a:rPr lang="en-US" sz="2000" dirty="0">
                <a:solidFill>
                  <a:schemeClr val="tx2"/>
                </a:solidFill>
              </a:rPr>
              <a:t>ongoing evaluation </a:t>
            </a:r>
            <a:r>
              <a:rPr lang="en-US" sz="2000" dirty="0"/>
              <a:t>of district’s capacity</a:t>
            </a:r>
          </a:p>
        </p:txBody>
      </p:sp>
      <p:cxnSp>
        <p:nvCxnSpPr>
          <p:cNvPr id="6" name="Straight Connector 5"/>
          <p:cNvCxnSpPr/>
          <p:nvPr/>
        </p:nvCxnSpPr>
        <p:spPr>
          <a:xfrm>
            <a:off x="89128" y="1415147"/>
            <a:ext cx="429781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9738" y="2601689"/>
            <a:ext cx="429781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69738" y="5497289"/>
            <a:ext cx="429781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737560" y="1415147"/>
            <a:ext cx="429781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12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107546" y="3146064"/>
            <a:ext cx="8928909" cy="565872"/>
          </a:xfrm>
        </p:spPr>
        <p:txBody>
          <a:bodyPr>
            <a:noAutofit/>
          </a:bodyPr>
          <a:lstStyle/>
          <a:p>
            <a:r>
              <a:rPr lang="en-US" sz="3600" dirty="0" err="1"/>
              <a:t>CaliforniaColleges.edu</a:t>
            </a:r>
            <a:r>
              <a:rPr lang="en-US" sz="3600" dirty="0"/>
              <a:t> tour (brief)</a:t>
            </a:r>
          </a:p>
        </p:txBody>
      </p:sp>
    </p:spTree>
    <p:extLst>
      <p:ext uri="{BB962C8B-B14F-4D97-AF65-F5344CB8AC3E}">
        <p14:creationId xmlns:p14="http://schemas.microsoft.com/office/powerpoint/2010/main" val="420335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23B25-6592-4EA1-BB55-BC326F5C0977}"/>
              </a:ext>
            </a:extLst>
          </p:cNvPr>
          <p:cNvSpPr>
            <a:spLocks noGrp="1"/>
          </p:cNvSpPr>
          <p:nvPr>
            <p:ph idx="1"/>
          </p:nvPr>
        </p:nvSpPr>
        <p:spPr/>
        <p:txBody>
          <a:bodyPr/>
          <a:lstStyle/>
          <a:p>
            <a:r>
              <a:rPr lang="en-US" dirty="0"/>
              <a:t>Established in 1998 through an inter-segmental budget proposal by the California Community Colleges, California State Universities, University of California, California Department of Education and the Association of Independent California Colleges and Universities with the purpose of providing:</a:t>
            </a:r>
          </a:p>
          <a:p>
            <a:endParaRPr lang="en-US" dirty="0"/>
          </a:p>
          <a:p>
            <a:r>
              <a:rPr lang="en-US" dirty="0"/>
              <a:t>1) A common front door to higher education in California, and</a:t>
            </a:r>
          </a:p>
          <a:p>
            <a:r>
              <a:rPr lang="en-US" dirty="0"/>
              <a:t>2) An electronic transcript platform </a:t>
            </a:r>
          </a:p>
          <a:p>
            <a:endParaRPr lang="en-US" dirty="0"/>
          </a:p>
          <a:p>
            <a:r>
              <a:rPr lang="en-US" dirty="0"/>
              <a:t>CCGI assumed management in July of 2013</a:t>
            </a:r>
          </a:p>
          <a:p>
            <a:r>
              <a:rPr lang="en-US" dirty="0"/>
              <a:t>Rebuilt from scratch in 2017 based on user feedback</a:t>
            </a:r>
          </a:p>
        </p:txBody>
      </p:sp>
      <p:sp>
        <p:nvSpPr>
          <p:cNvPr id="3" name="Title 2">
            <a:extLst>
              <a:ext uri="{FF2B5EF4-FFF2-40B4-BE49-F238E27FC236}">
                <a16:creationId xmlns:a16="http://schemas.microsoft.com/office/drawing/2014/main" id="{B7EE3F97-5469-4AE7-8B24-50E3DD1B88A5}"/>
              </a:ext>
            </a:extLst>
          </p:cNvPr>
          <p:cNvSpPr>
            <a:spLocks noGrp="1"/>
          </p:cNvSpPr>
          <p:nvPr>
            <p:ph type="title"/>
          </p:nvPr>
        </p:nvSpPr>
        <p:spPr/>
        <p:txBody>
          <a:bodyPr/>
          <a:lstStyle/>
          <a:p>
            <a:r>
              <a:rPr lang="en-US" dirty="0"/>
              <a:t>History of CaliforniaColleges.edu	</a:t>
            </a:r>
          </a:p>
        </p:txBody>
      </p:sp>
    </p:spTree>
    <p:extLst>
      <p:ext uri="{BB962C8B-B14F-4D97-AF65-F5344CB8AC3E}">
        <p14:creationId xmlns:p14="http://schemas.microsoft.com/office/powerpoint/2010/main" val="166305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Curriculum</a:t>
            </a:r>
          </a:p>
        </p:txBody>
      </p:sp>
      <p:sp>
        <p:nvSpPr>
          <p:cNvPr id="4" name="Content Placeholder 3"/>
          <p:cNvSpPr>
            <a:spLocks noGrp="1"/>
          </p:cNvSpPr>
          <p:nvPr>
            <p:ph idx="11"/>
          </p:nvPr>
        </p:nvSpPr>
        <p:spPr>
          <a:xfrm>
            <a:off x="2456329" y="1021314"/>
            <a:ext cx="6579046" cy="1485164"/>
          </a:xfrm>
        </p:spPr>
        <p:txBody>
          <a:bodyPr>
            <a:noAutofit/>
          </a:bodyPr>
          <a:lstStyle/>
          <a:p>
            <a:r>
              <a:rPr lang="en-US" sz="2800" dirty="0">
                <a:solidFill>
                  <a:schemeClr val="bg1"/>
                </a:solidFill>
              </a:rPr>
              <a:t>The</a:t>
            </a:r>
            <a:r>
              <a:rPr lang="en-US" sz="2800" dirty="0">
                <a:solidFill>
                  <a:schemeClr val="tx2"/>
                </a:solidFill>
              </a:rPr>
              <a:t> embedded 6</a:t>
            </a:r>
            <a:r>
              <a:rPr lang="en-US" sz="2800" baseline="30000" dirty="0">
                <a:solidFill>
                  <a:schemeClr val="tx2"/>
                </a:solidFill>
              </a:rPr>
              <a:t>th</a:t>
            </a:r>
            <a:r>
              <a:rPr lang="en-US" sz="2800" dirty="0">
                <a:solidFill>
                  <a:schemeClr val="tx2"/>
                </a:solidFill>
              </a:rPr>
              <a:t>-12</a:t>
            </a:r>
            <a:r>
              <a:rPr lang="en-US" sz="2800" baseline="30000" dirty="0">
                <a:solidFill>
                  <a:schemeClr val="tx2"/>
                </a:solidFill>
              </a:rPr>
              <a:t>th</a:t>
            </a:r>
            <a:r>
              <a:rPr lang="en-US" sz="2800" dirty="0">
                <a:solidFill>
                  <a:schemeClr val="tx2"/>
                </a:solidFill>
              </a:rPr>
              <a:t> grade curriculum </a:t>
            </a:r>
            <a:r>
              <a:rPr lang="en-US" sz="2800" dirty="0"/>
              <a:t>guides students through a series of developmentally appropriate college and career planning activities so they can:</a:t>
            </a:r>
          </a:p>
          <a:p>
            <a:pPr marL="457200" indent="-457200">
              <a:lnSpc>
                <a:spcPct val="150000"/>
              </a:lnSpc>
              <a:buClr>
                <a:schemeClr val="accent1"/>
              </a:buClr>
              <a:buSzPct val="100000"/>
              <a:buFont typeface="Cambria" panose="02040503050406030204" pitchFamily="18" charset="0"/>
              <a:buChar char="⎼"/>
            </a:pPr>
            <a:r>
              <a:rPr lang="en-US" sz="2800" dirty="0">
                <a:solidFill>
                  <a:schemeClr val="tx2"/>
                </a:solidFill>
              </a:rPr>
              <a:t>Discover</a:t>
            </a:r>
            <a:r>
              <a:rPr lang="en-US" sz="2800" dirty="0"/>
              <a:t> their path</a:t>
            </a:r>
          </a:p>
          <a:p>
            <a:pPr marL="457200" indent="-457200">
              <a:lnSpc>
                <a:spcPct val="150000"/>
              </a:lnSpc>
              <a:buClr>
                <a:schemeClr val="accent1"/>
              </a:buClr>
              <a:buSzPct val="100000"/>
              <a:buFont typeface="Cambria" panose="02040503050406030204" pitchFamily="18" charset="0"/>
              <a:buChar char="⎼"/>
            </a:pPr>
            <a:r>
              <a:rPr lang="en-US" sz="2800" dirty="0">
                <a:solidFill>
                  <a:schemeClr val="tx2"/>
                </a:solidFill>
              </a:rPr>
              <a:t>Plan</a:t>
            </a:r>
            <a:r>
              <a:rPr lang="en-US" sz="2800" dirty="0"/>
              <a:t> their future</a:t>
            </a:r>
          </a:p>
          <a:p>
            <a:pPr marL="457200" indent="-457200">
              <a:lnSpc>
                <a:spcPct val="150000"/>
              </a:lnSpc>
              <a:buClr>
                <a:schemeClr val="accent1"/>
              </a:buClr>
              <a:buSzPct val="100000"/>
              <a:buFont typeface="Cambria" panose="02040503050406030204" pitchFamily="18" charset="0"/>
              <a:buChar char="⎼"/>
            </a:pPr>
            <a:r>
              <a:rPr lang="en-US" sz="2800" dirty="0">
                <a:solidFill>
                  <a:schemeClr val="tx2"/>
                </a:solidFill>
              </a:rPr>
              <a:t>Launch</a:t>
            </a:r>
            <a:r>
              <a:rPr lang="en-US" sz="2800" dirty="0"/>
              <a:t> their plan</a:t>
            </a:r>
          </a:p>
        </p:txBody>
      </p:sp>
      <p:pic>
        <p:nvPicPr>
          <p:cNvPr id="9" name="Picture 8">
            <a:extLst>
              <a:ext uri="{FF2B5EF4-FFF2-40B4-BE49-F238E27FC236}">
                <a16:creationId xmlns:a16="http://schemas.microsoft.com/office/drawing/2014/main" id="{60FCF11A-C278-CD47-B059-8129A687D946}"/>
              </a:ext>
            </a:extLst>
          </p:cNvPr>
          <p:cNvPicPr>
            <a:picLocks noChangeAspect="1"/>
          </p:cNvPicPr>
          <p:nvPr/>
        </p:nvPicPr>
        <p:blipFill rotWithShape="1">
          <a:blip r:embed="rId3"/>
          <a:srcRect l="1906"/>
          <a:stretch/>
        </p:blipFill>
        <p:spPr>
          <a:xfrm>
            <a:off x="340659" y="1021314"/>
            <a:ext cx="1864657" cy="5534453"/>
          </a:xfrm>
          <a:prstGeom prst="rect">
            <a:avLst/>
          </a:prstGeom>
          <a:ln w="3175">
            <a:solidFill>
              <a:schemeClr val="bg1"/>
            </a:solidFill>
          </a:ln>
        </p:spPr>
      </p:pic>
    </p:spTree>
    <p:extLst>
      <p:ext uri="{BB962C8B-B14F-4D97-AF65-F5344CB8AC3E}">
        <p14:creationId xmlns:p14="http://schemas.microsoft.com/office/powerpoint/2010/main" val="221271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Curriculum</a:t>
            </a:r>
          </a:p>
        </p:txBody>
      </p:sp>
      <p:sp>
        <p:nvSpPr>
          <p:cNvPr id="4" name="Content Placeholder 3"/>
          <p:cNvSpPr>
            <a:spLocks noGrp="1"/>
          </p:cNvSpPr>
          <p:nvPr>
            <p:ph idx="11"/>
          </p:nvPr>
        </p:nvSpPr>
        <p:spPr>
          <a:xfrm>
            <a:off x="89128" y="992088"/>
            <a:ext cx="8946247" cy="1485164"/>
          </a:xfrm>
        </p:spPr>
        <p:txBody>
          <a:bodyPr>
            <a:normAutofit fontScale="77500" lnSpcReduction="20000"/>
          </a:bodyPr>
          <a:lstStyle/>
          <a:p>
            <a:pPr marL="457200" indent="-457200">
              <a:spcBef>
                <a:spcPts val="672"/>
              </a:spcBef>
              <a:spcAft>
                <a:spcPts val="1400"/>
              </a:spcAft>
              <a:buClr>
                <a:schemeClr val="accent1"/>
              </a:buClr>
              <a:buSzPct val="100000"/>
              <a:buFont typeface="Cambria" panose="02040503050406030204" pitchFamily="18" charset="0"/>
              <a:buChar char="⎼"/>
            </a:pPr>
            <a:r>
              <a:rPr lang="en-US" sz="2800" dirty="0"/>
              <a:t>Students sign in and find a </a:t>
            </a:r>
            <a:r>
              <a:rPr lang="en-US" sz="2800" dirty="0">
                <a:solidFill>
                  <a:schemeClr val="tx2"/>
                </a:solidFill>
              </a:rPr>
              <a:t>customized home page </a:t>
            </a:r>
            <a:r>
              <a:rPr lang="en-US" sz="2800" dirty="0"/>
              <a:t>for their grade level.</a:t>
            </a:r>
          </a:p>
          <a:p>
            <a:pPr marL="457200" indent="-457200">
              <a:spcBef>
                <a:spcPts val="672"/>
              </a:spcBef>
              <a:buClr>
                <a:schemeClr val="accent1"/>
              </a:buClr>
              <a:buSzPct val="100000"/>
              <a:buFont typeface="Cambria" panose="02040503050406030204" pitchFamily="18" charset="0"/>
              <a:buChar char="⎼"/>
            </a:pPr>
            <a:r>
              <a:rPr lang="en-US" sz="2800" dirty="0"/>
              <a:t>They click on any of the </a:t>
            </a:r>
            <a:r>
              <a:rPr lang="en-US" sz="2800" dirty="0">
                <a:solidFill>
                  <a:schemeClr val="tx2"/>
                </a:solidFill>
              </a:rPr>
              <a:t>blue bubbles </a:t>
            </a:r>
            <a:r>
              <a:rPr lang="en-US" sz="2800" dirty="0"/>
              <a:t>to access the embedded curriculum and get started.</a:t>
            </a:r>
          </a:p>
          <a:p>
            <a:endParaRPr lang="en-US" sz="1400" dirty="0"/>
          </a:p>
          <a:p>
            <a:endParaRPr lang="en-US" sz="2400" dirty="0"/>
          </a:p>
          <a:p>
            <a:endParaRPr lang="en-US" dirty="0"/>
          </a:p>
        </p:txBody>
      </p:sp>
      <p:pic>
        <p:nvPicPr>
          <p:cNvPr id="10" name="Picture 9">
            <a:extLst>
              <a:ext uri="{FF2B5EF4-FFF2-40B4-BE49-F238E27FC236}">
                <a16:creationId xmlns:a16="http://schemas.microsoft.com/office/drawing/2014/main" id="{394B5AF8-419A-3749-8838-54A15F30C1BE}"/>
              </a:ext>
            </a:extLst>
          </p:cNvPr>
          <p:cNvPicPr>
            <a:picLocks noChangeAspect="1"/>
          </p:cNvPicPr>
          <p:nvPr/>
        </p:nvPicPr>
        <p:blipFill rotWithShape="1">
          <a:blip r:embed="rId3"/>
          <a:srcRect t="3144"/>
          <a:stretch/>
        </p:blipFill>
        <p:spPr>
          <a:xfrm>
            <a:off x="1523216" y="3101788"/>
            <a:ext cx="6078855" cy="3387784"/>
          </a:xfrm>
          <a:prstGeom prst="rect">
            <a:avLst/>
          </a:prstGeom>
          <a:ln w="3175">
            <a:solidFill>
              <a:schemeClr val="bg1"/>
            </a:solidFill>
          </a:ln>
        </p:spPr>
      </p:pic>
    </p:spTree>
    <p:extLst>
      <p:ext uri="{BB962C8B-B14F-4D97-AF65-F5344CB8AC3E}">
        <p14:creationId xmlns:p14="http://schemas.microsoft.com/office/powerpoint/2010/main" val="351324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Curriculum </a:t>
            </a:r>
          </a:p>
        </p:txBody>
      </p:sp>
      <p:sp>
        <p:nvSpPr>
          <p:cNvPr id="4" name="Content Placeholder 3"/>
          <p:cNvSpPr>
            <a:spLocks noGrp="1"/>
          </p:cNvSpPr>
          <p:nvPr>
            <p:ph idx="11"/>
          </p:nvPr>
        </p:nvSpPr>
        <p:spPr>
          <a:xfrm>
            <a:off x="89128" y="1025853"/>
            <a:ext cx="8946247" cy="1488747"/>
          </a:xfrm>
        </p:spPr>
        <p:txBody>
          <a:bodyPr>
            <a:normAutofit/>
          </a:bodyPr>
          <a:lstStyle/>
          <a:p>
            <a:r>
              <a:rPr lang="en-US" sz="2800" dirty="0"/>
              <a:t>The curriculum has </a:t>
            </a:r>
            <a:r>
              <a:rPr lang="en-US" sz="2800" dirty="0">
                <a:solidFill>
                  <a:schemeClr val="tx2"/>
                </a:solidFill>
              </a:rPr>
              <a:t>associated lesson plans </a:t>
            </a:r>
            <a:r>
              <a:rPr lang="en-US" sz="2800" dirty="0"/>
              <a:t>that educators can use during instructional time and counseling interventions.</a:t>
            </a:r>
            <a:endParaRPr lang="en-US" sz="2800" b="1" dirty="0">
              <a:solidFill>
                <a:schemeClr val="accent1"/>
              </a:solidFill>
            </a:endParaRPr>
          </a:p>
        </p:txBody>
      </p:sp>
      <p:pic>
        <p:nvPicPr>
          <p:cNvPr id="14" name="Picture 13">
            <a:extLst>
              <a:ext uri="{FF2B5EF4-FFF2-40B4-BE49-F238E27FC236}">
                <a16:creationId xmlns:a16="http://schemas.microsoft.com/office/drawing/2014/main" id="{B830E407-13C3-BC46-888D-07ACD5042BA0}"/>
              </a:ext>
            </a:extLst>
          </p:cNvPr>
          <p:cNvPicPr>
            <a:picLocks noChangeAspect="1"/>
          </p:cNvPicPr>
          <p:nvPr/>
        </p:nvPicPr>
        <p:blipFill rotWithShape="1">
          <a:blip r:embed="rId3"/>
          <a:srcRect l="7255" r="5686" b="8046"/>
          <a:stretch/>
        </p:blipFill>
        <p:spPr>
          <a:xfrm>
            <a:off x="1868881" y="2671855"/>
            <a:ext cx="5406237" cy="3721100"/>
          </a:xfrm>
          <a:prstGeom prst="rect">
            <a:avLst/>
          </a:prstGeom>
          <a:ln w="3175">
            <a:solidFill>
              <a:schemeClr val="bg1"/>
            </a:solidFill>
          </a:ln>
        </p:spPr>
      </p:pic>
    </p:spTree>
    <p:extLst>
      <p:ext uri="{BB962C8B-B14F-4D97-AF65-F5344CB8AC3E}">
        <p14:creationId xmlns:p14="http://schemas.microsoft.com/office/powerpoint/2010/main" val="404973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Career Assessments</a:t>
            </a:r>
          </a:p>
        </p:txBody>
      </p:sp>
      <p:sp>
        <p:nvSpPr>
          <p:cNvPr id="5" name="Content Placeholder 4"/>
          <p:cNvSpPr>
            <a:spLocks noGrp="1"/>
          </p:cNvSpPr>
          <p:nvPr>
            <p:ph idx="11"/>
          </p:nvPr>
        </p:nvSpPr>
        <p:spPr>
          <a:xfrm>
            <a:off x="89127" y="878753"/>
            <a:ext cx="8946247" cy="5683688"/>
          </a:xfrm>
        </p:spPr>
        <p:txBody>
          <a:bodyPr>
            <a:normAutofit fontScale="25000" lnSpcReduction="20000"/>
          </a:bodyPr>
          <a:lstStyle/>
          <a:p>
            <a:pPr>
              <a:lnSpc>
                <a:spcPct val="120000"/>
              </a:lnSpc>
            </a:pPr>
            <a:r>
              <a:rPr lang="en-US" sz="11200" dirty="0">
                <a:solidFill>
                  <a:schemeClr val="tx2"/>
                </a:solidFill>
              </a:rPr>
              <a:t>Career assessments </a:t>
            </a:r>
            <a:r>
              <a:rPr lang="en-US" sz="11200" dirty="0"/>
              <a:t>help students connect their personal preferences, interests, and skills to their career goals.</a:t>
            </a:r>
            <a:br>
              <a:rPr lang="en-US" sz="11200" dirty="0"/>
            </a:br>
            <a:endParaRPr lang="en-US" sz="11200" dirty="0"/>
          </a:p>
          <a:p>
            <a:pPr marL="457200" indent="-457200">
              <a:lnSpc>
                <a:spcPct val="120000"/>
              </a:lnSpc>
              <a:spcBef>
                <a:spcPts val="0"/>
              </a:spcBef>
              <a:spcAft>
                <a:spcPts val="1400"/>
              </a:spcAft>
              <a:buClr>
                <a:schemeClr val="accent1"/>
              </a:buClr>
              <a:buSzPct val="100000"/>
              <a:buFont typeface="Cambria" panose="02040503050406030204" pitchFamily="18" charset="0"/>
              <a:buChar char="⎼"/>
            </a:pPr>
            <a:r>
              <a:rPr lang="en-US" sz="11200" dirty="0">
                <a:solidFill>
                  <a:schemeClr val="tx2"/>
                </a:solidFill>
              </a:rPr>
              <a:t>Interest Profiler</a:t>
            </a:r>
            <a:br>
              <a:rPr lang="en-US" sz="11200" dirty="0"/>
            </a:br>
            <a:r>
              <a:rPr lang="en-US" sz="9600" dirty="0"/>
              <a:t>(All Students)</a:t>
            </a:r>
          </a:p>
          <a:p>
            <a:pPr marL="457200" indent="-457200">
              <a:lnSpc>
                <a:spcPct val="120000"/>
              </a:lnSpc>
              <a:spcBef>
                <a:spcPts val="0"/>
              </a:spcBef>
              <a:spcAft>
                <a:spcPts val="1400"/>
              </a:spcAft>
              <a:buClr>
                <a:schemeClr val="accent1"/>
              </a:buClr>
              <a:buSzPct val="100000"/>
              <a:buFont typeface="Cambria" panose="02040503050406030204" pitchFamily="18" charset="0"/>
              <a:buChar char="⎼"/>
            </a:pPr>
            <a:r>
              <a:rPr lang="en-US" sz="11200" dirty="0">
                <a:solidFill>
                  <a:schemeClr val="tx2"/>
                </a:solidFill>
              </a:rPr>
              <a:t>Learning Styles Inventory</a:t>
            </a:r>
            <a:br>
              <a:rPr lang="en-US" sz="11200" dirty="0"/>
            </a:br>
            <a:r>
              <a:rPr lang="en-US" sz="9600" dirty="0"/>
              <a:t>(Middle School Students)</a:t>
            </a:r>
          </a:p>
          <a:p>
            <a:pPr marL="457200" indent="-457200">
              <a:lnSpc>
                <a:spcPct val="120000"/>
              </a:lnSpc>
              <a:spcBef>
                <a:spcPts val="0"/>
              </a:spcBef>
              <a:spcAft>
                <a:spcPts val="1400"/>
              </a:spcAft>
              <a:buClr>
                <a:schemeClr val="accent1"/>
              </a:buClr>
              <a:buSzPct val="100000"/>
              <a:buFont typeface="Cambria" panose="02040503050406030204" pitchFamily="18" charset="0"/>
              <a:buChar char="⎼"/>
            </a:pPr>
            <a:r>
              <a:rPr lang="en-US" sz="11200" dirty="0">
                <a:solidFill>
                  <a:schemeClr val="tx2"/>
                </a:solidFill>
              </a:rPr>
              <a:t>Multiple Intelligences</a:t>
            </a:r>
            <a:br>
              <a:rPr lang="en-US" sz="11200" dirty="0"/>
            </a:br>
            <a:r>
              <a:rPr lang="en-US" sz="9600" dirty="0"/>
              <a:t>(High School Students)</a:t>
            </a:r>
          </a:p>
          <a:p>
            <a:pPr marL="457200" indent="-457200">
              <a:lnSpc>
                <a:spcPct val="120000"/>
              </a:lnSpc>
              <a:buClr>
                <a:schemeClr val="accent1"/>
              </a:buClr>
              <a:buSzPct val="100000"/>
              <a:buFont typeface="Cambria" panose="02040503050406030204" pitchFamily="18" charset="0"/>
              <a:buChar char="⎼"/>
            </a:pPr>
            <a:r>
              <a:rPr lang="en-US" sz="11200" dirty="0">
                <a:solidFill>
                  <a:schemeClr val="tx2"/>
                </a:solidFill>
              </a:rPr>
              <a:t>Do What You Are</a:t>
            </a:r>
            <a:br>
              <a:rPr lang="en-US" sz="2800" dirty="0"/>
            </a:br>
            <a:r>
              <a:rPr lang="en-US" sz="11200" dirty="0"/>
              <a:t>(</a:t>
            </a:r>
            <a:r>
              <a:rPr lang="en-US" sz="9600" dirty="0"/>
              <a:t>High School Students)</a:t>
            </a:r>
            <a:endParaRPr lang="en-US" sz="2800" dirty="0"/>
          </a:p>
        </p:txBody>
      </p:sp>
      <p:pic>
        <p:nvPicPr>
          <p:cNvPr id="33" name="Picture 32">
            <a:extLst>
              <a:ext uri="{FF2B5EF4-FFF2-40B4-BE49-F238E27FC236}">
                <a16:creationId xmlns:a16="http://schemas.microsoft.com/office/drawing/2014/main" id="{04C19014-755C-494E-9D5E-6775BFCDD8B3}"/>
              </a:ext>
            </a:extLst>
          </p:cNvPr>
          <p:cNvPicPr>
            <a:picLocks noChangeAspect="1"/>
          </p:cNvPicPr>
          <p:nvPr/>
        </p:nvPicPr>
        <p:blipFill rotWithShape="1">
          <a:blip r:embed="rId3"/>
          <a:srcRect b="12838"/>
          <a:stretch/>
        </p:blipFill>
        <p:spPr>
          <a:xfrm>
            <a:off x="5016500" y="2002136"/>
            <a:ext cx="3570472" cy="4560305"/>
          </a:xfrm>
          <a:prstGeom prst="rect">
            <a:avLst/>
          </a:prstGeom>
          <a:ln w="3175">
            <a:solidFill>
              <a:schemeClr val="bg1"/>
            </a:solidFill>
          </a:ln>
        </p:spPr>
      </p:pic>
    </p:spTree>
    <p:extLst>
      <p:ext uri="{BB962C8B-B14F-4D97-AF65-F5344CB8AC3E}">
        <p14:creationId xmlns:p14="http://schemas.microsoft.com/office/powerpoint/2010/main" val="130367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Career Search Tool</a:t>
            </a:r>
          </a:p>
        </p:txBody>
      </p:sp>
      <p:sp>
        <p:nvSpPr>
          <p:cNvPr id="4" name="Content Placeholder 3"/>
          <p:cNvSpPr>
            <a:spLocks noGrp="1"/>
          </p:cNvSpPr>
          <p:nvPr>
            <p:ph idx="11"/>
          </p:nvPr>
        </p:nvSpPr>
        <p:spPr>
          <a:xfrm>
            <a:off x="89126" y="919714"/>
            <a:ext cx="8946247" cy="1485164"/>
          </a:xfrm>
        </p:spPr>
        <p:txBody>
          <a:bodyPr/>
          <a:lstStyle/>
          <a:p>
            <a:pPr>
              <a:buClr>
                <a:schemeClr val="bg2"/>
              </a:buClr>
            </a:pPr>
            <a:r>
              <a:rPr lang="en-US" sz="2800" dirty="0"/>
              <a:t>Students can use the </a:t>
            </a:r>
            <a:r>
              <a:rPr lang="en-US" sz="2800" dirty="0">
                <a:solidFill>
                  <a:schemeClr val="tx2"/>
                </a:solidFill>
              </a:rPr>
              <a:t>Career Search Tool </a:t>
            </a:r>
            <a:r>
              <a:rPr lang="en-US" sz="2800" dirty="0"/>
              <a:t>to explore careers that match their preferences.</a:t>
            </a:r>
            <a:endParaRPr lang="en-US" sz="1800" dirty="0"/>
          </a:p>
          <a:p>
            <a:endParaRPr lang="en-US" sz="1600" dirty="0"/>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1219"/>
          <a:stretch/>
        </p:blipFill>
        <p:spPr>
          <a:xfrm>
            <a:off x="979609" y="2128130"/>
            <a:ext cx="7165279" cy="4380132"/>
          </a:xfrm>
          <a:prstGeom prst="rect">
            <a:avLst/>
          </a:prstGeom>
          <a:ln w="3175">
            <a:solidFill>
              <a:schemeClr val="tx1"/>
            </a:solidFill>
          </a:ln>
        </p:spPr>
      </p:pic>
    </p:spTree>
    <p:extLst>
      <p:ext uri="{BB962C8B-B14F-4D97-AF65-F5344CB8AC3E}">
        <p14:creationId xmlns:p14="http://schemas.microsoft.com/office/powerpoint/2010/main" val="918548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Major Search Tool</a:t>
            </a:r>
          </a:p>
        </p:txBody>
      </p:sp>
      <p:sp>
        <p:nvSpPr>
          <p:cNvPr id="4" name="Content Placeholder 3"/>
          <p:cNvSpPr>
            <a:spLocks noGrp="1"/>
          </p:cNvSpPr>
          <p:nvPr>
            <p:ph idx="11"/>
          </p:nvPr>
        </p:nvSpPr>
        <p:spPr>
          <a:xfrm>
            <a:off x="89128" y="891657"/>
            <a:ext cx="8946247" cy="1485164"/>
          </a:xfrm>
        </p:spPr>
        <p:txBody>
          <a:bodyPr/>
          <a:lstStyle/>
          <a:p>
            <a:pPr>
              <a:buClr>
                <a:schemeClr val="bg2"/>
              </a:buClr>
            </a:pPr>
            <a:r>
              <a:rPr lang="en-US" sz="2800" dirty="0"/>
              <a:t>Students can use the </a:t>
            </a:r>
            <a:r>
              <a:rPr lang="en-US" sz="2800" dirty="0">
                <a:solidFill>
                  <a:schemeClr val="tx2"/>
                </a:solidFill>
              </a:rPr>
              <a:t>Major Search Tool </a:t>
            </a:r>
            <a:r>
              <a:rPr lang="en-US" sz="2800" dirty="0"/>
              <a:t>to explore majors or programs of study related to their interests, and then see which colleges offer those majors. </a:t>
            </a:r>
            <a:endParaRPr lang="en-US" sz="1800" dirty="0"/>
          </a:p>
          <a:p>
            <a:endParaRPr lang="en-US" sz="1600"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1219"/>
          <a:stretch/>
        </p:blipFill>
        <p:spPr>
          <a:xfrm>
            <a:off x="1185615" y="2506478"/>
            <a:ext cx="6753271" cy="4002018"/>
          </a:xfrm>
          <a:prstGeom prst="rect">
            <a:avLst/>
          </a:prstGeom>
          <a:ln w="3175">
            <a:solidFill>
              <a:schemeClr val="tx1"/>
            </a:solidFill>
          </a:ln>
        </p:spPr>
      </p:pic>
    </p:spTree>
    <p:extLst>
      <p:ext uri="{BB962C8B-B14F-4D97-AF65-F5344CB8AC3E}">
        <p14:creationId xmlns:p14="http://schemas.microsoft.com/office/powerpoint/2010/main" val="347843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5" y="908890"/>
            <a:ext cx="8946249" cy="4402518"/>
          </a:xfrm>
        </p:spPr>
        <p:txBody>
          <a:bodyPr>
            <a:normAutofit fontScale="92500" lnSpcReduction="10000"/>
          </a:bodyPr>
          <a:lstStyle/>
          <a:p>
            <a:pPr marL="571500" indent="-571500" algn="l">
              <a:buFont typeface="Arial"/>
              <a:buChar char="•"/>
            </a:pPr>
            <a:r>
              <a:rPr lang="en-US" sz="2600" dirty="0"/>
              <a:t>What is the California Colleges Guidance Initiative?</a:t>
            </a:r>
          </a:p>
          <a:p>
            <a:pPr marL="571500" indent="-571500" algn="l">
              <a:buFont typeface="Arial"/>
              <a:buChar char="•"/>
            </a:pPr>
            <a:r>
              <a:rPr lang="en-US" sz="2600" dirty="0"/>
              <a:t>(super) Brief tour of </a:t>
            </a:r>
            <a:r>
              <a:rPr lang="en-US" sz="2800" dirty="0" err="1">
                <a:solidFill>
                  <a:schemeClr val="tx2"/>
                </a:solidFill>
              </a:rPr>
              <a:t>CaliforniaColleges.edu</a:t>
            </a:r>
            <a:r>
              <a:rPr lang="en-US" sz="2800" dirty="0"/>
              <a:t> </a:t>
            </a:r>
            <a:endParaRPr lang="en-US" sz="2600" dirty="0"/>
          </a:p>
          <a:p>
            <a:pPr marL="571500" indent="-571500" algn="l">
              <a:buFont typeface="Arial"/>
              <a:buChar char="•"/>
            </a:pPr>
            <a:r>
              <a:rPr lang="en-US" sz="2600" dirty="0"/>
              <a:t>Review integration between </a:t>
            </a:r>
            <a:r>
              <a:rPr lang="en-US" sz="2800" dirty="0" err="1">
                <a:solidFill>
                  <a:schemeClr val="tx2"/>
                </a:solidFill>
              </a:rPr>
              <a:t>CaliforniaColleges.edu</a:t>
            </a:r>
            <a:r>
              <a:rPr lang="en-US" sz="2800" dirty="0"/>
              <a:t>  and </a:t>
            </a:r>
            <a:r>
              <a:rPr lang="en-US" sz="2800" dirty="0" err="1"/>
              <a:t>CCCApply</a:t>
            </a:r>
            <a:endParaRPr lang="en-US" sz="2600" dirty="0"/>
          </a:p>
          <a:p>
            <a:pPr marL="1314450" lvl="1" indent="-571500">
              <a:buFont typeface="Arial"/>
              <a:buChar char="•"/>
            </a:pPr>
            <a:r>
              <a:rPr lang="en-US" dirty="0"/>
              <a:t>Review current functionality for students and K-12 educators</a:t>
            </a:r>
          </a:p>
          <a:p>
            <a:pPr marL="1314450" lvl="1" indent="-571500">
              <a:buFont typeface="Arial"/>
              <a:buChar char="•"/>
            </a:pPr>
            <a:r>
              <a:rPr lang="en-US" dirty="0"/>
              <a:t>Next steps – PESC XML High School Transcript to support </a:t>
            </a:r>
          </a:p>
          <a:p>
            <a:pPr marL="1714500" lvl="2" indent="-571500">
              <a:buFont typeface="Arial"/>
              <a:buChar char="•"/>
            </a:pPr>
            <a:r>
              <a:rPr lang="en-US" dirty="0"/>
              <a:t>AB 705 implementation</a:t>
            </a:r>
          </a:p>
          <a:p>
            <a:pPr marL="1714500" lvl="2" indent="-571500">
              <a:buFont typeface="Arial"/>
              <a:buChar char="•"/>
            </a:pPr>
            <a:r>
              <a:rPr lang="en-US" dirty="0"/>
              <a:t>Education planning</a:t>
            </a:r>
          </a:p>
          <a:p>
            <a:pPr marL="1714500" lvl="2" indent="-571500">
              <a:buFont typeface="Arial"/>
              <a:buChar char="•"/>
            </a:pPr>
            <a:r>
              <a:rPr lang="en-US" dirty="0"/>
              <a:t>…other college efforts?</a:t>
            </a:r>
          </a:p>
          <a:p>
            <a:pPr marL="571500" indent="-571500" algn="l">
              <a:buFont typeface="Arial"/>
              <a:buChar char="•"/>
            </a:pPr>
            <a:r>
              <a:rPr lang="en-US" sz="2400" dirty="0"/>
              <a:t>Aligning effort – CCC/CSU/CCGI Central Valley Pilot</a:t>
            </a:r>
          </a:p>
          <a:p>
            <a:pPr marL="571500" indent="-571500" algn="l">
              <a:buFont typeface="Arial"/>
              <a:buChar char="•"/>
            </a:pPr>
            <a:r>
              <a:rPr lang="en-US" sz="2400" dirty="0"/>
              <a:t>Data security </a:t>
            </a:r>
          </a:p>
          <a:p>
            <a:pPr marL="571500" indent="-571500" algn="l">
              <a:buFont typeface="Arial"/>
              <a:buChar char="•"/>
            </a:pPr>
            <a:r>
              <a:rPr lang="en-US" sz="2400" dirty="0"/>
              <a:t>Questions?</a:t>
            </a:r>
          </a:p>
          <a:p>
            <a:pPr marL="0" indent="0" algn="l">
              <a:buNone/>
            </a:pPr>
            <a:endParaRPr lang="en-US" dirty="0"/>
          </a:p>
        </p:txBody>
      </p:sp>
      <p:sp>
        <p:nvSpPr>
          <p:cNvPr id="3" name="Title 2"/>
          <p:cNvSpPr>
            <a:spLocks noGrp="1"/>
          </p:cNvSpPr>
          <p:nvPr>
            <p:ph type="title"/>
          </p:nvPr>
        </p:nvSpPr>
        <p:spPr/>
        <p:txBody>
          <a:bodyPr/>
          <a:lstStyle/>
          <a:p>
            <a:r>
              <a:rPr lang="en-US" dirty="0"/>
              <a:t>What are we going to cover this hour?</a:t>
            </a:r>
          </a:p>
        </p:txBody>
      </p:sp>
    </p:spTree>
    <p:extLst>
      <p:ext uri="{BB962C8B-B14F-4D97-AF65-F5344CB8AC3E}">
        <p14:creationId xmlns:p14="http://schemas.microsoft.com/office/powerpoint/2010/main" val="986673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College Search Tool</a:t>
            </a:r>
          </a:p>
        </p:txBody>
      </p:sp>
      <p:sp>
        <p:nvSpPr>
          <p:cNvPr id="4" name="Content Placeholder 3"/>
          <p:cNvSpPr>
            <a:spLocks noGrp="1"/>
          </p:cNvSpPr>
          <p:nvPr>
            <p:ph idx="11"/>
          </p:nvPr>
        </p:nvSpPr>
        <p:spPr>
          <a:xfrm>
            <a:off x="89128" y="932414"/>
            <a:ext cx="8946247" cy="1485164"/>
          </a:xfrm>
        </p:spPr>
        <p:txBody>
          <a:bodyPr/>
          <a:lstStyle/>
          <a:p>
            <a:pPr>
              <a:buClr>
                <a:schemeClr val="bg2"/>
              </a:buClr>
            </a:pPr>
            <a:r>
              <a:rPr lang="en-US" sz="2800" dirty="0"/>
              <a:t>Students can use the </a:t>
            </a:r>
            <a:r>
              <a:rPr lang="en-US" sz="2800" dirty="0">
                <a:solidFill>
                  <a:schemeClr val="tx2"/>
                </a:solidFill>
              </a:rPr>
              <a:t>College Search Tool </a:t>
            </a:r>
            <a:r>
              <a:rPr lang="en-US" sz="2800" dirty="0"/>
              <a:t>to research and compare colleges and find the best fit. </a:t>
            </a:r>
            <a:endParaRPr lang="en-US" sz="1800" dirty="0"/>
          </a:p>
          <a:p>
            <a:endParaRPr lang="en-US" sz="1600" dirty="0"/>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50" t="13716" r="2615"/>
          <a:stretch/>
        </p:blipFill>
        <p:spPr>
          <a:xfrm>
            <a:off x="922433" y="2104390"/>
            <a:ext cx="7279636" cy="4303386"/>
          </a:xfrm>
          <a:prstGeom prst="rect">
            <a:avLst/>
          </a:prstGeom>
          <a:ln w="3175">
            <a:solidFill>
              <a:schemeClr val="tx1"/>
            </a:solidFill>
          </a:ln>
        </p:spPr>
      </p:pic>
    </p:spTree>
    <p:extLst>
      <p:ext uri="{BB962C8B-B14F-4D97-AF65-F5344CB8AC3E}">
        <p14:creationId xmlns:p14="http://schemas.microsoft.com/office/powerpoint/2010/main" val="358912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750" y="914732"/>
            <a:ext cx="8946249" cy="949570"/>
          </a:xfrm>
        </p:spPr>
        <p:txBody>
          <a:bodyPr>
            <a:noAutofit/>
          </a:bodyPr>
          <a:lstStyle/>
          <a:p>
            <a:pPr marL="0" indent="0">
              <a:buClr>
                <a:schemeClr val="bg2"/>
              </a:buClr>
              <a:buNone/>
            </a:pPr>
            <a:r>
              <a:rPr lang="en-US" sz="2800" dirty="0"/>
              <a:t>Students’ college and career planning activity is saved in a personalized digital portfolio </a:t>
            </a:r>
            <a:r>
              <a:rPr lang="en-US" sz="2800" dirty="0">
                <a:solidFill>
                  <a:schemeClr val="bg1"/>
                </a:solidFill>
              </a:rPr>
              <a:t>called</a:t>
            </a:r>
            <a:r>
              <a:rPr lang="en-US" sz="2800" dirty="0">
                <a:solidFill>
                  <a:schemeClr val="tx2"/>
                </a:solidFill>
              </a:rPr>
              <a:t> My Plan</a:t>
            </a:r>
            <a:r>
              <a:rPr lang="en-US" sz="2800" dirty="0"/>
              <a:t>.</a:t>
            </a:r>
          </a:p>
          <a:p>
            <a:pPr marL="0" indent="0">
              <a:buNone/>
            </a:pPr>
            <a:endParaRPr lang="en-US" sz="2400" dirty="0"/>
          </a:p>
        </p:txBody>
      </p:sp>
      <p:sp>
        <p:nvSpPr>
          <p:cNvPr id="3" name="Title 2"/>
          <p:cNvSpPr>
            <a:spLocks noGrp="1"/>
          </p:cNvSpPr>
          <p:nvPr>
            <p:ph type="title"/>
          </p:nvPr>
        </p:nvSpPr>
        <p:spPr/>
        <p:txBody>
          <a:bodyPr/>
          <a:lstStyle/>
          <a:p>
            <a:r>
              <a:rPr lang="en-US" dirty="0"/>
              <a:t>My Plan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0732"/>
          <a:stretch/>
        </p:blipFill>
        <p:spPr>
          <a:xfrm>
            <a:off x="974823" y="2017034"/>
            <a:ext cx="7184930" cy="4597688"/>
          </a:xfrm>
          <a:prstGeom prst="rect">
            <a:avLst/>
          </a:prstGeom>
          <a:ln w="3175">
            <a:solidFill>
              <a:schemeClr val="tx1"/>
            </a:solidFill>
          </a:ln>
        </p:spPr>
      </p:pic>
    </p:spTree>
    <p:extLst>
      <p:ext uri="{BB962C8B-B14F-4D97-AF65-F5344CB8AC3E}">
        <p14:creationId xmlns:p14="http://schemas.microsoft.com/office/powerpoint/2010/main" val="328772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Academic Planner</a:t>
            </a:r>
          </a:p>
        </p:txBody>
      </p:sp>
      <p:sp>
        <p:nvSpPr>
          <p:cNvPr id="4" name="Content Placeholder 3"/>
          <p:cNvSpPr>
            <a:spLocks noGrp="1"/>
          </p:cNvSpPr>
          <p:nvPr>
            <p:ph idx="11"/>
          </p:nvPr>
        </p:nvSpPr>
        <p:spPr>
          <a:xfrm>
            <a:off x="89127" y="868167"/>
            <a:ext cx="8946247" cy="1485164"/>
          </a:xfrm>
        </p:spPr>
        <p:txBody>
          <a:bodyPr>
            <a:normAutofit/>
          </a:bodyPr>
          <a:lstStyle/>
          <a:p>
            <a:pPr>
              <a:buClr>
                <a:schemeClr val="bg2"/>
              </a:buClr>
            </a:pPr>
            <a:r>
              <a:rPr lang="en-US" sz="2800" dirty="0"/>
              <a:t>Students can use the </a:t>
            </a:r>
            <a:r>
              <a:rPr lang="en-US" sz="2800" dirty="0">
                <a:solidFill>
                  <a:schemeClr val="tx2"/>
                </a:solidFill>
              </a:rPr>
              <a:t>Academic Planner </a:t>
            </a:r>
            <a:r>
              <a:rPr lang="en-US" sz="2800" dirty="0">
                <a:solidFill>
                  <a:schemeClr val="bg1"/>
                </a:solidFill>
              </a:rPr>
              <a:t>to intentionally plan their high school coursework.</a:t>
            </a:r>
          </a:p>
          <a:p>
            <a:endParaRPr lang="en-US" dirty="0"/>
          </a:p>
        </p:txBody>
      </p:sp>
      <p:pic>
        <p:nvPicPr>
          <p:cNvPr id="8" name="Picture 7">
            <a:extLst>
              <a:ext uri="{FF2B5EF4-FFF2-40B4-BE49-F238E27FC236}">
                <a16:creationId xmlns:a16="http://schemas.microsoft.com/office/drawing/2014/main" id="{5D4B1DD6-B724-064C-BDB9-9F87F9EC7269}"/>
              </a:ext>
            </a:extLst>
          </p:cNvPr>
          <p:cNvPicPr>
            <a:picLocks noChangeAspect="1"/>
          </p:cNvPicPr>
          <p:nvPr/>
        </p:nvPicPr>
        <p:blipFill rotWithShape="1">
          <a:blip r:embed="rId3"/>
          <a:srcRect b="17713"/>
          <a:stretch/>
        </p:blipFill>
        <p:spPr>
          <a:xfrm>
            <a:off x="1577751" y="1943100"/>
            <a:ext cx="5969000" cy="4660900"/>
          </a:xfrm>
          <a:prstGeom prst="rect">
            <a:avLst/>
          </a:prstGeom>
          <a:ln w="3175">
            <a:solidFill>
              <a:schemeClr val="bg1"/>
            </a:solidFill>
          </a:ln>
        </p:spPr>
      </p:pic>
    </p:spTree>
    <p:extLst>
      <p:ext uri="{BB962C8B-B14F-4D97-AF65-F5344CB8AC3E}">
        <p14:creationId xmlns:p14="http://schemas.microsoft.com/office/powerpoint/2010/main" val="2422244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98DA78-B66F-47AB-8EB8-6E6C2F329876}"/>
              </a:ext>
            </a:extLst>
          </p:cNvPr>
          <p:cNvSpPr>
            <a:spLocks noGrp="1"/>
          </p:cNvSpPr>
          <p:nvPr>
            <p:ph idx="1"/>
          </p:nvPr>
        </p:nvSpPr>
        <p:spPr/>
        <p:txBody>
          <a:bodyPr/>
          <a:lstStyle/>
          <a:p>
            <a:pPr marL="0" indent="0">
              <a:buNone/>
            </a:pPr>
            <a:r>
              <a:rPr lang="en-US" dirty="0"/>
              <a:t>Data-informed Functionalities:</a:t>
            </a:r>
          </a:p>
          <a:p>
            <a:pPr marL="0" indent="0">
              <a:buNone/>
            </a:pPr>
            <a:endParaRPr lang="en-US" dirty="0"/>
          </a:p>
          <a:p>
            <a:r>
              <a:rPr lang="en-US" dirty="0"/>
              <a:t>CSU and UC Eligibility Tools</a:t>
            </a:r>
          </a:p>
          <a:p>
            <a:r>
              <a:rPr lang="en-US" dirty="0"/>
              <a:t>Transcript data pushes to CCCs and CSUs to inform enrollment and placement</a:t>
            </a:r>
          </a:p>
          <a:p>
            <a:pPr marL="0" indent="0">
              <a:buNone/>
            </a:pPr>
            <a:endParaRPr lang="en-US" dirty="0"/>
          </a:p>
        </p:txBody>
      </p:sp>
      <p:sp>
        <p:nvSpPr>
          <p:cNvPr id="3" name="Title 2">
            <a:extLst>
              <a:ext uri="{FF2B5EF4-FFF2-40B4-BE49-F238E27FC236}">
                <a16:creationId xmlns:a16="http://schemas.microsoft.com/office/drawing/2014/main" id="{7E9874A3-8158-40BB-8ED0-ACBE7A53B2F2}"/>
              </a:ext>
            </a:extLst>
          </p:cNvPr>
          <p:cNvSpPr>
            <a:spLocks noGrp="1"/>
          </p:cNvSpPr>
          <p:nvPr>
            <p:ph type="title"/>
          </p:nvPr>
        </p:nvSpPr>
        <p:spPr/>
        <p:txBody>
          <a:bodyPr/>
          <a:lstStyle/>
          <a:p>
            <a:r>
              <a:rPr lang="en-US" dirty="0"/>
              <a:t>Data-informed Functionality</a:t>
            </a:r>
          </a:p>
        </p:txBody>
      </p:sp>
      <p:sp>
        <p:nvSpPr>
          <p:cNvPr id="4" name="Content Placeholder 3">
            <a:extLst>
              <a:ext uri="{FF2B5EF4-FFF2-40B4-BE49-F238E27FC236}">
                <a16:creationId xmlns:a16="http://schemas.microsoft.com/office/drawing/2014/main" id="{0FE6FAF1-CB33-4B33-AFE6-345EFC746B3D}"/>
              </a:ext>
            </a:extLst>
          </p:cNvPr>
          <p:cNvSpPr>
            <a:spLocks noGrp="1"/>
          </p:cNvSpPr>
          <p:nvPr>
            <p:ph idx="11"/>
          </p:nvPr>
        </p:nvSpPr>
        <p:spPr/>
        <p:txBody>
          <a:bodyPr>
            <a:normAutofit fontScale="77500" lnSpcReduction="20000"/>
          </a:bodyPr>
          <a:lstStyle/>
          <a:p>
            <a:r>
              <a:rPr lang="en-US" dirty="0"/>
              <a:t>While most functionality on CaliforniaColleges.edu is free to students and educators, there is sub-set of functionalities that can only be used if students have transcript data in their account. </a:t>
            </a:r>
          </a:p>
          <a:p>
            <a:endParaRPr lang="en-US" dirty="0"/>
          </a:p>
          <a:p>
            <a:r>
              <a:rPr lang="en-US" dirty="0"/>
              <a:t>This requires data sharing and fee agreements with CCGI</a:t>
            </a:r>
          </a:p>
          <a:p>
            <a:endParaRPr lang="en-US" dirty="0"/>
          </a:p>
        </p:txBody>
      </p:sp>
    </p:spTree>
    <p:extLst>
      <p:ext uri="{BB962C8B-B14F-4D97-AF65-F5344CB8AC3E}">
        <p14:creationId xmlns:p14="http://schemas.microsoft.com/office/powerpoint/2010/main" val="104547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CSU and UC Eligibility Tools</a:t>
            </a:r>
          </a:p>
        </p:txBody>
      </p:sp>
      <p:sp>
        <p:nvSpPr>
          <p:cNvPr id="4" name="Content Placeholder 3"/>
          <p:cNvSpPr>
            <a:spLocks noGrp="1"/>
          </p:cNvSpPr>
          <p:nvPr>
            <p:ph idx="11"/>
          </p:nvPr>
        </p:nvSpPr>
        <p:spPr>
          <a:xfrm>
            <a:off x="89125" y="904357"/>
            <a:ext cx="8946247" cy="1485164"/>
          </a:xfrm>
        </p:spPr>
        <p:txBody>
          <a:bodyPr>
            <a:normAutofit/>
          </a:bodyPr>
          <a:lstStyle/>
          <a:p>
            <a:pPr>
              <a:buClr>
                <a:schemeClr val="bg2"/>
              </a:buClr>
            </a:pPr>
            <a:r>
              <a:rPr lang="en-US" sz="2800" dirty="0"/>
              <a:t>In partner districts, the </a:t>
            </a:r>
            <a:r>
              <a:rPr lang="en-US" sz="2800" dirty="0">
                <a:solidFill>
                  <a:schemeClr val="tx2"/>
                </a:solidFill>
              </a:rPr>
              <a:t>CSU</a:t>
            </a:r>
            <a:r>
              <a:rPr lang="en-US" sz="2800" dirty="0">
                <a:solidFill>
                  <a:schemeClr val="accent1"/>
                </a:solidFill>
              </a:rPr>
              <a:t> </a:t>
            </a:r>
            <a:r>
              <a:rPr lang="en-US" sz="2800" dirty="0">
                <a:solidFill>
                  <a:schemeClr val="bg1"/>
                </a:solidFill>
              </a:rPr>
              <a:t>and</a:t>
            </a:r>
            <a:r>
              <a:rPr lang="en-US" sz="2800" dirty="0">
                <a:solidFill>
                  <a:schemeClr val="accent1"/>
                </a:solidFill>
              </a:rPr>
              <a:t> </a:t>
            </a:r>
            <a:r>
              <a:rPr lang="en-US" sz="2800" dirty="0">
                <a:solidFill>
                  <a:schemeClr val="tx2"/>
                </a:solidFill>
              </a:rPr>
              <a:t>UC Eligibility Tools </a:t>
            </a:r>
            <a:r>
              <a:rPr lang="en-US" sz="2800" dirty="0"/>
              <a:t>allow students to quickly track their progress toward meeting “a-g” requirements. </a:t>
            </a:r>
          </a:p>
          <a:p>
            <a:endParaRPr lang="en-US" dirty="0"/>
          </a:p>
        </p:txBody>
      </p:sp>
      <p:pic>
        <p:nvPicPr>
          <p:cNvPr id="5" name="Picture 4">
            <a:extLst>
              <a:ext uri="{FF2B5EF4-FFF2-40B4-BE49-F238E27FC236}">
                <a16:creationId xmlns:a16="http://schemas.microsoft.com/office/drawing/2014/main" id="{63E05748-0CE6-0740-9C04-B6AF9228D129}"/>
              </a:ext>
            </a:extLst>
          </p:cNvPr>
          <p:cNvPicPr>
            <a:picLocks noChangeAspect="1"/>
          </p:cNvPicPr>
          <p:nvPr/>
        </p:nvPicPr>
        <p:blipFill rotWithShape="1">
          <a:blip r:embed="rId3"/>
          <a:srcRect b="13516"/>
          <a:stretch/>
        </p:blipFill>
        <p:spPr>
          <a:xfrm>
            <a:off x="2013992" y="2430278"/>
            <a:ext cx="5096515" cy="4173722"/>
          </a:xfrm>
          <a:prstGeom prst="rect">
            <a:avLst/>
          </a:prstGeom>
          <a:ln w="3175">
            <a:solidFill>
              <a:schemeClr val="bg1"/>
            </a:solidFill>
          </a:ln>
        </p:spPr>
      </p:pic>
    </p:spTree>
    <p:extLst>
      <p:ext uri="{BB962C8B-B14F-4D97-AF65-F5344CB8AC3E}">
        <p14:creationId xmlns:p14="http://schemas.microsoft.com/office/powerpoint/2010/main" val="381211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CSU and UC Eligibility Tools</a:t>
            </a:r>
          </a:p>
        </p:txBody>
      </p:sp>
      <p:sp>
        <p:nvSpPr>
          <p:cNvPr id="4" name="Content Placeholder 3"/>
          <p:cNvSpPr>
            <a:spLocks noGrp="1"/>
          </p:cNvSpPr>
          <p:nvPr>
            <p:ph idx="11"/>
          </p:nvPr>
        </p:nvSpPr>
        <p:spPr>
          <a:xfrm>
            <a:off x="89125" y="904357"/>
            <a:ext cx="9054875" cy="1485164"/>
          </a:xfrm>
        </p:spPr>
        <p:txBody>
          <a:bodyPr>
            <a:normAutofit/>
          </a:bodyPr>
          <a:lstStyle/>
          <a:p>
            <a:pPr>
              <a:buClr>
                <a:schemeClr val="bg2"/>
              </a:buClr>
            </a:pPr>
            <a:r>
              <a:rPr lang="en-US" sz="2800" dirty="0"/>
              <a:t>Educators in Partner Districts can </a:t>
            </a:r>
            <a:r>
              <a:rPr lang="en-US" sz="2800" dirty="0">
                <a:solidFill>
                  <a:schemeClr val="tx2"/>
                </a:solidFill>
              </a:rPr>
              <a:t>run reports </a:t>
            </a:r>
            <a:r>
              <a:rPr lang="en-US" sz="2800" dirty="0"/>
              <a:t>to </a:t>
            </a:r>
            <a:br>
              <a:rPr lang="en-US" sz="2800" dirty="0"/>
            </a:br>
            <a:r>
              <a:rPr lang="en-US" sz="2800" dirty="0"/>
              <a:t>monitor student progress toward CSU and UC eligibility.</a:t>
            </a:r>
          </a:p>
          <a:p>
            <a:endParaRPr lang="en-US" dirty="0"/>
          </a:p>
        </p:txBody>
      </p:sp>
      <p:pic>
        <p:nvPicPr>
          <p:cNvPr id="6" name="Picture 5">
            <a:extLst>
              <a:ext uri="{FF2B5EF4-FFF2-40B4-BE49-F238E27FC236}">
                <a16:creationId xmlns:a16="http://schemas.microsoft.com/office/drawing/2014/main" id="{C0C0126A-75FB-004A-9E5F-4EF4A8F20700}"/>
              </a:ext>
            </a:extLst>
          </p:cNvPr>
          <p:cNvPicPr>
            <a:picLocks noChangeAspect="1"/>
          </p:cNvPicPr>
          <p:nvPr/>
        </p:nvPicPr>
        <p:blipFill rotWithShape="1">
          <a:blip r:embed="rId3"/>
          <a:srcRect b="15485"/>
          <a:stretch/>
        </p:blipFill>
        <p:spPr>
          <a:xfrm>
            <a:off x="1498114" y="1943100"/>
            <a:ext cx="6128274" cy="4651503"/>
          </a:xfrm>
          <a:prstGeom prst="rect">
            <a:avLst/>
          </a:prstGeom>
          <a:ln w="3175">
            <a:solidFill>
              <a:schemeClr val="bg1"/>
            </a:solidFill>
          </a:ln>
        </p:spPr>
      </p:pic>
    </p:spTree>
    <p:extLst>
      <p:ext uri="{BB962C8B-B14F-4D97-AF65-F5344CB8AC3E}">
        <p14:creationId xmlns:p14="http://schemas.microsoft.com/office/powerpoint/2010/main" val="2467466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5" y="917967"/>
            <a:ext cx="8946249" cy="949570"/>
          </a:xfrm>
        </p:spPr>
        <p:txBody>
          <a:bodyPr>
            <a:normAutofit/>
          </a:bodyPr>
          <a:lstStyle/>
          <a:p>
            <a:pPr marL="0" indent="0">
              <a:buClr>
                <a:schemeClr val="bg2"/>
              </a:buClr>
              <a:buNone/>
            </a:pPr>
            <a:r>
              <a:rPr lang="en-US" sz="2600" dirty="0"/>
              <a:t>Students have access to valuable information and tools to help them </a:t>
            </a:r>
            <a:r>
              <a:rPr lang="en-US" sz="2600" dirty="0">
                <a:solidFill>
                  <a:schemeClr val="tx2"/>
                </a:solidFill>
              </a:rPr>
              <a:t>make college affordable</a:t>
            </a:r>
            <a:r>
              <a:rPr lang="en-US" sz="2600" dirty="0"/>
              <a:t>.</a:t>
            </a:r>
          </a:p>
          <a:p>
            <a:pPr marL="0" indent="0">
              <a:buNone/>
            </a:pPr>
            <a:endParaRPr lang="en-US" sz="2600" dirty="0"/>
          </a:p>
        </p:txBody>
      </p:sp>
      <p:sp>
        <p:nvSpPr>
          <p:cNvPr id="3" name="Title 2"/>
          <p:cNvSpPr>
            <a:spLocks noGrp="1"/>
          </p:cNvSpPr>
          <p:nvPr>
            <p:ph type="title"/>
          </p:nvPr>
        </p:nvSpPr>
        <p:spPr/>
        <p:txBody>
          <a:bodyPr/>
          <a:lstStyle/>
          <a:p>
            <a:r>
              <a:rPr lang="en-US" dirty="0"/>
              <a:t>Financial Aid Planning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390" y="2023505"/>
            <a:ext cx="6613717" cy="4478322"/>
          </a:xfrm>
          <a:prstGeom prst="rect">
            <a:avLst/>
          </a:prstGeom>
          <a:ln w="3175">
            <a:solidFill>
              <a:schemeClr val="tx1"/>
            </a:solidFill>
          </a:ln>
        </p:spPr>
      </p:pic>
    </p:spTree>
    <p:extLst>
      <p:ext uri="{BB962C8B-B14F-4D97-AF65-F5344CB8AC3E}">
        <p14:creationId xmlns:p14="http://schemas.microsoft.com/office/powerpoint/2010/main" val="140872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My Tasks, Journals, Goals…</a:t>
            </a:r>
          </a:p>
        </p:txBody>
      </p:sp>
      <p:sp>
        <p:nvSpPr>
          <p:cNvPr id="4" name="Content Placeholder 3"/>
          <p:cNvSpPr>
            <a:spLocks noGrp="1"/>
          </p:cNvSpPr>
          <p:nvPr>
            <p:ph idx="11"/>
          </p:nvPr>
        </p:nvSpPr>
        <p:spPr>
          <a:xfrm>
            <a:off x="89128" y="957814"/>
            <a:ext cx="8946247" cy="1485164"/>
          </a:xfrm>
        </p:spPr>
        <p:txBody>
          <a:bodyPr/>
          <a:lstStyle/>
          <a:p>
            <a:pPr>
              <a:buClr>
                <a:schemeClr val="bg2"/>
              </a:buClr>
            </a:pPr>
            <a:r>
              <a:rPr lang="en-US" sz="2800" dirty="0">
                <a:solidFill>
                  <a:schemeClr val="tx2"/>
                </a:solidFill>
              </a:rPr>
              <a:t>My Tasks </a:t>
            </a:r>
            <a:r>
              <a:rPr lang="en-US" sz="2800" dirty="0"/>
              <a:t>is students’ digital “to do” list for creating a college and career plan. </a:t>
            </a:r>
          </a:p>
          <a:p>
            <a:endParaRPr lang="en-US" sz="1600" dirty="0"/>
          </a:p>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4847" y="2103270"/>
            <a:ext cx="6972432" cy="4117055"/>
          </a:xfrm>
          <a:prstGeom prst="rect">
            <a:avLst/>
          </a:prstGeom>
          <a:ln w="3175">
            <a:solidFill>
              <a:schemeClr val="tx1"/>
            </a:solidFill>
          </a:ln>
        </p:spPr>
      </p:pic>
    </p:spTree>
    <p:extLst>
      <p:ext uri="{BB962C8B-B14F-4D97-AF65-F5344CB8AC3E}">
        <p14:creationId xmlns:p14="http://schemas.microsoft.com/office/powerpoint/2010/main" val="3762057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107546" y="3146064"/>
            <a:ext cx="8928909" cy="565872"/>
          </a:xfrm>
        </p:spPr>
        <p:txBody>
          <a:bodyPr>
            <a:noAutofit/>
          </a:bodyPr>
          <a:lstStyle/>
          <a:p>
            <a:r>
              <a:rPr lang="en-US" sz="3600" dirty="0" err="1"/>
              <a:t>CaliforniaColleges.edu</a:t>
            </a:r>
            <a:r>
              <a:rPr lang="en-US" sz="3600" dirty="0"/>
              <a:t> and CCCApply Integration</a:t>
            </a:r>
          </a:p>
        </p:txBody>
      </p:sp>
    </p:spTree>
    <p:extLst>
      <p:ext uri="{BB962C8B-B14F-4D97-AF65-F5344CB8AC3E}">
        <p14:creationId xmlns:p14="http://schemas.microsoft.com/office/powerpoint/2010/main" val="48182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6" y="1554349"/>
            <a:ext cx="8946249" cy="4402518"/>
          </a:xfrm>
        </p:spPr>
        <p:txBody>
          <a:bodyPr>
            <a:normAutofit/>
          </a:bodyPr>
          <a:lstStyle/>
          <a:p>
            <a:pPr marL="571500" indent="-571500" algn="l">
              <a:buFont typeface="Arial"/>
              <a:buChar char="•"/>
            </a:pPr>
            <a:r>
              <a:rPr lang="en-US" dirty="0"/>
              <a:t>First, only possible thanks to support from:</a:t>
            </a:r>
          </a:p>
          <a:p>
            <a:pPr marL="1314450" lvl="1" indent="-571500">
              <a:buFont typeface="Arial"/>
              <a:buChar char="•"/>
            </a:pPr>
            <a:r>
              <a:rPr lang="en-US" dirty="0"/>
              <a:t>CCC Chancellor’s Office</a:t>
            </a:r>
          </a:p>
          <a:p>
            <a:pPr marL="1314450" lvl="1" indent="-571500">
              <a:buFont typeface="Arial"/>
              <a:buChar char="•"/>
            </a:pPr>
            <a:r>
              <a:rPr lang="en-US" dirty="0"/>
              <a:t>Foundation for California Community Colleges</a:t>
            </a:r>
          </a:p>
          <a:p>
            <a:pPr marL="1314450" lvl="1" indent="-571500">
              <a:buFont typeface="Arial"/>
              <a:buChar char="•"/>
            </a:pPr>
            <a:r>
              <a:rPr lang="en-US" dirty="0"/>
              <a:t>CCCO Technology Center at Butte College</a:t>
            </a:r>
          </a:p>
          <a:p>
            <a:pPr marL="1314450" lvl="1" indent="-571500">
              <a:buFont typeface="Arial"/>
              <a:buChar char="•"/>
            </a:pPr>
            <a:r>
              <a:rPr lang="en-US" dirty="0"/>
              <a:t>CCCApply Steering Committee</a:t>
            </a:r>
          </a:p>
          <a:p>
            <a:pPr marL="1314450" lvl="1" indent="-571500">
              <a:buFont typeface="Arial"/>
              <a:buChar char="•"/>
            </a:pPr>
            <a:r>
              <a:rPr lang="en-US" dirty="0"/>
              <a:t>K-12 districts</a:t>
            </a:r>
          </a:p>
          <a:p>
            <a:pPr marL="1314450" lvl="1" indent="-571500">
              <a:buFont typeface="Arial"/>
              <a:buChar char="•"/>
            </a:pPr>
            <a:r>
              <a:rPr lang="en-US" dirty="0"/>
              <a:t>CCC’s</a:t>
            </a:r>
          </a:p>
          <a:p>
            <a:pPr lvl="1" indent="0">
              <a:buNone/>
            </a:pPr>
            <a:endParaRPr lang="en-US" dirty="0"/>
          </a:p>
          <a:p>
            <a:pPr marL="1314450" lvl="1" indent="-571500">
              <a:buFont typeface="Arial"/>
              <a:buChar char="•"/>
            </a:pPr>
            <a:endParaRPr lang="en-US" dirty="0"/>
          </a:p>
        </p:txBody>
      </p:sp>
      <p:sp>
        <p:nvSpPr>
          <p:cNvPr id="3" name="Title 2"/>
          <p:cNvSpPr>
            <a:spLocks noGrp="1"/>
          </p:cNvSpPr>
          <p:nvPr>
            <p:ph type="title"/>
          </p:nvPr>
        </p:nvSpPr>
        <p:spPr/>
        <p:txBody>
          <a:bodyPr/>
          <a:lstStyle/>
          <a:p>
            <a:r>
              <a:rPr lang="en-US" dirty="0"/>
              <a:t>CCCApply Integration </a:t>
            </a:r>
            <a:r>
              <a:rPr lang="mr-IN" dirty="0"/>
              <a:t>–</a:t>
            </a:r>
            <a:r>
              <a:rPr lang="en-US" dirty="0"/>
              <a:t> Thank you</a:t>
            </a:r>
          </a:p>
        </p:txBody>
      </p:sp>
    </p:spTree>
    <p:extLst>
      <p:ext uri="{BB962C8B-B14F-4D97-AF65-F5344CB8AC3E}">
        <p14:creationId xmlns:p14="http://schemas.microsoft.com/office/powerpoint/2010/main" val="417317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107546" y="3146064"/>
            <a:ext cx="8928909" cy="565872"/>
          </a:xfrm>
        </p:spPr>
        <p:txBody>
          <a:bodyPr>
            <a:noAutofit/>
          </a:bodyPr>
          <a:lstStyle/>
          <a:p>
            <a:r>
              <a:rPr lang="en-US" sz="3600" dirty="0"/>
              <a:t>Who?</a:t>
            </a:r>
          </a:p>
        </p:txBody>
      </p:sp>
    </p:spTree>
    <p:extLst>
      <p:ext uri="{BB962C8B-B14F-4D97-AF65-F5344CB8AC3E}">
        <p14:creationId xmlns:p14="http://schemas.microsoft.com/office/powerpoint/2010/main" val="85841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61F3-EC8C-46DE-9222-0CA0144920DD}"/>
              </a:ext>
            </a:extLst>
          </p:cNvPr>
          <p:cNvSpPr>
            <a:spLocks noGrp="1"/>
          </p:cNvSpPr>
          <p:nvPr>
            <p:ph type="title"/>
          </p:nvPr>
        </p:nvSpPr>
        <p:spPr/>
        <p:txBody>
          <a:bodyPr/>
          <a:lstStyle/>
          <a:p>
            <a:r>
              <a:rPr lang="en-US" dirty="0"/>
              <a:t>California Community College</a:t>
            </a:r>
          </a:p>
        </p:txBody>
      </p:sp>
      <p:sp>
        <p:nvSpPr>
          <p:cNvPr id="3" name="Content Placeholder 1">
            <a:extLst>
              <a:ext uri="{FF2B5EF4-FFF2-40B4-BE49-F238E27FC236}">
                <a16:creationId xmlns:a16="http://schemas.microsoft.com/office/drawing/2014/main" id="{405B1830-8BCF-4A7D-A19B-4E18105DC52D}"/>
              </a:ext>
            </a:extLst>
          </p:cNvPr>
          <p:cNvSpPr txBox="1">
            <a:spLocks/>
          </p:cNvSpPr>
          <p:nvPr/>
        </p:nvSpPr>
        <p:spPr>
          <a:xfrm>
            <a:off x="89123" y="1011661"/>
            <a:ext cx="8946249" cy="446982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0"/>
              </a:spcBef>
              <a:buClr>
                <a:schemeClr val="accent1"/>
              </a:buClr>
              <a:buFont typeface="Arial"/>
              <a:buAutoNum type="arabicPeriod"/>
            </a:pPr>
            <a:r>
              <a:rPr lang="en-US" sz="2400" dirty="0">
                <a:solidFill>
                  <a:schemeClr val="bg1"/>
                </a:solidFill>
              </a:rPr>
              <a:t>Students launch </a:t>
            </a:r>
            <a:r>
              <a:rPr lang="en-US" sz="2400" dirty="0" err="1">
                <a:solidFill>
                  <a:schemeClr val="bg1"/>
                </a:solidFill>
              </a:rPr>
              <a:t>CCCApply</a:t>
            </a:r>
            <a:r>
              <a:rPr lang="en-US" sz="2400" dirty="0">
                <a:solidFill>
                  <a:schemeClr val="bg1"/>
                </a:solidFill>
              </a:rPr>
              <a:t> from within account on CaliforniaColleges.edu</a:t>
            </a:r>
          </a:p>
          <a:p>
            <a:pPr marL="457200" indent="-457200">
              <a:spcBef>
                <a:spcPts val="0"/>
              </a:spcBef>
              <a:buClr>
                <a:schemeClr val="accent1"/>
              </a:buClr>
              <a:buFont typeface="Arial"/>
              <a:buAutoNum type="arabicPeriod"/>
            </a:pPr>
            <a:r>
              <a:rPr lang="en-US" sz="2400" dirty="0">
                <a:solidFill>
                  <a:schemeClr val="bg1"/>
                </a:solidFill>
              </a:rPr>
              <a:t>Current state</a:t>
            </a:r>
          </a:p>
          <a:p>
            <a:pPr marL="857250" lvl="1" indent="-457200">
              <a:spcBef>
                <a:spcPts val="0"/>
              </a:spcBef>
              <a:buClr>
                <a:schemeClr val="accent1"/>
              </a:buClr>
              <a:buFont typeface="Symbol" panose="05050102010706020507" pitchFamily="18" charset="2"/>
              <a:buChar char=""/>
            </a:pPr>
            <a:r>
              <a:rPr lang="en-US" sz="2200" dirty="0">
                <a:solidFill>
                  <a:schemeClr val="bg1"/>
                </a:solidFill>
              </a:rPr>
              <a:t>Hard match between SSID and CCCID</a:t>
            </a:r>
          </a:p>
          <a:p>
            <a:pPr marL="457200" indent="-457200">
              <a:spcBef>
                <a:spcPts val="0"/>
              </a:spcBef>
              <a:buClr>
                <a:schemeClr val="accent1"/>
              </a:buClr>
              <a:buFont typeface="Arial"/>
              <a:buAutoNum type="arabicPeriod"/>
            </a:pPr>
            <a:r>
              <a:rPr lang="en-US" sz="2400" dirty="0">
                <a:solidFill>
                  <a:schemeClr val="bg1"/>
                </a:solidFill>
              </a:rPr>
              <a:t>Future state</a:t>
            </a:r>
          </a:p>
          <a:p>
            <a:pPr marL="857250" lvl="1" indent="-457200">
              <a:spcBef>
                <a:spcPts val="0"/>
              </a:spcBef>
              <a:buClr>
                <a:schemeClr val="accent1"/>
              </a:buClr>
              <a:buFont typeface="Symbol" panose="05050102010706020507" pitchFamily="18" charset="2"/>
              <a:buChar char="¾"/>
            </a:pPr>
            <a:r>
              <a:rPr lang="en-US" sz="2200" dirty="0">
                <a:solidFill>
                  <a:schemeClr val="bg1"/>
                </a:solidFill>
              </a:rPr>
              <a:t>Academic, as well as career and educational planning data, will feed centrally to </a:t>
            </a:r>
            <a:r>
              <a:rPr lang="en-US" sz="2200" dirty="0" err="1">
                <a:solidFill>
                  <a:schemeClr val="bg1"/>
                </a:solidFill>
              </a:rPr>
              <a:t>CCCApply</a:t>
            </a:r>
            <a:r>
              <a:rPr lang="en-US" sz="2200" dirty="0">
                <a:solidFill>
                  <a:schemeClr val="bg1"/>
                </a:solidFill>
              </a:rPr>
              <a:t>/My Path</a:t>
            </a:r>
          </a:p>
          <a:p>
            <a:pPr marL="857250" lvl="1" indent="-457200">
              <a:spcBef>
                <a:spcPts val="0"/>
              </a:spcBef>
              <a:buClr>
                <a:schemeClr val="accent1"/>
              </a:buClr>
              <a:buFont typeface="Symbol" panose="05050102010706020507" pitchFamily="18" charset="2"/>
              <a:buChar char="¾"/>
            </a:pPr>
            <a:r>
              <a:rPr lang="en-US" sz="2200" dirty="0">
                <a:solidFill>
                  <a:schemeClr val="bg1"/>
                </a:solidFill>
              </a:rPr>
              <a:t>Data will flag foster youth (optional field), as well as students who are eligible for AB540 benefits</a:t>
            </a:r>
          </a:p>
          <a:p>
            <a:pPr marL="0" indent="0">
              <a:spcBef>
                <a:spcPts val="0"/>
              </a:spcBef>
              <a:buClr>
                <a:schemeClr val="accent1"/>
              </a:buClr>
              <a:buNone/>
            </a:pPr>
            <a:endParaRPr lang="en-US" sz="2400" dirty="0">
              <a:solidFill>
                <a:schemeClr val="bg1"/>
              </a:solidFill>
            </a:endParaRPr>
          </a:p>
          <a:p>
            <a:pPr marL="457200" indent="-457200">
              <a:spcBef>
                <a:spcPts val="0"/>
              </a:spcBef>
              <a:buClr>
                <a:schemeClr val="accent1"/>
              </a:buClr>
              <a:buFont typeface="Arial"/>
              <a:buAutoNum type="arabicPeriod"/>
            </a:pPr>
            <a:endParaRPr lang="en-US" sz="2400" dirty="0">
              <a:solidFill>
                <a:schemeClr val="bg1"/>
              </a:solidFill>
            </a:endParaRPr>
          </a:p>
          <a:p>
            <a:pPr marL="457200" indent="-457200">
              <a:spcBef>
                <a:spcPts val="0"/>
              </a:spcBef>
              <a:buClr>
                <a:schemeClr val="accent1"/>
              </a:buClr>
              <a:buFont typeface="Arial"/>
              <a:buAutoNum type="arabicPeriod"/>
            </a:pPr>
            <a:endParaRPr lang="en-US" sz="2400" dirty="0">
              <a:solidFill>
                <a:schemeClr val="bg1"/>
              </a:solidFill>
            </a:endParaRPr>
          </a:p>
        </p:txBody>
      </p:sp>
      <p:pic>
        <p:nvPicPr>
          <p:cNvPr id="4" name="Picture 3">
            <a:extLst>
              <a:ext uri="{FF2B5EF4-FFF2-40B4-BE49-F238E27FC236}">
                <a16:creationId xmlns:a16="http://schemas.microsoft.com/office/drawing/2014/main" id="{0B2E9C0A-58F6-49FB-8BB6-82F291498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198" y="5321388"/>
            <a:ext cx="4102100" cy="1054100"/>
          </a:xfrm>
          <a:prstGeom prst="rect">
            <a:avLst/>
          </a:prstGeom>
        </p:spPr>
      </p:pic>
    </p:spTree>
    <p:extLst>
      <p:ext uri="{BB962C8B-B14F-4D97-AF65-F5344CB8AC3E}">
        <p14:creationId xmlns:p14="http://schemas.microsoft.com/office/powerpoint/2010/main" val="197211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61F3-EC8C-46DE-9222-0CA0144920DD}"/>
              </a:ext>
            </a:extLst>
          </p:cNvPr>
          <p:cNvSpPr>
            <a:spLocks noGrp="1"/>
          </p:cNvSpPr>
          <p:nvPr>
            <p:ph type="title"/>
          </p:nvPr>
        </p:nvSpPr>
        <p:spPr/>
        <p:txBody>
          <a:bodyPr>
            <a:normAutofit fontScale="90000"/>
          </a:bodyPr>
          <a:lstStyle/>
          <a:p>
            <a:r>
              <a:rPr lang="en-US" dirty="0"/>
              <a:t>California Community Colleges: Legal Agreements</a:t>
            </a:r>
          </a:p>
        </p:txBody>
      </p:sp>
      <p:sp>
        <p:nvSpPr>
          <p:cNvPr id="3" name="Content Placeholder 1">
            <a:extLst>
              <a:ext uri="{FF2B5EF4-FFF2-40B4-BE49-F238E27FC236}">
                <a16:creationId xmlns:a16="http://schemas.microsoft.com/office/drawing/2014/main" id="{405B1830-8BCF-4A7D-A19B-4E18105DC52D}"/>
              </a:ext>
            </a:extLst>
          </p:cNvPr>
          <p:cNvSpPr txBox="1">
            <a:spLocks/>
          </p:cNvSpPr>
          <p:nvPr/>
        </p:nvSpPr>
        <p:spPr>
          <a:xfrm>
            <a:off x="54711" y="810099"/>
            <a:ext cx="8946249" cy="572835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0"/>
              </a:spcBef>
              <a:buClr>
                <a:schemeClr val="accent1"/>
              </a:buClr>
              <a:buFont typeface="Arial"/>
              <a:buAutoNum type="arabicPeriod"/>
            </a:pPr>
            <a:r>
              <a:rPr lang="en-US" sz="2200" dirty="0">
                <a:solidFill>
                  <a:schemeClr val="bg1"/>
                </a:solidFill>
              </a:rPr>
              <a:t>Current state</a:t>
            </a:r>
          </a:p>
          <a:p>
            <a:pPr marL="857250" lvl="1" indent="-457200">
              <a:spcBef>
                <a:spcPts val="0"/>
              </a:spcBef>
              <a:buClr>
                <a:schemeClr val="accent1"/>
              </a:buClr>
              <a:buFont typeface="Symbol" panose="05050102010706020507" pitchFamily="18" charset="2"/>
              <a:buChar char=""/>
            </a:pPr>
            <a:r>
              <a:rPr lang="en-US" sz="1700" dirty="0">
                <a:solidFill>
                  <a:schemeClr val="bg1"/>
                </a:solidFill>
              </a:rPr>
              <a:t>Agreement between CCCCO and Foundation for California Community Colleges (CCGI’s fiscal and legal entity) governs ability to push data to CCCs for students who launch </a:t>
            </a:r>
            <a:r>
              <a:rPr lang="en-US" sz="1700" dirty="0" err="1">
                <a:solidFill>
                  <a:schemeClr val="bg1"/>
                </a:solidFill>
              </a:rPr>
              <a:t>CCCApply</a:t>
            </a:r>
            <a:r>
              <a:rPr lang="en-US" sz="1700" dirty="0">
                <a:solidFill>
                  <a:schemeClr val="bg1"/>
                </a:solidFill>
              </a:rPr>
              <a:t> from within their accounts on CaliforniaColleges.edu.</a:t>
            </a:r>
          </a:p>
          <a:p>
            <a:pPr marL="857250" lvl="1" indent="-457200">
              <a:spcBef>
                <a:spcPts val="0"/>
              </a:spcBef>
              <a:buClr>
                <a:schemeClr val="accent1"/>
              </a:buClr>
              <a:buFont typeface="Symbol" panose="05050102010706020507" pitchFamily="18" charset="2"/>
              <a:buChar char=""/>
            </a:pPr>
            <a:r>
              <a:rPr lang="en-US" sz="1700" dirty="0">
                <a:solidFill>
                  <a:schemeClr val="bg1"/>
                </a:solidFill>
              </a:rPr>
              <a:t>If students do not use CaliforniaColleges.edu to launch their </a:t>
            </a:r>
            <a:r>
              <a:rPr lang="en-US" sz="1700" dirty="0" err="1">
                <a:solidFill>
                  <a:schemeClr val="bg1"/>
                </a:solidFill>
              </a:rPr>
              <a:t>CCCApply</a:t>
            </a:r>
            <a:r>
              <a:rPr lang="en-US" sz="1700" dirty="0">
                <a:solidFill>
                  <a:schemeClr val="bg1"/>
                </a:solidFill>
              </a:rPr>
              <a:t> applications a supplemental agreement must be in place with each college requesting data in order for them to share applicant information and request academic transcript data</a:t>
            </a:r>
          </a:p>
          <a:p>
            <a:pPr marL="857250" lvl="1" indent="-457200">
              <a:spcBef>
                <a:spcPts val="0"/>
              </a:spcBef>
              <a:buClr>
                <a:schemeClr val="accent1"/>
              </a:buClr>
              <a:buFont typeface="Symbol" panose="05050102010706020507" pitchFamily="18" charset="2"/>
              <a:buChar char=""/>
            </a:pPr>
            <a:endParaRPr lang="en-US" sz="2200" dirty="0">
              <a:solidFill>
                <a:schemeClr val="bg1"/>
              </a:solidFill>
            </a:endParaRPr>
          </a:p>
          <a:p>
            <a:pPr marL="457200" indent="-457200">
              <a:spcBef>
                <a:spcPts val="0"/>
              </a:spcBef>
              <a:buClr>
                <a:schemeClr val="accent1"/>
              </a:buClr>
              <a:buFont typeface="Arial"/>
              <a:buAutoNum type="arabicPeriod"/>
            </a:pPr>
            <a:r>
              <a:rPr lang="en-US" sz="2200" dirty="0">
                <a:solidFill>
                  <a:schemeClr val="bg1"/>
                </a:solidFill>
              </a:rPr>
              <a:t>Future state</a:t>
            </a:r>
          </a:p>
          <a:p>
            <a:pPr marL="857250" lvl="1" indent="-457200">
              <a:spcBef>
                <a:spcPts val="0"/>
              </a:spcBef>
              <a:buClr>
                <a:schemeClr val="accent1"/>
              </a:buClr>
              <a:buFont typeface="Symbol" panose="05050102010706020507" pitchFamily="18" charset="2"/>
              <a:buChar char=""/>
            </a:pPr>
            <a:r>
              <a:rPr lang="en-US" sz="1700" dirty="0">
                <a:solidFill>
                  <a:schemeClr val="bg1"/>
                </a:solidFill>
              </a:rPr>
              <a:t>Expanded legal agreement between CCCCO and FCCC will govern the ability for:</a:t>
            </a:r>
          </a:p>
          <a:p>
            <a:pPr marL="1257300" lvl="2" indent="-457200">
              <a:spcBef>
                <a:spcPts val="0"/>
              </a:spcBef>
              <a:buClr>
                <a:schemeClr val="accent1"/>
              </a:buClr>
              <a:buFont typeface="Symbol" panose="05050102010706020507" pitchFamily="18" charset="2"/>
              <a:buChar char=""/>
            </a:pPr>
            <a:r>
              <a:rPr lang="en-US" sz="1700" dirty="0">
                <a:solidFill>
                  <a:schemeClr val="bg1"/>
                </a:solidFill>
              </a:rPr>
              <a:t>CCGI to send academic and career/educational planning data centrally to CCCCO for the colleges to access via </a:t>
            </a:r>
            <a:r>
              <a:rPr lang="en-US" sz="1700" dirty="0" err="1">
                <a:solidFill>
                  <a:schemeClr val="bg1"/>
                </a:solidFill>
              </a:rPr>
              <a:t>CCCApply</a:t>
            </a:r>
            <a:r>
              <a:rPr lang="en-US" sz="1700" dirty="0">
                <a:solidFill>
                  <a:schemeClr val="bg1"/>
                </a:solidFill>
              </a:rPr>
              <a:t>/My Path, and</a:t>
            </a:r>
          </a:p>
          <a:p>
            <a:pPr marL="1257300" lvl="2" indent="-457200">
              <a:spcBef>
                <a:spcPts val="0"/>
              </a:spcBef>
              <a:buClr>
                <a:schemeClr val="accent1"/>
              </a:buClr>
              <a:buFont typeface="Symbol" panose="05050102010706020507" pitchFamily="18" charset="2"/>
              <a:buChar char=""/>
            </a:pPr>
            <a:r>
              <a:rPr lang="en-US" sz="1700" dirty="0">
                <a:solidFill>
                  <a:schemeClr val="bg1"/>
                </a:solidFill>
              </a:rPr>
              <a:t>CCCCO to share enrollment, placement, persistence and completion data back to K12 districts via CaliforniaColleges.edu.</a:t>
            </a:r>
          </a:p>
          <a:p>
            <a:pPr marL="857250" lvl="1" indent="-457200">
              <a:spcBef>
                <a:spcPts val="0"/>
              </a:spcBef>
              <a:buClr>
                <a:schemeClr val="accent1"/>
              </a:buClr>
              <a:buFont typeface="Symbol" panose="05050102010706020507" pitchFamily="18" charset="2"/>
              <a:buChar char=""/>
            </a:pPr>
            <a:r>
              <a:rPr lang="en-US" sz="1700" dirty="0">
                <a:solidFill>
                  <a:schemeClr val="bg1"/>
                </a:solidFill>
              </a:rPr>
              <a:t>Supplemental legal agreements with individual CCCs will be needed to:</a:t>
            </a:r>
          </a:p>
          <a:p>
            <a:pPr marL="1257300" lvl="2" indent="-457200">
              <a:spcBef>
                <a:spcPts val="0"/>
              </a:spcBef>
              <a:buClr>
                <a:schemeClr val="accent1"/>
              </a:buClr>
              <a:buFont typeface="Symbol" panose="05050102010706020507" pitchFamily="18" charset="2"/>
              <a:buChar char=""/>
            </a:pPr>
            <a:r>
              <a:rPr lang="en-US" sz="1700" dirty="0">
                <a:solidFill>
                  <a:schemeClr val="bg1"/>
                </a:solidFill>
              </a:rPr>
              <a:t> obtain an “affiliate account” on CaliforniaColleges.edu in order to track student accounts prior to the point of application.</a:t>
            </a:r>
          </a:p>
          <a:p>
            <a:pPr marL="1257300" lvl="2" indent="-457200">
              <a:spcBef>
                <a:spcPts val="0"/>
              </a:spcBef>
              <a:buClr>
                <a:schemeClr val="accent1"/>
              </a:buClr>
              <a:buFont typeface="Symbol" panose="05050102010706020507" pitchFamily="18" charset="2"/>
              <a:buChar char=""/>
            </a:pPr>
            <a:r>
              <a:rPr lang="en-US" sz="1700" dirty="0">
                <a:solidFill>
                  <a:schemeClr val="bg1"/>
                </a:solidFill>
              </a:rPr>
              <a:t>Request data for students who do not launch their </a:t>
            </a:r>
            <a:r>
              <a:rPr lang="en-US" sz="1700" dirty="0" err="1">
                <a:solidFill>
                  <a:schemeClr val="bg1"/>
                </a:solidFill>
              </a:rPr>
              <a:t>CCCApply</a:t>
            </a:r>
            <a:r>
              <a:rPr lang="en-US" sz="1700" dirty="0">
                <a:solidFill>
                  <a:schemeClr val="bg1"/>
                </a:solidFill>
              </a:rPr>
              <a:t> from within CaliforniaColleges.edu</a:t>
            </a:r>
          </a:p>
          <a:p>
            <a:pPr marL="857250" lvl="1" indent="-457200">
              <a:spcBef>
                <a:spcPts val="0"/>
              </a:spcBef>
              <a:buClr>
                <a:schemeClr val="accent1"/>
              </a:buClr>
              <a:buFont typeface="Symbol" panose="05050102010706020507" pitchFamily="18" charset="2"/>
              <a:buChar char=""/>
            </a:pPr>
            <a:endParaRPr lang="en-US" sz="2200" dirty="0">
              <a:solidFill>
                <a:schemeClr val="bg1"/>
              </a:solidFill>
            </a:endParaRPr>
          </a:p>
          <a:p>
            <a:pPr marL="0" indent="0">
              <a:spcBef>
                <a:spcPts val="0"/>
              </a:spcBef>
              <a:buClr>
                <a:schemeClr val="accent1"/>
              </a:buClr>
              <a:buNone/>
            </a:pPr>
            <a:endParaRPr lang="en-US" sz="2200" dirty="0">
              <a:solidFill>
                <a:schemeClr val="bg1"/>
              </a:solidFill>
            </a:endParaRPr>
          </a:p>
          <a:p>
            <a:pPr marL="457200" indent="-457200">
              <a:spcBef>
                <a:spcPts val="0"/>
              </a:spcBef>
              <a:buClr>
                <a:schemeClr val="accent1"/>
              </a:buClr>
              <a:buFont typeface="Arial"/>
              <a:buAutoNum type="arabicPeriod"/>
            </a:pPr>
            <a:endParaRPr lang="en-US" sz="2200" dirty="0">
              <a:solidFill>
                <a:schemeClr val="bg1"/>
              </a:solidFill>
            </a:endParaRPr>
          </a:p>
          <a:p>
            <a:pPr marL="457200" indent="-457200">
              <a:spcBef>
                <a:spcPts val="0"/>
              </a:spcBef>
              <a:buClr>
                <a:schemeClr val="accent1"/>
              </a:buClr>
              <a:buFont typeface="Arial"/>
              <a:buAutoNum type="arabicPeriod"/>
            </a:pPr>
            <a:endParaRPr lang="en-US" sz="2200" dirty="0">
              <a:solidFill>
                <a:schemeClr val="bg1"/>
              </a:solidFill>
            </a:endParaRPr>
          </a:p>
          <a:p>
            <a:pPr marL="457200" indent="-457200">
              <a:spcBef>
                <a:spcPts val="0"/>
              </a:spcBef>
              <a:buClr>
                <a:schemeClr val="accent1"/>
              </a:buClr>
              <a:buFont typeface="Arial"/>
              <a:buAutoNum type="arabicPeriod"/>
            </a:pPr>
            <a:endParaRPr lang="en-US" sz="2200" dirty="0">
              <a:solidFill>
                <a:schemeClr val="bg1"/>
              </a:solidFill>
            </a:endParaRPr>
          </a:p>
        </p:txBody>
      </p:sp>
    </p:spTree>
    <p:extLst>
      <p:ext uri="{BB962C8B-B14F-4D97-AF65-F5344CB8AC3E}">
        <p14:creationId xmlns:p14="http://schemas.microsoft.com/office/powerpoint/2010/main" val="3864546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5" y="1035582"/>
            <a:ext cx="8946249" cy="5153836"/>
          </a:xfrm>
        </p:spPr>
        <p:txBody>
          <a:bodyPr>
            <a:normAutofit fontScale="92500" lnSpcReduction="10000"/>
          </a:bodyPr>
          <a:lstStyle/>
          <a:p>
            <a:pPr marL="571500" indent="-571500" algn="l">
              <a:buFont typeface="Arial"/>
              <a:buChar char="•"/>
            </a:pPr>
            <a:r>
              <a:rPr lang="en-US" sz="3200" dirty="0"/>
              <a:t>Next, transcript data for those students who have completed such an application can later be securely transmitted to the college or directly to CCCO Tech Center</a:t>
            </a:r>
          </a:p>
          <a:p>
            <a:pPr marL="571500" indent="-571500" algn="l">
              <a:buFont typeface="Arial"/>
              <a:buChar char="•"/>
            </a:pPr>
            <a:endParaRPr lang="en-US" sz="3200" dirty="0"/>
          </a:p>
          <a:p>
            <a:pPr marL="571500" indent="-571500" algn="l">
              <a:buFont typeface="Arial"/>
              <a:buChar char="•"/>
            </a:pPr>
            <a:r>
              <a:rPr lang="en-US" sz="3200" dirty="0"/>
              <a:t>Will be submitted as PESC XML </a:t>
            </a:r>
          </a:p>
          <a:p>
            <a:pPr marL="1314450" lvl="1" indent="-571500">
              <a:buFont typeface="Arial"/>
              <a:buChar char="•"/>
            </a:pPr>
            <a:r>
              <a:rPr lang="en-US" sz="2400" dirty="0"/>
              <a:t>High School Transcript (version 1.5.0)</a:t>
            </a:r>
          </a:p>
          <a:p>
            <a:pPr marL="1314450" lvl="1" indent="-571500">
              <a:buFont typeface="Arial"/>
              <a:buChar char="•"/>
            </a:pPr>
            <a:r>
              <a:rPr lang="en-US" sz="2400" dirty="0"/>
              <a:t>Academic Record (version 1.8.0)</a:t>
            </a:r>
          </a:p>
          <a:p>
            <a:pPr marL="1314450" lvl="1" indent="-571500">
              <a:buFont typeface="Arial"/>
              <a:buChar char="•"/>
            </a:pPr>
            <a:r>
              <a:rPr lang="en-US" sz="2400" dirty="0" err="1"/>
              <a:t>CoreMain</a:t>
            </a:r>
            <a:r>
              <a:rPr lang="en-US" sz="2400" dirty="0"/>
              <a:t> (version 1.13.0)</a:t>
            </a:r>
          </a:p>
          <a:p>
            <a:pPr marL="1314450" lvl="1" indent="-571500">
              <a:buFont typeface="Arial"/>
              <a:buChar char="•"/>
            </a:pPr>
            <a:endParaRPr lang="en-US" sz="3200" dirty="0"/>
          </a:p>
          <a:p>
            <a:pPr algn="l"/>
            <a:r>
              <a:rPr lang="en-US" sz="4200" dirty="0"/>
              <a:t>	</a:t>
            </a:r>
          </a:p>
          <a:p>
            <a:pPr marL="1314450" lvl="1" indent="-571500">
              <a:buFont typeface="Arial"/>
              <a:buChar char="•"/>
            </a:pPr>
            <a:endParaRPr lang="en-US" sz="2400" dirty="0"/>
          </a:p>
          <a:p>
            <a:pPr marL="1314450" lvl="1" indent="-571500">
              <a:buFont typeface="Arial"/>
              <a:buChar char="•"/>
            </a:pPr>
            <a:endParaRPr lang="en-US" sz="2400" dirty="0"/>
          </a:p>
          <a:p>
            <a:pPr marL="1314450" lvl="1" indent="-571500">
              <a:buFont typeface="Arial"/>
              <a:buChar char="•"/>
            </a:pPr>
            <a:endParaRPr lang="en-US" dirty="0"/>
          </a:p>
          <a:p>
            <a:pPr lvl="1" indent="0">
              <a:buNone/>
            </a:pPr>
            <a:endParaRPr lang="en-US" dirty="0"/>
          </a:p>
          <a:p>
            <a:pPr marL="1314450" lvl="1" indent="-571500">
              <a:buFont typeface="Arial"/>
              <a:buChar char="•"/>
            </a:pPr>
            <a:endParaRPr lang="en-US" dirty="0"/>
          </a:p>
        </p:txBody>
      </p:sp>
      <p:sp>
        <p:nvSpPr>
          <p:cNvPr id="3" name="Title 2"/>
          <p:cNvSpPr>
            <a:spLocks noGrp="1"/>
          </p:cNvSpPr>
          <p:nvPr>
            <p:ph type="title"/>
          </p:nvPr>
        </p:nvSpPr>
        <p:spPr/>
        <p:txBody>
          <a:bodyPr>
            <a:normAutofit/>
          </a:bodyPr>
          <a:lstStyle/>
          <a:p>
            <a:r>
              <a:rPr lang="en-US" dirty="0"/>
              <a:t>Support the transition to college</a:t>
            </a:r>
          </a:p>
        </p:txBody>
      </p:sp>
    </p:spTree>
    <p:extLst>
      <p:ext uri="{BB962C8B-B14F-4D97-AF65-F5344CB8AC3E}">
        <p14:creationId xmlns:p14="http://schemas.microsoft.com/office/powerpoint/2010/main" val="2963314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93C4E-7A6B-F949-8307-A01127458537}"/>
              </a:ext>
            </a:extLst>
          </p:cNvPr>
          <p:cNvSpPr>
            <a:spLocks noGrp="1"/>
          </p:cNvSpPr>
          <p:nvPr>
            <p:ph type="title"/>
          </p:nvPr>
        </p:nvSpPr>
        <p:spPr/>
        <p:txBody>
          <a:bodyPr/>
          <a:lstStyle/>
          <a:p>
            <a:r>
              <a:rPr lang="en-US" dirty="0"/>
              <a:t>Current state – Apply link option 1</a:t>
            </a:r>
          </a:p>
        </p:txBody>
      </p:sp>
      <p:pic>
        <p:nvPicPr>
          <p:cNvPr id="2" name="Picture 1">
            <a:extLst>
              <a:ext uri="{FF2B5EF4-FFF2-40B4-BE49-F238E27FC236}">
                <a16:creationId xmlns:a16="http://schemas.microsoft.com/office/drawing/2014/main" id="{9C8820FA-924F-9D4D-BBDA-7DE70E2B6EA3}"/>
              </a:ext>
            </a:extLst>
          </p:cNvPr>
          <p:cNvPicPr>
            <a:picLocks noChangeAspect="1"/>
          </p:cNvPicPr>
          <p:nvPr/>
        </p:nvPicPr>
        <p:blipFill>
          <a:blip r:embed="rId2"/>
          <a:stretch>
            <a:fillRect/>
          </a:stretch>
        </p:blipFill>
        <p:spPr>
          <a:xfrm>
            <a:off x="215332" y="961964"/>
            <a:ext cx="8693834" cy="5233181"/>
          </a:xfrm>
          <a:prstGeom prst="rect">
            <a:avLst/>
          </a:prstGeom>
        </p:spPr>
      </p:pic>
    </p:spTree>
    <p:extLst>
      <p:ext uri="{BB962C8B-B14F-4D97-AF65-F5344CB8AC3E}">
        <p14:creationId xmlns:p14="http://schemas.microsoft.com/office/powerpoint/2010/main" val="3466151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93C4E-7A6B-F949-8307-A01127458537}"/>
              </a:ext>
            </a:extLst>
          </p:cNvPr>
          <p:cNvSpPr>
            <a:spLocks noGrp="1"/>
          </p:cNvSpPr>
          <p:nvPr>
            <p:ph type="title"/>
          </p:nvPr>
        </p:nvSpPr>
        <p:spPr/>
        <p:txBody>
          <a:bodyPr/>
          <a:lstStyle/>
          <a:p>
            <a:r>
              <a:rPr lang="en-US" dirty="0"/>
              <a:t>Current state – Apply link option 2</a:t>
            </a:r>
          </a:p>
        </p:txBody>
      </p:sp>
      <p:pic>
        <p:nvPicPr>
          <p:cNvPr id="4" name="Picture 3">
            <a:extLst>
              <a:ext uri="{FF2B5EF4-FFF2-40B4-BE49-F238E27FC236}">
                <a16:creationId xmlns:a16="http://schemas.microsoft.com/office/drawing/2014/main" id="{A22B951C-49BA-3747-8FB8-0B2F9CBC0CDB}"/>
              </a:ext>
            </a:extLst>
          </p:cNvPr>
          <p:cNvPicPr>
            <a:picLocks noChangeAspect="1"/>
          </p:cNvPicPr>
          <p:nvPr/>
        </p:nvPicPr>
        <p:blipFill>
          <a:blip r:embed="rId2"/>
          <a:stretch>
            <a:fillRect/>
          </a:stretch>
        </p:blipFill>
        <p:spPr>
          <a:xfrm>
            <a:off x="0" y="1517754"/>
            <a:ext cx="9144000" cy="3822492"/>
          </a:xfrm>
          <a:prstGeom prst="rect">
            <a:avLst/>
          </a:prstGeom>
        </p:spPr>
      </p:pic>
    </p:spTree>
    <p:extLst>
      <p:ext uri="{BB962C8B-B14F-4D97-AF65-F5344CB8AC3E}">
        <p14:creationId xmlns:p14="http://schemas.microsoft.com/office/powerpoint/2010/main" val="2106410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37D54B-3AD8-4B2D-8C60-D23FBCA7B61C}"/>
              </a:ext>
            </a:extLst>
          </p:cNvPr>
          <p:cNvSpPr>
            <a:spLocks noGrp="1"/>
          </p:cNvSpPr>
          <p:nvPr>
            <p:ph type="subTitle" idx="1"/>
          </p:nvPr>
        </p:nvSpPr>
        <p:spPr/>
        <p:txBody>
          <a:bodyPr/>
          <a:lstStyle/>
          <a:p>
            <a:r>
              <a:rPr lang="en-US" dirty="0"/>
              <a:t>Central Valley Pilot</a:t>
            </a:r>
          </a:p>
        </p:txBody>
      </p:sp>
    </p:spTree>
    <p:extLst>
      <p:ext uri="{BB962C8B-B14F-4D97-AF65-F5344CB8AC3E}">
        <p14:creationId xmlns:p14="http://schemas.microsoft.com/office/powerpoint/2010/main" val="1828039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AE411F-B80B-439A-A8CF-E4843E01C64B}"/>
              </a:ext>
            </a:extLst>
          </p:cNvPr>
          <p:cNvSpPr>
            <a:spLocks noGrp="1"/>
          </p:cNvSpPr>
          <p:nvPr>
            <p:ph idx="1"/>
          </p:nvPr>
        </p:nvSpPr>
        <p:spPr/>
        <p:txBody>
          <a:bodyPr>
            <a:normAutofit/>
          </a:bodyPr>
          <a:lstStyle/>
          <a:p>
            <a:pPr marL="342900" indent="-342900">
              <a:buClr>
                <a:schemeClr val="accent1"/>
              </a:buClr>
              <a:buFont typeface="Symbol" panose="05050102010706020507" pitchFamily="18" charset="2"/>
              <a:buChar char="¾"/>
            </a:pPr>
            <a:r>
              <a:rPr lang="en-US" dirty="0"/>
              <a:t>The California Community Colleges and California State University campuses across the state need “real time” data to support decision making about admissions/enrollment, placement and guidance. This includes:</a:t>
            </a:r>
          </a:p>
          <a:p>
            <a:pPr marL="1085850" lvl="1" indent="-342900">
              <a:buClr>
                <a:schemeClr val="accent1"/>
              </a:buClr>
              <a:buFont typeface="Symbol" panose="05050102010706020507" pitchFamily="18" charset="2"/>
              <a:buChar char="¾"/>
            </a:pPr>
            <a:r>
              <a:rPr lang="en-US" dirty="0"/>
              <a:t>High School Transcript Data</a:t>
            </a:r>
          </a:p>
          <a:p>
            <a:pPr marL="1085850" lvl="1" indent="-342900">
              <a:buClr>
                <a:schemeClr val="accent1"/>
              </a:buClr>
              <a:buFont typeface="Symbol" panose="05050102010706020507" pitchFamily="18" charset="2"/>
              <a:buChar char="¾"/>
            </a:pPr>
            <a:r>
              <a:rPr lang="en-US" dirty="0"/>
              <a:t>Educational Planning Data</a:t>
            </a:r>
          </a:p>
          <a:p>
            <a:pPr marL="342900" indent="-342900">
              <a:buClr>
                <a:schemeClr val="accent1"/>
              </a:buClr>
              <a:buFont typeface="Symbol" panose="05050102010706020507" pitchFamily="18" charset="2"/>
              <a:buChar char="¾"/>
            </a:pPr>
            <a:r>
              <a:rPr lang="en-US" dirty="0"/>
              <a:t>The two system offices are collaborating with the Central Valley Higher Education Consortium (CVHEC) and CCGI to promote a unified approach to college preparation and transition across the Central Valley.</a:t>
            </a:r>
          </a:p>
          <a:p>
            <a:pPr marL="342900" indent="-342900">
              <a:buClr>
                <a:schemeClr val="accent1"/>
              </a:buClr>
              <a:buFont typeface="Symbol" panose="05050102010706020507" pitchFamily="18" charset="2"/>
              <a:buChar char="¾"/>
            </a:pPr>
            <a:r>
              <a:rPr lang="en-US" dirty="0"/>
              <a:t>Proof of concept for statewide scaling</a:t>
            </a:r>
          </a:p>
        </p:txBody>
      </p:sp>
      <p:sp>
        <p:nvSpPr>
          <p:cNvPr id="3" name="Title 2">
            <a:extLst>
              <a:ext uri="{FF2B5EF4-FFF2-40B4-BE49-F238E27FC236}">
                <a16:creationId xmlns:a16="http://schemas.microsoft.com/office/drawing/2014/main" id="{EED22C89-3FC8-4735-8D9D-0DB73BB0C533}"/>
              </a:ext>
            </a:extLst>
          </p:cNvPr>
          <p:cNvSpPr>
            <a:spLocks noGrp="1"/>
          </p:cNvSpPr>
          <p:nvPr>
            <p:ph type="title"/>
          </p:nvPr>
        </p:nvSpPr>
        <p:spPr/>
        <p:txBody>
          <a:bodyPr/>
          <a:lstStyle/>
          <a:p>
            <a:r>
              <a:rPr lang="en-US" dirty="0"/>
              <a:t>Why a Region-wide Approach	</a:t>
            </a:r>
          </a:p>
        </p:txBody>
      </p:sp>
    </p:spTree>
    <p:extLst>
      <p:ext uri="{BB962C8B-B14F-4D97-AF65-F5344CB8AC3E}">
        <p14:creationId xmlns:p14="http://schemas.microsoft.com/office/powerpoint/2010/main" val="187359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53219D-E59F-4DA7-8678-C23E9E9D70A7}"/>
              </a:ext>
            </a:extLst>
          </p:cNvPr>
          <p:cNvSpPr>
            <a:spLocks noGrp="1"/>
          </p:cNvSpPr>
          <p:nvPr>
            <p:ph idx="1"/>
          </p:nvPr>
        </p:nvSpPr>
        <p:spPr>
          <a:xfrm>
            <a:off x="89124" y="854238"/>
            <a:ext cx="8946249" cy="5295396"/>
          </a:xfrm>
        </p:spPr>
        <p:txBody>
          <a:bodyPr>
            <a:normAutofit/>
          </a:bodyPr>
          <a:lstStyle/>
          <a:p>
            <a:pPr>
              <a:buClr>
                <a:schemeClr val="accent1"/>
              </a:buClr>
            </a:pPr>
            <a:r>
              <a:rPr lang="en-US" sz="1800" dirty="0"/>
              <a:t>Waives the fees for the CCGI </a:t>
            </a:r>
            <a:r>
              <a:rPr lang="en-US" sz="1800" b="1" dirty="0"/>
              <a:t>Partnership Model </a:t>
            </a:r>
            <a:r>
              <a:rPr lang="en-US" sz="1800" dirty="0"/>
              <a:t>for all K12 districts across the nine county region:</a:t>
            </a:r>
          </a:p>
          <a:p>
            <a:pPr marL="1028700" lvl="1">
              <a:buClr>
                <a:schemeClr val="accent1"/>
              </a:buClr>
              <a:buFont typeface="Symbol" panose="05050102010706020507" pitchFamily="18" charset="2"/>
              <a:buChar char="¾"/>
            </a:pPr>
            <a:r>
              <a:rPr lang="en-US" sz="1800" dirty="0"/>
              <a:t>Fresno</a:t>
            </a:r>
          </a:p>
          <a:p>
            <a:pPr marL="1028700" lvl="1">
              <a:buClr>
                <a:schemeClr val="accent1"/>
              </a:buClr>
              <a:buFont typeface="Symbol" panose="05050102010706020507" pitchFamily="18" charset="2"/>
              <a:buChar char="¾"/>
            </a:pPr>
            <a:r>
              <a:rPr lang="en-US" sz="1800" dirty="0"/>
              <a:t>Kern</a:t>
            </a:r>
          </a:p>
          <a:p>
            <a:pPr marL="1028700" lvl="1">
              <a:buClr>
                <a:schemeClr val="accent1"/>
              </a:buClr>
              <a:buFont typeface="Symbol" panose="05050102010706020507" pitchFamily="18" charset="2"/>
              <a:buChar char="¾"/>
            </a:pPr>
            <a:r>
              <a:rPr lang="en-US" sz="1800" dirty="0"/>
              <a:t>Kings</a:t>
            </a:r>
          </a:p>
          <a:p>
            <a:pPr marL="1028700" lvl="1">
              <a:buClr>
                <a:schemeClr val="accent1"/>
              </a:buClr>
              <a:buFont typeface="Symbol" panose="05050102010706020507" pitchFamily="18" charset="2"/>
              <a:buChar char="¾"/>
            </a:pPr>
            <a:r>
              <a:rPr lang="en-US" sz="1800" dirty="0"/>
              <a:t>Madera</a:t>
            </a:r>
          </a:p>
          <a:p>
            <a:pPr marL="1028700" lvl="1">
              <a:buClr>
                <a:schemeClr val="accent1"/>
              </a:buClr>
              <a:buFont typeface="Symbol" panose="05050102010706020507" pitchFamily="18" charset="2"/>
              <a:buChar char="¾"/>
            </a:pPr>
            <a:r>
              <a:rPr lang="en-US" sz="1800" dirty="0"/>
              <a:t>Merced</a:t>
            </a:r>
          </a:p>
          <a:p>
            <a:pPr marL="1028700" lvl="1">
              <a:buClr>
                <a:schemeClr val="accent1"/>
              </a:buClr>
              <a:buFont typeface="Symbol" panose="05050102010706020507" pitchFamily="18" charset="2"/>
              <a:buChar char="¾"/>
            </a:pPr>
            <a:r>
              <a:rPr lang="en-US" sz="1800" dirty="0"/>
              <a:t>San Joaquin</a:t>
            </a:r>
          </a:p>
          <a:p>
            <a:pPr marL="1028700" lvl="1">
              <a:buClr>
                <a:schemeClr val="accent1"/>
              </a:buClr>
              <a:buFont typeface="Symbol" panose="05050102010706020507" pitchFamily="18" charset="2"/>
              <a:buChar char="¾"/>
            </a:pPr>
            <a:r>
              <a:rPr lang="en-US" sz="1800" dirty="0"/>
              <a:t>Stanislaus</a:t>
            </a:r>
          </a:p>
          <a:p>
            <a:pPr marL="1028700" lvl="1">
              <a:buClr>
                <a:schemeClr val="accent1"/>
              </a:buClr>
              <a:buFont typeface="Symbol" panose="05050102010706020507" pitchFamily="18" charset="2"/>
              <a:buChar char="¾"/>
            </a:pPr>
            <a:r>
              <a:rPr lang="en-US" sz="1800" dirty="0"/>
              <a:t>Tulare</a:t>
            </a:r>
          </a:p>
          <a:p>
            <a:pPr marL="1028700" lvl="1">
              <a:buClr>
                <a:schemeClr val="accent1"/>
              </a:buClr>
              <a:buFont typeface="Symbol" panose="05050102010706020507" pitchFamily="18" charset="2"/>
              <a:buChar char="¾"/>
            </a:pPr>
            <a:r>
              <a:rPr lang="en-US" sz="1800" dirty="0"/>
              <a:t>Tuolumne</a:t>
            </a:r>
          </a:p>
          <a:p>
            <a:pPr marL="1028700" lvl="1">
              <a:buClr>
                <a:schemeClr val="accent1"/>
              </a:buClr>
              <a:buFont typeface="Symbol" panose="05050102010706020507" pitchFamily="18" charset="2"/>
              <a:buChar char="¾"/>
            </a:pPr>
            <a:endParaRPr lang="en-US" sz="1800" dirty="0"/>
          </a:p>
          <a:p>
            <a:pPr>
              <a:buClr>
                <a:schemeClr val="accent1"/>
              </a:buClr>
            </a:pPr>
            <a:r>
              <a:rPr lang="en-US" sz="1800" dirty="0"/>
              <a:t>The aim is to have coordinated efforts to promote this work among the 3 CSU and 14 CCC campuses in the region.</a:t>
            </a:r>
          </a:p>
          <a:p>
            <a:pPr marL="342900" indent="-34290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42F101DC-4F2D-41E7-8D84-A2FE7A76B469}"/>
              </a:ext>
            </a:extLst>
          </p:cNvPr>
          <p:cNvSpPr>
            <a:spLocks noGrp="1"/>
          </p:cNvSpPr>
          <p:nvPr>
            <p:ph type="title"/>
          </p:nvPr>
        </p:nvSpPr>
        <p:spPr/>
        <p:txBody>
          <a:bodyPr>
            <a:normAutofit/>
          </a:bodyPr>
          <a:lstStyle/>
          <a:p>
            <a:r>
              <a:rPr lang="en-US" dirty="0"/>
              <a:t>What and Where	</a:t>
            </a:r>
          </a:p>
        </p:txBody>
      </p:sp>
    </p:spTree>
    <p:extLst>
      <p:ext uri="{BB962C8B-B14F-4D97-AF65-F5344CB8AC3E}">
        <p14:creationId xmlns:p14="http://schemas.microsoft.com/office/powerpoint/2010/main" val="439365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E3D0C5-8BEA-4FBD-89FE-E2EF6F680A4D}"/>
              </a:ext>
            </a:extLst>
          </p:cNvPr>
          <p:cNvSpPr>
            <a:spLocks noGrp="1"/>
          </p:cNvSpPr>
          <p:nvPr>
            <p:ph idx="1"/>
          </p:nvPr>
        </p:nvSpPr>
        <p:spPr/>
        <p:txBody>
          <a:bodyPr>
            <a:normAutofit/>
          </a:bodyPr>
          <a:lstStyle/>
          <a:p>
            <a:pPr marL="342900" indent="-342900">
              <a:buClr>
                <a:schemeClr val="accent1"/>
              </a:buClr>
              <a:buFont typeface="Symbol" panose="05050102010706020507" pitchFamily="18" charset="2"/>
              <a:buChar char="¾"/>
            </a:pPr>
            <a:r>
              <a:rPr lang="en-US" dirty="0">
                <a:latin typeface="+mn-lt"/>
              </a:rPr>
              <a:t>June 2018: Campaign Launch</a:t>
            </a:r>
          </a:p>
          <a:p>
            <a:pPr marL="342900" indent="-342900">
              <a:buClr>
                <a:schemeClr val="accent1"/>
              </a:buClr>
              <a:buFont typeface="Symbol" panose="05050102010706020507" pitchFamily="18" charset="2"/>
              <a:buChar char="¾"/>
            </a:pPr>
            <a:r>
              <a:rPr lang="en-US" dirty="0">
                <a:latin typeface="+mn-lt"/>
              </a:rPr>
              <a:t>2018-2019:</a:t>
            </a:r>
          </a:p>
          <a:p>
            <a:pPr marL="1085850" lvl="1" indent="-342900">
              <a:buClr>
                <a:schemeClr val="accent1"/>
              </a:buClr>
              <a:buFont typeface="Symbol" panose="05050102010706020507" pitchFamily="18" charset="2"/>
              <a:buChar char="¾"/>
            </a:pPr>
            <a:r>
              <a:rPr lang="en-US" dirty="0">
                <a:latin typeface="+mn-lt"/>
              </a:rPr>
              <a:t>Use of educational and career planning tools</a:t>
            </a:r>
          </a:p>
          <a:p>
            <a:pPr marL="1085850" lvl="1" indent="-342900">
              <a:buClr>
                <a:schemeClr val="accent1"/>
              </a:buClr>
              <a:buFont typeface="Symbol" panose="05050102010706020507" pitchFamily="18" charset="2"/>
              <a:buChar char="¾"/>
            </a:pPr>
            <a:r>
              <a:rPr lang="en-US" dirty="0">
                <a:latin typeface="+mn-lt"/>
              </a:rPr>
              <a:t>Execute legal</a:t>
            </a:r>
          </a:p>
          <a:p>
            <a:pPr marL="1085850" lvl="1" indent="-342900">
              <a:buClr>
                <a:schemeClr val="accent1"/>
              </a:buClr>
              <a:buFont typeface="Symbol" panose="05050102010706020507" pitchFamily="18" charset="2"/>
              <a:buChar char="¾"/>
            </a:pPr>
            <a:r>
              <a:rPr lang="en-US" dirty="0">
                <a:latin typeface="+mn-lt"/>
              </a:rPr>
              <a:t>Initial data uploads and cleansing</a:t>
            </a:r>
          </a:p>
          <a:p>
            <a:pPr marL="342900" indent="-342900">
              <a:buClr>
                <a:schemeClr val="accent1"/>
              </a:buClr>
              <a:buFont typeface="Symbol" panose="05050102010706020507" pitchFamily="18" charset="2"/>
              <a:buChar char="¾"/>
            </a:pPr>
            <a:r>
              <a:rPr lang="en-US" dirty="0">
                <a:latin typeface="+mn-lt"/>
              </a:rPr>
              <a:t>2019-2020:</a:t>
            </a:r>
          </a:p>
          <a:p>
            <a:pPr marL="1085850" lvl="1" indent="-342900">
              <a:buClr>
                <a:schemeClr val="accent1"/>
              </a:buClr>
              <a:buFont typeface="Symbol" panose="05050102010706020507" pitchFamily="18" charset="2"/>
              <a:buChar char="¾"/>
            </a:pPr>
            <a:r>
              <a:rPr lang="en-US" dirty="0">
                <a:latin typeface="+mn-lt"/>
              </a:rPr>
              <a:t>Data-informed account usage</a:t>
            </a:r>
          </a:p>
          <a:p>
            <a:pPr marL="1085850" lvl="1" indent="-342900">
              <a:buClr>
                <a:schemeClr val="accent1"/>
              </a:buClr>
              <a:buFont typeface="Symbol" panose="05050102010706020507" pitchFamily="18" charset="2"/>
              <a:buChar char="¾"/>
            </a:pPr>
            <a:r>
              <a:rPr lang="en-US" dirty="0">
                <a:latin typeface="+mn-lt"/>
              </a:rPr>
              <a:t>Use of data for placement in CCCs </a:t>
            </a:r>
          </a:p>
          <a:p>
            <a:pPr marL="1085850" lvl="1" indent="-342900">
              <a:buClr>
                <a:schemeClr val="accent1"/>
              </a:buClr>
              <a:buFont typeface="Symbol" panose="05050102010706020507" pitchFamily="18" charset="2"/>
              <a:buChar char="¾"/>
            </a:pPr>
            <a:r>
              <a:rPr lang="en-US" dirty="0">
                <a:latin typeface="+mn-lt"/>
              </a:rPr>
              <a:t>Use of data for admissions and placement in CSUs</a:t>
            </a:r>
          </a:p>
          <a:p>
            <a:pPr marL="342900" indent="-342900">
              <a:buClr>
                <a:schemeClr val="accent1"/>
              </a:buClr>
              <a:buFont typeface="Symbol" panose="05050102010706020507" pitchFamily="18" charset="2"/>
              <a:buChar char="¾"/>
            </a:pPr>
            <a:r>
              <a:rPr lang="en-US" dirty="0">
                <a:latin typeface="+mn-lt"/>
              </a:rPr>
              <a:t>2020-21 and 2021-2022:  Continued subsidy for K12 participation to allow time for full adoption</a:t>
            </a:r>
          </a:p>
          <a:p>
            <a:endParaRPr lang="en-US" dirty="0"/>
          </a:p>
        </p:txBody>
      </p:sp>
      <p:sp>
        <p:nvSpPr>
          <p:cNvPr id="3" name="Title 2">
            <a:extLst>
              <a:ext uri="{FF2B5EF4-FFF2-40B4-BE49-F238E27FC236}">
                <a16:creationId xmlns:a16="http://schemas.microsoft.com/office/drawing/2014/main" id="{FB820459-96BC-45A6-8BE3-8213A8B44DCF}"/>
              </a:ext>
            </a:extLst>
          </p:cNvPr>
          <p:cNvSpPr>
            <a:spLocks noGrp="1"/>
          </p:cNvSpPr>
          <p:nvPr>
            <p:ph type="title"/>
          </p:nvPr>
        </p:nvSpPr>
        <p:spPr/>
        <p:txBody>
          <a:bodyPr/>
          <a:lstStyle/>
          <a:p>
            <a:r>
              <a:rPr lang="en-US" dirty="0"/>
              <a:t>When:	2018-2022</a:t>
            </a:r>
          </a:p>
        </p:txBody>
      </p:sp>
    </p:spTree>
    <p:extLst>
      <p:ext uri="{BB962C8B-B14F-4D97-AF65-F5344CB8AC3E}">
        <p14:creationId xmlns:p14="http://schemas.microsoft.com/office/powerpoint/2010/main" val="687421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72BF21-99AE-4547-8532-74E0AC94D805}"/>
              </a:ext>
            </a:extLst>
          </p:cNvPr>
          <p:cNvSpPr>
            <a:spLocks noGrp="1"/>
          </p:cNvSpPr>
          <p:nvPr>
            <p:ph idx="1"/>
          </p:nvPr>
        </p:nvSpPr>
        <p:spPr/>
        <p:txBody>
          <a:bodyPr>
            <a:normAutofit fontScale="77500" lnSpcReduction="20000"/>
          </a:bodyPr>
          <a:lstStyle/>
          <a:p>
            <a:pPr fontAlgn="base"/>
            <a:r>
              <a:rPr lang="en-US" b="1" dirty="0"/>
              <a:t>California Community College Chancellor Eloy Ortiz Oakley</a:t>
            </a:r>
          </a:p>
          <a:p>
            <a:pPr fontAlgn="base"/>
            <a:r>
              <a:rPr lang="en-US" dirty="0"/>
              <a:t>“The partnership taking place in the Central Valley represents a vital inter-segmental collaboration that will bolster the college-going culture in the region and pave the way for improved educational outcomes for students. Together the chancellor’s offices of the California Community Colleges and the California State University are investing in a unified approach to help students prepare for and successfully transition to college.” </a:t>
            </a:r>
          </a:p>
          <a:p>
            <a:r>
              <a:rPr lang="en-US" dirty="0"/>
              <a:t> </a:t>
            </a:r>
          </a:p>
          <a:p>
            <a:r>
              <a:rPr lang="en-US" b="1" dirty="0"/>
              <a:t>California Community College Executive Vice Chancellor for Educational Services, Laura Hope </a:t>
            </a:r>
          </a:p>
          <a:p>
            <a:r>
              <a:rPr lang="en-US" dirty="0"/>
              <a:t>“Our campuses are committed to using high school transcript data to ensure course placements that maximize each student’s opportunity to succeed.  As we move towards defining clearer pathways for students to achieve their post-secondary goals, a key step is helping students to understand their academic and career options. The partnership taking place in the Central Valley is perfectly aligned with these commitments. Students throughout the region will use </a:t>
            </a:r>
            <a:r>
              <a:rPr lang="en-US" dirty="0" err="1"/>
              <a:t>CaliforniaColleges.edu</a:t>
            </a:r>
            <a:r>
              <a:rPr lang="en-US" dirty="0"/>
              <a:t> and its embedded curriculum to engage in intentional college and career planning starting in the 6</a:t>
            </a:r>
            <a:r>
              <a:rPr lang="en-US" baseline="30000" dirty="0"/>
              <a:t>th</a:t>
            </a:r>
            <a:r>
              <a:rPr lang="en-US" dirty="0"/>
              <a:t> grade. When students are ready to apply to college, not only will they have a well-informed plan in place, their complete and current transcript data will follow each student to support the college placement process.” </a:t>
            </a:r>
          </a:p>
        </p:txBody>
      </p:sp>
      <p:sp>
        <p:nvSpPr>
          <p:cNvPr id="3" name="Title 2">
            <a:extLst>
              <a:ext uri="{FF2B5EF4-FFF2-40B4-BE49-F238E27FC236}">
                <a16:creationId xmlns:a16="http://schemas.microsoft.com/office/drawing/2014/main" id="{57BD54E3-5323-ED49-B9C3-A0B3694E5D01}"/>
              </a:ext>
            </a:extLst>
          </p:cNvPr>
          <p:cNvSpPr>
            <a:spLocks noGrp="1"/>
          </p:cNvSpPr>
          <p:nvPr>
            <p:ph type="title"/>
          </p:nvPr>
        </p:nvSpPr>
        <p:spPr/>
        <p:txBody>
          <a:bodyPr/>
          <a:lstStyle/>
          <a:p>
            <a:r>
              <a:rPr lang="en-US" dirty="0"/>
              <a:t>Quotes in support of Central Valley effort</a:t>
            </a:r>
          </a:p>
        </p:txBody>
      </p:sp>
    </p:spTree>
    <p:extLst>
      <p:ext uri="{BB962C8B-B14F-4D97-AF65-F5344CB8AC3E}">
        <p14:creationId xmlns:p14="http://schemas.microsoft.com/office/powerpoint/2010/main" val="174961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4" y="866378"/>
            <a:ext cx="8946249" cy="6461699"/>
          </a:xfrm>
        </p:spPr>
        <p:txBody>
          <a:bodyPr>
            <a:noAutofit/>
          </a:bodyPr>
          <a:lstStyle/>
          <a:p>
            <a:pPr>
              <a:spcBef>
                <a:spcPts val="0"/>
              </a:spcBef>
              <a:buClr>
                <a:schemeClr val="bg2"/>
              </a:buClr>
            </a:pPr>
            <a:r>
              <a:rPr lang="en-US" sz="2400" dirty="0">
                <a:solidFill>
                  <a:schemeClr val="tx2"/>
                </a:solidFill>
              </a:rPr>
              <a:t>CCGI</a:t>
            </a:r>
            <a:r>
              <a:rPr lang="en-US" sz="2400" dirty="0">
                <a:solidFill>
                  <a:schemeClr val="accent1"/>
                </a:solidFill>
              </a:rPr>
              <a:t> </a:t>
            </a:r>
            <a:r>
              <a:rPr lang="en-US" sz="2400" dirty="0"/>
              <a:t>provides a data and planning infrastructure that helps increase postsecondary preparation and attainment for students in California.</a:t>
            </a:r>
            <a:br>
              <a:rPr lang="en-US" sz="2400" dirty="0"/>
            </a:br>
            <a:endParaRPr lang="en-US" sz="1050" dirty="0"/>
          </a:p>
          <a:p>
            <a:pPr>
              <a:spcBef>
                <a:spcPts val="0"/>
              </a:spcBef>
              <a:buClr>
                <a:schemeClr val="bg2"/>
              </a:buClr>
            </a:pPr>
            <a:r>
              <a:rPr lang="en-US" sz="2400" dirty="0">
                <a:solidFill>
                  <a:schemeClr val="tx2"/>
                </a:solidFill>
              </a:rPr>
              <a:t>Our Objectives:</a:t>
            </a:r>
          </a:p>
          <a:p>
            <a:pPr marL="857250" lvl="1" indent="-457200">
              <a:spcBef>
                <a:spcPts val="0"/>
              </a:spcBef>
              <a:buClr>
                <a:schemeClr val="bg2"/>
              </a:buClr>
              <a:buFont typeface="+mj-lt"/>
              <a:buAutoNum type="arabicPeriod"/>
            </a:pPr>
            <a:r>
              <a:rPr lang="en-US" sz="2400" dirty="0"/>
              <a:t>All high school seniors graduate with clear postsecondary goals and a plan for how to achieve them.</a:t>
            </a:r>
          </a:p>
          <a:p>
            <a:pPr marL="857250" lvl="1" indent="-457200">
              <a:spcBef>
                <a:spcPts val="0"/>
              </a:spcBef>
              <a:buClr>
                <a:schemeClr val="bg2"/>
              </a:buClr>
              <a:buFont typeface="+mj-lt"/>
              <a:buAutoNum type="arabicPeriod"/>
            </a:pPr>
            <a:r>
              <a:rPr lang="en-US" sz="2400" dirty="0"/>
              <a:t>Students’ academic transcript data follows them as they advance across educational systems to reduce information gaps that could otherwise hinder their success.  </a:t>
            </a:r>
          </a:p>
          <a:p>
            <a:pPr marL="1257300" lvl="2" indent="-457200">
              <a:spcBef>
                <a:spcPts val="0"/>
              </a:spcBef>
              <a:buClr>
                <a:schemeClr val="bg2"/>
              </a:buClr>
              <a:buAutoNum type="arabicParenR"/>
            </a:pPr>
            <a:endParaRPr lang="en-US" sz="1050" dirty="0"/>
          </a:p>
          <a:p>
            <a:pPr>
              <a:spcBef>
                <a:spcPts val="0"/>
              </a:spcBef>
              <a:buClr>
                <a:schemeClr val="bg2"/>
              </a:buClr>
            </a:pPr>
            <a:r>
              <a:rPr lang="en-US" sz="2400" dirty="0">
                <a:solidFill>
                  <a:schemeClr val="tx2"/>
                </a:solidFill>
              </a:rPr>
              <a:t>Our Tools:</a:t>
            </a:r>
          </a:p>
          <a:p>
            <a:pPr lvl="1">
              <a:spcBef>
                <a:spcPts val="0"/>
              </a:spcBef>
              <a:buClr>
                <a:schemeClr val="bg2"/>
              </a:buClr>
            </a:pPr>
            <a:r>
              <a:rPr lang="en-US" sz="2400" dirty="0" err="1">
                <a:solidFill>
                  <a:schemeClr val="tx2"/>
                </a:solidFill>
              </a:rPr>
              <a:t>CaliforniaColleges.edu</a:t>
            </a:r>
            <a:r>
              <a:rPr lang="en-US" sz="2400" dirty="0"/>
              <a:t> </a:t>
            </a:r>
          </a:p>
          <a:p>
            <a:pPr lvl="1">
              <a:spcBef>
                <a:spcPts val="0"/>
              </a:spcBef>
              <a:buClr>
                <a:schemeClr val="bg2"/>
              </a:buClr>
            </a:pPr>
            <a:r>
              <a:rPr lang="en-US" sz="2400" dirty="0"/>
              <a:t>Data Team and Data Standards</a:t>
            </a:r>
          </a:p>
          <a:p>
            <a:pPr lvl="1">
              <a:spcBef>
                <a:spcPts val="0"/>
              </a:spcBef>
              <a:buClr>
                <a:schemeClr val="bg2"/>
              </a:buClr>
            </a:pPr>
            <a:r>
              <a:rPr lang="en-US" sz="2400" dirty="0"/>
              <a:t>Implementation Support Team</a:t>
            </a:r>
          </a:p>
        </p:txBody>
      </p:sp>
      <p:sp>
        <p:nvSpPr>
          <p:cNvPr id="3" name="Title 2"/>
          <p:cNvSpPr>
            <a:spLocks noGrp="1"/>
          </p:cNvSpPr>
          <p:nvPr>
            <p:ph type="title"/>
          </p:nvPr>
        </p:nvSpPr>
        <p:spPr/>
        <p:txBody>
          <a:bodyPr>
            <a:normAutofit fontScale="90000"/>
          </a:bodyPr>
          <a:lstStyle/>
          <a:p>
            <a:r>
              <a:rPr lang="en-US" dirty="0"/>
              <a:t>What is the California College Guidance Initiative? </a:t>
            </a:r>
          </a:p>
        </p:txBody>
      </p:sp>
    </p:spTree>
    <p:extLst>
      <p:ext uri="{BB962C8B-B14F-4D97-AF65-F5344CB8AC3E}">
        <p14:creationId xmlns:p14="http://schemas.microsoft.com/office/powerpoint/2010/main" val="1505421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lstStyle/>
          <a:p>
            <a:r>
              <a:rPr lang="en-US" sz="3200" dirty="0">
                <a:latin typeface="Arial" charset="0"/>
                <a:ea typeface="Arial" charset="0"/>
                <a:cs typeface="Arial" charset="0"/>
              </a:rPr>
              <a:t>District Partnerships</a:t>
            </a:r>
          </a:p>
        </p:txBody>
      </p:sp>
      <p:sp>
        <p:nvSpPr>
          <p:cNvPr id="6" name="TextBox 5"/>
          <p:cNvSpPr txBox="1"/>
          <p:nvPr/>
        </p:nvSpPr>
        <p:spPr>
          <a:xfrm>
            <a:off x="3610758" y="823980"/>
            <a:ext cx="5424616" cy="6294031"/>
          </a:xfrm>
          <a:prstGeom prst="rect">
            <a:avLst/>
          </a:prstGeom>
          <a:noFill/>
        </p:spPr>
        <p:txBody>
          <a:bodyPr wrap="square" numCol="3" spcCol="2743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Alameda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Hayward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FDB92A"/>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Fresno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Firebaugh Las    </a:t>
            </a:r>
            <a:b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b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  Deltas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Fresno*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rgbClr val="474747"/>
                </a:solidFill>
                <a:latin typeface="Arial" charset="0"/>
                <a:ea typeface="Arial" charset="0"/>
                <a:cs typeface="Arial" charset="0"/>
              </a:rPr>
              <a:t>Selma*</a:t>
            </a: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Imperial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41F3D"/>
                </a:solidFill>
                <a:effectLst/>
                <a:uLnTx/>
                <a:uFillTx/>
                <a:latin typeface="Arial" charset="0"/>
                <a:ea typeface="Arial" charset="0"/>
                <a:cs typeface="Arial" charset="0"/>
              </a:rPr>
              <a:t>Brawley Union High*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Kings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Hanford Joint Union   </a:t>
            </a:r>
            <a:b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b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  High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FDB92A"/>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Los Angeles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a:ln>
                  <a:noFill/>
                </a:ln>
                <a:solidFill>
                  <a:srgbClr val="474747"/>
                </a:solidFill>
                <a:effectLst/>
                <a:uLnTx/>
                <a:uFillTx/>
                <a:latin typeface="Arial" charset="0"/>
                <a:ea typeface="Arial" charset="0"/>
                <a:cs typeface="Arial" charset="0"/>
              </a:rPr>
              <a:t>Centinela</a:t>
            </a: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 Valley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Compton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El Monte Union High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El Rancho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Green Dot*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Hacienda la Puente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Norwalk‐La Mirada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Pasadena*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Pomona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Rowland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dirty="0">
              <a:solidFill>
                <a:srgbClr val="2577BD"/>
              </a:solidFill>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Orange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Anaheim Union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Garden Grove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Santa Ana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FDB92A"/>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Riverside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Corona-Norco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Desert Sands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Hemet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Jurupa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Moreno Valley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Murrieta Valley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Perris Union High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Temecula Valley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Val Verde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Sacramento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Sacramento 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Elk Grove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San Bernardino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Chaffey Joint Union </a:t>
            </a:r>
            <a:b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b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  High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Chino Valley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Redlands*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Upland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San Diego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Oceanside*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San Marcos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Vista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San Luis Obispo County</a:t>
            </a:r>
            <a:endParaRPr kumimoji="0" lang="en-US" sz="1300" b="0" i="0" u="none" strike="noStrike" kern="1200" cap="none" spc="0" normalizeH="0" baseline="0" noProof="0" dirty="0">
              <a:ln>
                <a:noFill/>
              </a:ln>
              <a:solidFill>
                <a:srgbClr val="2577BD"/>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Coast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Paso Robles Joint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San Luis Coastal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Shandon Joint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Templeton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San Mateo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Jefferson Union High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Santa Clara County</a:t>
            </a:r>
            <a:b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br>
            <a:r>
              <a:rPr kumimoji="0" lang="en-US" sz="1300" b="0" i="0" u="none" strike="noStrike" kern="1200" cap="none" spc="0" normalizeH="0" baseline="0" noProof="0" dirty="0">
                <a:ln>
                  <a:noFill/>
                </a:ln>
                <a:solidFill>
                  <a:srgbClr val="041F3D"/>
                </a:solidFill>
                <a:effectLst/>
                <a:uLnTx/>
                <a:uFillTx/>
                <a:latin typeface="Arial" charset="0"/>
                <a:ea typeface="Arial" charset="0"/>
                <a:cs typeface="Arial" charset="0"/>
              </a:rPr>
              <a:t>Gilroy*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Tulare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Cutler‐</a:t>
            </a:r>
            <a:r>
              <a:rPr kumimoji="0" lang="en-US" sz="1300" b="0" i="0" u="none" strike="noStrike" kern="1200" cap="none" spc="0" normalizeH="0" baseline="0" noProof="0" dirty="0" err="1">
                <a:ln>
                  <a:noFill/>
                </a:ln>
                <a:solidFill>
                  <a:srgbClr val="474747"/>
                </a:solidFill>
                <a:effectLst/>
                <a:uLnTx/>
                <a:uFillTx/>
                <a:latin typeface="Arial" charset="0"/>
                <a:ea typeface="Arial" charset="0"/>
                <a:cs typeface="Arial" charset="0"/>
              </a:rPr>
              <a:t>Orosi</a:t>
            </a: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 Joint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rgbClr val="474747"/>
                </a:solidFill>
                <a:latin typeface="Arial" charset="0"/>
                <a:ea typeface="Arial" charset="0"/>
                <a:cs typeface="Arial" charset="0"/>
              </a:rPr>
              <a:t>Woodlake</a:t>
            </a: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577BD"/>
                </a:solidFill>
                <a:effectLst/>
                <a:uLnTx/>
                <a:uFillTx/>
                <a:latin typeface="Arial" charset="0"/>
                <a:ea typeface="Arial" charset="0"/>
                <a:cs typeface="Arial" charset="0"/>
              </a:rPr>
              <a:t>Yolo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74747"/>
                </a:solidFill>
                <a:effectLst/>
                <a:uLnTx/>
                <a:uFillTx/>
                <a:latin typeface="Arial" charset="0"/>
                <a:ea typeface="Arial" charset="0"/>
                <a:cs typeface="Arial" charset="0"/>
              </a:rPr>
              <a:t>Woodland Joint</a:t>
            </a:r>
          </a:p>
        </p:txBody>
      </p:sp>
      <p:sp>
        <p:nvSpPr>
          <p:cNvPr id="7" name="Rectangle 6"/>
          <p:cNvSpPr/>
          <p:nvPr/>
        </p:nvSpPr>
        <p:spPr>
          <a:xfrm>
            <a:off x="226534" y="5660490"/>
            <a:ext cx="282803" cy="2842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1F3D"/>
              </a:solidFill>
              <a:effectLst/>
              <a:uLnTx/>
              <a:uFillTx/>
              <a:latin typeface="Arial"/>
              <a:ea typeface="+mn-ea"/>
              <a:cs typeface="+mn-cs"/>
            </a:endParaRPr>
          </a:p>
        </p:txBody>
      </p:sp>
      <p:sp>
        <p:nvSpPr>
          <p:cNvPr id="8" name="Rectangle 7"/>
          <p:cNvSpPr/>
          <p:nvPr/>
        </p:nvSpPr>
        <p:spPr>
          <a:xfrm>
            <a:off x="226534" y="6134313"/>
            <a:ext cx="282803" cy="2842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1F3D"/>
              </a:solidFill>
              <a:effectLst/>
              <a:uLnTx/>
              <a:uFillTx/>
              <a:latin typeface="Arial"/>
              <a:ea typeface="+mn-ea"/>
              <a:cs typeface="+mn-cs"/>
            </a:endParaRPr>
          </a:p>
        </p:txBody>
      </p:sp>
      <p:sp>
        <p:nvSpPr>
          <p:cNvPr id="9" name="TextBox 8"/>
          <p:cNvSpPr txBox="1"/>
          <p:nvPr/>
        </p:nvSpPr>
        <p:spPr>
          <a:xfrm>
            <a:off x="589784" y="5583547"/>
            <a:ext cx="2670924" cy="430887"/>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74747"/>
                </a:solidFill>
                <a:effectLst/>
                <a:uLnTx/>
                <a:uFillTx/>
                <a:latin typeface="Arial" charset="0"/>
                <a:ea typeface="Arial" charset="0"/>
                <a:cs typeface="Arial" charset="0"/>
              </a:rPr>
              <a:t>Counties with CCGI Partner Districts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74747"/>
                </a:solidFill>
                <a:effectLst/>
                <a:uLnTx/>
                <a:uFillTx/>
                <a:latin typeface="Arial" charset="0"/>
                <a:ea typeface="Arial" charset="0"/>
                <a:cs typeface="Arial" charset="0"/>
              </a:rPr>
              <a:t>prior to 2017-18</a:t>
            </a:r>
          </a:p>
        </p:txBody>
      </p:sp>
      <p:sp>
        <p:nvSpPr>
          <p:cNvPr id="10" name="TextBox 9"/>
          <p:cNvSpPr txBox="1"/>
          <p:nvPr/>
        </p:nvSpPr>
        <p:spPr>
          <a:xfrm>
            <a:off x="589784" y="6079614"/>
            <a:ext cx="2654894" cy="430887"/>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74747"/>
                </a:solidFill>
                <a:effectLst/>
                <a:uLnTx/>
                <a:uFillTx/>
                <a:latin typeface="Arial" charset="0"/>
                <a:ea typeface="Arial" charset="0"/>
                <a:cs typeface="Arial" charset="0"/>
              </a:rPr>
              <a:t>Counties with new or potential CCGI </a:t>
            </a:r>
            <a:br>
              <a:rPr kumimoji="0" lang="en-US" sz="1100" b="1" i="0" u="none" strike="noStrike" kern="1200" cap="none" spc="0" normalizeH="0" baseline="0" noProof="0" dirty="0">
                <a:ln>
                  <a:noFill/>
                </a:ln>
                <a:solidFill>
                  <a:srgbClr val="474747"/>
                </a:solidFill>
                <a:effectLst/>
                <a:uLnTx/>
                <a:uFillTx/>
                <a:latin typeface="Arial" charset="0"/>
                <a:ea typeface="Arial" charset="0"/>
                <a:cs typeface="Arial" charset="0"/>
              </a:rPr>
            </a:br>
            <a:r>
              <a:rPr kumimoji="0" lang="en-US" sz="1100" b="1" i="0" u="none" strike="noStrike" kern="1200" cap="none" spc="0" normalizeH="0" baseline="0" noProof="0" dirty="0">
                <a:ln>
                  <a:noFill/>
                </a:ln>
                <a:solidFill>
                  <a:srgbClr val="474747"/>
                </a:solidFill>
                <a:effectLst/>
                <a:uLnTx/>
                <a:uFillTx/>
                <a:latin typeface="Arial" charset="0"/>
                <a:ea typeface="Arial" charset="0"/>
                <a:cs typeface="Arial" charset="0"/>
              </a:rPr>
              <a:t>Partner Districts as of 2017-18</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5" y="951617"/>
            <a:ext cx="3521633" cy="4442311"/>
          </a:xfrm>
          <a:prstGeom prst="rect">
            <a:avLst/>
          </a:prstGeom>
        </p:spPr>
      </p:pic>
      <p:sp>
        <p:nvSpPr>
          <p:cNvPr id="2" name="TextBox 1"/>
          <p:cNvSpPr txBox="1"/>
          <p:nvPr/>
        </p:nvSpPr>
        <p:spPr>
          <a:xfrm>
            <a:off x="5437414" y="6419907"/>
            <a:ext cx="293914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74747"/>
                </a:solidFill>
                <a:effectLst/>
                <a:uLnTx/>
                <a:uFillTx/>
                <a:latin typeface="Arial" charset="0"/>
                <a:ea typeface="Arial" charset="0"/>
                <a:cs typeface="Arial" charset="0"/>
              </a:rPr>
              <a:t>*Potential 2018-19 expansion districts</a:t>
            </a:r>
          </a:p>
        </p:txBody>
      </p:sp>
      <p:sp>
        <p:nvSpPr>
          <p:cNvPr id="4" name="TextBox 3">
            <a:extLst>
              <a:ext uri="{FF2B5EF4-FFF2-40B4-BE49-F238E27FC236}">
                <a16:creationId xmlns:a16="http://schemas.microsoft.com/office/drawing/2014/main" id="{E488F5DA-EEB6-4430-9958-8AE463BCE97B}"/>
              </a:ext>
            </a:extLst>
          </p:cNvPr>
          <p:cNvSpPr txBox="1"/>
          <p:nvPr/>
        </p:nvSpPr>
        <p:spPr>
          <a:xfrm>
            <a:off x="3644096" y="1378347"/>
            <a:ext cx="1470829" cy="1155303"/>
          </a:xfrm>
          <a:prstGeom prst="rect">
            <a:avLst/>
          </a:prstGeom>
          <a:noFill/>
          <a:ln w="28575">
            <a:solidFill>
              <a:srgbClr val="FF000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9F80B471-8A16-46F8-AE8C-DF43328C22D4}"/>
              </a:ext>
            </a:extLst>
          </p:cNvPr>
          <p:cNvSpPr txBox="1"/>
          <p:nvPr/>
        </p:nvSpPr>
        <p:spPr>
          <a:xfrm>
            <a:off x="3577420" y="3187059"/>
            <a:ext cx="1623230" cy="704850"/>
          </a:xfrm>
          <a:prstGeom prst="rect">
            <a:avLst/>
          </a:prstGeom>
          <a:noFill/>
          <a:ln w="28575">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8C9CC151-F727-4E77-A8FE-FC23B8EAA61E}"/>
              </a:ext>
            </a:extLst>
          </p:cNvPr>
          <p:cNvSpPr txBox="1"/>
          <p:nvPr/>
        </p:nvSpPr>
        <p:spPr>
          <a:xfrm>
            <a:off x="7324724" y="4572000"/>
            <a:ext cx="1414463" cy="757238"/>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076097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07546" y="2757811"/>
            <a:ext cx="8928909" cy="565872"/>
          </a:xfrm>
        </p:spPr>
        <p:txBody>
          <a:bodyPr/>
          <a:lstStyle/>
          <a:p>
            <a:r>
              <a:rPr lang="en-US" dirty="0"/>
              <a:t>Data Security, Questions, Contact Info</a:t>
            </a:r>
          </a:p>
        </p:txBody>
      </p:sp>
    </p:spTree>
    <p:extLst>
      <p:ext uri="{BB962C8B-B14F-4D97-AF65-F5344CB8AC3E}">
        <p14:creationId xmlns:p14="http://schemas.microsoft.com/office/powerpoint/2010/main" val="2933665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8" y="2298321"/>
            <a:ext cx="8946247" cy="4018001"/>
          </a:xfrm>
        </p:spPr>
        <p:txBody>
          <a:bodyPr>
            <a:normAutofit fontScale="92500"/>
          </a:bodyPr>
          <a:lstStyle/>
          <a:p>
            <a:r>
              <a:rPr lang="en-US" dirty="0"/>
              <a:t>Family Educational Rights and Privacy Act	</a:t>
            </a:r>
          </a:p>
          <a:p>
            <a:r>
              <a:rPr lang="en-US" dirty="0"/>
              <a:t>Protection of Pupil Rights Amendment	</a:t>
            </a:r>
          </a:p>
          <a:p>
            <a:r>
              <a:rPr lang="en-US" dirty="0"/>
              <a:t>Fair Information Practice Principles	</a:t>
            </a:r>
          </a:p>
          <a:p>
            <a:r>
              <a:rPr lang="en-US" dirty="0"/>
              <a:t>Privacy Technical Assistance Center Requirements and Best Practices	</a:t>
            </a:r>
          </a:p>
          <a:p>
            <a:r>
              <a:rPr lang="en-US" dirty="0"/>
              <a:t>CA Senate Bill No. 1177	</a:t>
            </a:r>
          </a:p>
          <a:p>
            <a:r>
              <a:rPr lang="en-US" dirty="0"/>
              <a:t>CA Assembly Bill No. 1584	</a:t>
            </a:r>
          </a:p>
          <a:p>
            <a:r>
              <a:rPr lang="en-US" dirty="0"/>
              <a:t>Children’s Online Privacy Protection Rule	</a:t>
            </a:r>
          </a:p>
          <a:p>
            <a:r>
              <a:rPr lang="en-US" dirty="0"/>
              <a:t>CaliforniaColleges.edu Privacy Policy for Student Users	</a:t>
            </a:r>
          </a:p>
          <a:p>
            <a:r>
              <a:rPr lang="en-US" dirty="0"/>
              <a:t>California College Guidance Initiative Memorandum of Understanding</a:t>
            </a:r>
          </a:p>
        </p:txBody>
      </p:sp>
      <p:sp>
        <p:nvSpPr>
          <p:cNvPr id="3" name="Title 2"/>
          <p:cNvSpPr>
            <a:spLocks noGrp="1"/>
          </p:cNvSpPr>
          <p:nvPr>
            <p:ph type="title"/>
          </p:nvPr>
        </p:nvSpPr>
        <p:spPr/>
        <p:txBody>
          <a:bodyPr/>
          <a:lstStyle/>
          <a:p>
            <a:r>
              <a:rPr lang="en-US" dirty="0"/>
              <a:t>Data Security </a:t>
            </a:r>
          </a:p>
        </p:txBody>
      </p:sp>
      <p:sp>
        <p:nvSpPr>
          <p:cNvPr id="4" name="Content Placeholder 3"/>
          <p:cNvSpPr>
            <a:spLocks noGrp="1"/>
          </p:cNvSpPr>
          <p:nvPr>
            <p:ph idx="11"/>
          </p:nvPr>
        </p:nvSpPr>
        <p:spPr>
          <a:xfrm>
            <a:off x="89128" y="1021314"/>
            <a:ext cx="8946247" cy="1017693"/>
          </a:xfrm>
        </p:spPr>
        <p:txBody>
          <a:bodyPr/>
          <a:lstStyle/>
          <a:p>
            <a:r>
              <a:rPr lang="en-US" dirty="0"/>
              <a:t>CCGI handles Personally Identifiable Information (PII) carefully and is compliant with the following:</a:t>
            </a:r>
          </a:p>
        </p:txBody>
      </p:sp>
    </p:spTree>
    <p:extLst>
      <p:ext uri="{BB962C8B-B14F-4D97-AF65-F5344CB8AC3E}">
        <p14:creationId xmlns:p14="http://schemas.microsoft.com/office/powerpoint/2010/main" val="991947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spcBef>
                <a:spcPts val="0"/>
              </a:spcBef>
              <a:buNone/>
            </a:pPr>
            <a:endParaRPr lang="en-US" sz="2000" dirty="0"/>
          </a:p>
          <a:p>
            <a:pPr marL="0" indent="0" algn="ctr">
              <a:spcBef>
                <a:spcPts val="0"/>
              </a:spcBef>
              <a:buNone/>
            </a:pPr>
            <a:endParaRPr lang="en-US" sz="2000" u="sng" dirty="0">
              <a:solidFill>
                <a:schemeClr val="accent4"/>
              </a:solidFill>
            </a:endParaRPr>
          </a:p>
          <a:p>
            <a:pPr marL="0" indent="0" algn="ctr">
              <a:spcBef>
                <a:spcPts val="0"/>
              </a:spcBef>
              <a:buNone/>
            </a:pPr>
            <a:endParaRPr lang="en-US" sz="2000" u="sng" dirty="0">
              <a:solidFill>
                <a:schemeClr val="accent4"/>
              </a:solidFill>
            </a:endParaRPr>
          </a:p>
          <a:p>
            <a:pPr marL="0" indent="0" algn="ctr">
              <a:spcBef>
                <a:spcPts val="0"/>
              </a:spcBef>
              <a:buNone/>
            </a:pPr>
            <a:r>
              <a:rPr lang="en-US" sz="2000" dirty="0">
                <a:solidFill>
                  <a:schemeClr val="accent4"/>
                </a:solidFill>
              </a:rPr>
              <a:t>Interested in talking more about this subject? Email us at:</a:t>
            </a:r>
          </a:p>
          <a:p>
            <a:pPr marL="0" indent="0" algn="ctr">
              <a:spcBef>
                <a:spcPts val="0"/>
              </a:spcBef>
              <a:buNone/>
            </a:pPr>
            <a:r>
              <a:rPr lang="en-US" sz="2000" u="sng" dirty="0" err="1">
                <a:solidFill>
                  <a:schemeClr val="bg1">
                    <a:lumMod val="75000"/>
                    <a:lumOff val="25000"/>
                  </a:schemeClr>
                </a:solidFill>
                <a:hlinkClick r:id="rId3"/>
              </a:rPr>
              <a:t>CollegePartnerships@CaliforniaColleges.</a:t>
            </a:r>
            <a:r>
              <a:rPr lang="en-US" sz="2000" u="sng" dirty="0" err="1">
                <a:solidFill>
                  <a:schemeClr val="bg1">
                    <a:lumMod val="75000"/>
                    <a:lumOff val="25000"/>
                  </a:schemeClr>
                </a:solidFill>
              </a:rPr>
              <a:t>edu</a:t>
            </a:r>
            <a:endParaRPr lang="en-US" sz="2000" u="sng" dirty="0">
              <a:solidFill>
                <a:schemeClr val="bg1">
                  <a:lumMod val="75000"/>
                  <a:lumOff val="25000"/>
                </a:schemeClr>
              </a:solidFill>
            </a:endParaRPr>
          </a:p>
          <a:p>
            <a:pPr marL="0" indent="0" algn="ctr">
              <a:spcBef>
                <a:spcPts val="0"/>
              </a:spcBef>
              <a:buNone/>
            </a:pPr>
            <a:endParaRPr lang="en-US" sz="2000" u="sng" dirty="0">
              <a:solidFill>
                <a:schemeClr val="accent4"/>
              </a:solidFill>
            </a:endParaRPr>
          </a:p>
          <a:p>
            <a:pPr marL="0" indent="0" algn="ctr">
              <a:spcBef>
                <a:spcPts val="0"/>
              </a:spcBef>
              <a:buNone/>
            </a:pPr>
            <a:r>
              <a:rPr lang="en-US" sz="2000" dirty="0">
                <a:solidFill>
                  <a:schemeClr val="accent4"/>
                </a:solidFill>
              </a:rPr>
              <a:t>Benjamin Baird</a:t>
            </a:r>
          </a:p>
          <a:p>
            <a:pPr marL="0" indent="0" algn="ctr">
              <a:spcBef>
                <a:spcPts val="0"/>
              </a:spcBef>
              <a:buNone/>
            </a:pPr>
            <a:r>
              <a:rPr lang="en-US" sz="2000" dirty="0">
                <a:solidFill>
                  <a:schemeClr val="accent4"/>
                </a:solidFill>
              </a:rPr>
              <a:t>Director of Data Management</a:t>
            </a:r>
          </a:p>
          <a:p>
            <a:pPr marL="0" indent="0" algn="ctr">
              <a:spcBef>
                <a:spcPts val="0"/>
              </a:spcBef>
              <a:buNone/>
            </a:pPr>
            <a:r>
              <a:rPr lang="en-US" sz="2000" dirty="0">
                <a:solidFill>
                  <a:schemeClr val="accent4"/>
                </a:solidFill>
              </a:rPr>
              <a:t>916.581.1643</a:t>
            </a:r>
          </a:p>
          <a:p>
            <a:pPr marL="0" indent="0" algn="ctr">
              <a:spcBef>
                <a:spcPts val="0"/>
              </a:spcBef>
              <a:buNone/>
            </a:pPr>
            <a:r>
              <a:rPr lang="en-US" sz="2000" dirty="0">
                <a:solidFill>
                  <a:schemeClr val="tx2"/>
                </a:solidFill>
                <a:hlinkClick r:id="rId4"/>
              </a:rPr>
              <a:t>BBaird@californiacolleges.org</a:t>
            </a:r>
            <a:r>
              <a:rPr lang="en-US" sz="2000" dirty="0">
                <a:solidFill>
                  <a:schemeClr val="tx2"/>
                </a:solidFill>
              </a:rPr>
              <a:t> </a:t>
            </a:r>
            <a:endParaRPr lang="en-US" sz="2000" dirty="0">
              <a:solidFill>
                <a:schemeClr val="accent4"/>
              </a:solidFill>
            </a:endParaRPr>
          </a:p>
          <a:p>
            <a:pPr marL="0" indent="0">
              <a:spcBef>
                <a:spcPts val="0"/>
              </a:spcBef>
              <a:buNone/>
            </a:pPr>
            <a:endParaRPr lang="en-US" sz="2000" dirty="0"/>
          </a:p>
          <a:p>
            <a:pPr marL="0" indent="0">
              <a:spcBef>
                <a:spcPts val="0"/>
              </a:spcBef>
              <a:buNone/>
            </a:pPr>
            <a:endParaRPr lang="en-US" sz="2000" dirty="0"/>
          </a:p>
          <a:p>
            <a:endParaRPr lang="en-US" dirty="0"/>
          </a:p>
          <a:p>
            <a:endParaRPr lang="en-US" dirty="0"/>
          </a:p>
        </p:txBody>
      </p:sp>
      <p:sp>
        <p:nvSpPr>
          <p:cNvPr id="3" name="Title 2"/>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120578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4" y="866378"/>
            <a:ext cx="8946249" cy="6461699"/>
          </a:xfrm>
        </p:spPr>
        <p:txBody>
          <a:bodyPr>
            <a:noAutofit/>
          </a:bodyPr>
          <a:lstStyle/>
          <a:p>
            <a:pPr>
              <a:spcBef>
                <a:spcPts val="0"/>
              </a:spcBef>
              <a:buClr>
                <a:schemeClr val="bg2"/>
              </a:buClr>
            </a:pPr>
            <a:r>
              <a:rPr lang="en-US" sz="2400" dirty="0">
                <a:solidFill>
                  <a:schemeClr val="tx2"/>
                </a:solidFill>
              </a:rPr>
              <a:t>Our Approach:</a:t>
            </a:r>
          </a:p>
          <a:p>
            <a:pPr marL="857250" lvl="1" indent="-457200">
              <a:spcBef>
                <a:spcPts val="0"/>
              </a:spcBef>
              <a:buClr>
                <a:schemeClr val="bg2"/>
              </a:buClr>
              <a:buFont typeface="+mj-lt"/>
              <a:buAutoNum type="arabicPeriod"/>
            </a:pPr>
            <a:r>
              <a:rPr lang="en-US" sz="2400" dirty="0"/>
              <a:t>Manage the State of California’s college and career planning platform, </a:t>
            </a:r>
            <a:r>
              <a:rPr lang="en-US" sz="2400" dirty="0" err="1">
                <a:solidFill>
                  <a:schemeClr val="tx2"/>
                </a:solidFill>
              </a:rPr>
              <a:t>CaliforniaColleges.edu</a:t>
            </a:r>
            <a:r>
              <a:rPr lang="en-US" sz="2400" dirty="0"/>
              <a:t> and its embedded 6</a:t>
            </a:r>
            <a:r>
              <a:rPr lang="en-US" sz="2400" baseline="30000" dirty="0"/>
              <a:t>th</a:t>
            </a:r>
            <a:r>
              <a:rPr lang="en-US" sz="2400" dirty="0"/>
              <a:t>-12</a:t>
            </a:r>
            <a:r>
              <a:rPr lang="en-US" sz="2400" baseline="30000" dirty="0"/>
              <a:t>th</a:t>
            </a:r>
            <a:r>
              <a:rPr lang="en-US" sz="2400" dirty="0"/>
              <a:t> grade curriculum.</a:t>
            </a:r>
            <a:br>
              <a:rPr lang="en-US" sz="2400" dirty="0"/>
            </a:br>
            <a:endParaRPr lang="en-US" sz="1050" dirty="0"/>
          </a:p>
          <a:p>
            <a:pPr marL="857250" lvl="1" indent="-457200">
              <a:spcBef>
                <a:spcPts val="0"/>
              </a:spcBef>
              <a:buClr>
                <a:schemeClr val="bg2"/>
              </a:buClr>
              <a:buFont typeface="+mj-lt"/>
              <a:buAutoNum type="arabicPeriod"/>
            </a:pPr>
            <a:r>
              <a:rPr lang="en-US" sz="2400" dirty="0"/>
              <a:t>When appropriate, utilize </a:t>
            </a:r>
            <a:r>
              <a:rPr lang="en-US" sz="2400" dirty="0" err="1">
                <a:solidFill>
                  <a:schemeClr val="tx2"/>
                </a:solidFill>
              </a:rPr>
              <a:t>CaliforniaColleges.edu</a:t>
            </a:r>
            <a:r>
              <a:rPr lang="en-US" sz="2400" dirty="0"/>
              <a:t> as hub which facilitates the reliable matching of unique student identifiers and the transmission of students’ transcript records between K-12 districts and the California Community Colleges, the California State University System, the California Student Aid Commission, and the Free Application for Federal Student Aid.</a:t>
            </a:r>
            <a:br>
              <a:rPr lang="en-US" sz="2400" dirty="0"/>
            </a:br>
            <a:endParaRPr lang="en-US" sz="1050" dirty="0"/>
          </a:p>
          <a:p>
            <a:pPr marL="857250" lvl="1" indent="-457200">
              <a:spcBef>
                <a:spcPts val="0"/>
              </a:spcBef>
              <a:buClr>
                <a:schemeClr val="bg2"/>
              </a:buClr>
              <a:buFont typeface="+mj-lt"/>
              <a:buAutoNum type="arabicPeriod"/>
            </a:pPr>
            <a:r>
              <a:rPr lang="en-US" sz="2400" dirty="0"/>
              <a:t>Increase the capacity of K-12 school districts to make college and career planning a systematic part of all 6</a:t>
            </a:r>
            <a:r>
              <a:rPr lang="en-US" sz="2400" baseline="30000" dirty="0"/>
              <a:t>th</a:t>
            </a:r>
            <a:r>
              <a:rPr lang="en-US" sz="2400" dirty="0"/>
              <a:t>-12</a:t>
            </a:r>
            <a:r>
              <a:rPr lang="en-US" sz="2400" baseline="30000" dirty="0"/>
              <a:t>th</a:t>
            </a:r>
            <a:r>
              <a:rPr lang="en-US" sz="2400" dirty="0"/>
              <a:t> grade students’ education.  </a:t>
            </a:r>
          </a:p>
        </p:txBody>
      </p:sp>
      <p:sp>
        <p:nvSpPr>
          <p:cNvPr id="3" name="Title 2"/>
          <p:cNvSpPr>
            <a:spLocks noGrp="1"/>
          </p:cNvSpPr>
          <p:nvPr>
            <p:ph type="title"/>
          </p:nvPr>
        </p:nvSpPr>
        <p:spPr/>
        <p:txBody>
          <a:bodyPr>
            <a:normAutofit/>
          </a:bodyPr>
          <a:lstStyle/>
          <a:p>
            <a:r>
              <a:rPr lang="en-US" dirty="0"/>
              <a:t>Approach</a:t>
            </a:r>
          </a:p>
        </p:txBody>
      </p:sp>
    </p:spTree>
    <p:extLst>
      <p:ext uri="{BB962C8B-B14F-4D97-AF65-F5344CB8AC3E}">
        <p14:creationId xmlns:p14="http://schemas.microsoft.com/office/powerpoint/2010/main" val="177781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Governance</a:t>
            </a:r>
          </a:p>
        </p:txBody>
      </p:sp>
      <p:sp>
        <p:nvSpPr>
          <p:cNvPr id="6" name="Content Placeholder 1">
            <a:extLst>
              <a:ext uri="{FF2B5EF4-FFF2-40B4-BE49-F238E27FC236}">
                <a16:creationId xmlns:a16="http://schemas.microsoft.com/office/drawing/2014/main" id="{A8FCEA79-F0D8-6D48-93FF-0E59BF6AFF0A}"/>
              </a:ext>
            </a:extLst>
          </p:cNvPr>
          <p:cNvSpPr txBox="1">
            <a:spLocks/>
          </p:cNvSpPr>
          <p:nvPr/>
        </p:nvSpPr>
        <p:spPr>
          <a:xfrm>
            <a:off x="89125" y="1120588"/>
            <a:ext cx="8946249" cy="5584363"/>
          </a:xfrm>
          <a:prstGeom prst="rect">
            <a:avLst/>
          </a:prstGeom>
        </p:spPr>
        <p:txBody>
          <a:bodyPr>
            <a:normAutofit/>
          </a:bodyPr>
          <a:lstStyle>
            <a:lvl1pPr marL="342900" indent="-342900" algn="l" defTabSz="457200" rtl="0" eaLnBrk="1" latinLnBrk="0" hangingPunct="1">
              <a:spcBef>
                <a:spcPct val="20000"/>
              </a:spcBef>
              <a:buClr>
                <a:schemeClr val="bg2"/>
              </a:buClr>
              <a:buSzPct val="75000"/>
              <a:buFont typeface="LucidaGrande" charset="0"/>
              <a:buChar char="-"/>
              <a:defRPr sz="2400" kern="1200" baseline="0">
                <a:solidFill>
                  <a:schemeClr val="tx1"/>
                </a:solidFill>
                <a:latin typeface="Corbel"/>
                <a:ea typeface="+mn-ea"/>
                <a:cs typeface="Corbel"/>
              </a:defRPr>
            </a:lvl1pPr>
            <a:lvl2pPr marL="742950" indent="-285750" algn="l" defTabSz="457200" rtl="0" eaLnBrk="1" latinLnBrk="0" hangingPunct="1">
              <a:spcBef>
                <a:spcPct val="20000"/>
              </a:spcBef>
              <a:buClr>
                <a:schemeClr val="bg2"/>
              </a:buClr>
              <a:buSzPct val="75000"/>
              <a:buFont typeface="LucidaGrande" charset="0"/>
              <a:buChar char="-"/>
              <a:defRPr sz="2200" kern="1200">
                <a:solidFill>
                  <a:schemeClr val="tx1"/>
                </a:solidFill>
                <a:latin typeface="Corbel"/>
                <a:ea typeface="+mn-ea"/>
                <a:cs typeface="Corbel"/>
              </a:defRPr>
            </a:lvl2pPr>
            <a:lvl3pPr marL="1143000" indent="-228600" algn="l" defTabSz="457200" rtl="0" eaLnBrk="1" latinLnBrk="0" hangingPunct="1">
              <a:spcBef>
                <a:spcPct val="20000"/>
              </a:spcBef>
              <a:buClr>
                <a:schemeClr val="bg2"/>
              </a:buClr>
              <a:buSzPct val="75000"/>
              <a:buFont typeface="LucidaGrande" charset="0"/>
              <a:buChar char="-"/>
              <a:defRPr sz="2000" kern="1200" baseline="0">
                <a:solidFill>
                  <a:schemeClr val="tx1"/>
                </a:solidFill>
                <a:latin typeface="Corbel"/>
                <a:ea typeface="+mn-ea"/>
                <a:cs typeface="Corbel"/>
              </a:defRPr>
            </a:lvl3pPr>
            <a:lvl4pPr marL="1657350" indent="-285750" algn="l" defTabSz="457200" rtl="0" eaLnBrk="1" latinLnBrk="0" hangingPunct="1">
              <a:spcBef>
                <a:spcPct val="20000"/>
              </a:spcBef>
              <a:buClr>
                <a:schemeClr val="bg2"/>
              </a:buClr>
              <a:buSzPct val="75000"/>
              <a:buFont typeface="LucidaGrande" charset="0"/>
              <a:buChar char="-"/>
              <a:defRPr sz="1800" kern="1200" baseline="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600" dirty="0"/>
              <a:t>The Foundation for California Community Colleges (FCCC) provides the fiscal and legal home for CCGI.</a:t>
            </a:r>
            <a:br>
              <a:rPr lang="en-US" sz="2600" dirty="0"/>
            </a:br>
            <a:endParaRPr lang="en-US" sz="2600" dirty="0"/>
          </a:p>
          <a:p>
            <a:pPr marL="514350" indent="-514350">
              <a:buFont typeface="+mj-lt"/>
              <a:buAutoNum type="arabicPeriod"/>
            </a:pPr>
            <a:r>
              <a:rPr lang="en-US" sz="2600" dirty="0"/>
              <a:t>An inter-segmental advisory committee includes campus and community-based college guidance practitioners as well as admissions and student services professionals from the higher education system offices (CSU, CCC, UC and independent colleges and universities).  </a:t>
            </a:r>
          </a:p>
          <a:p>
            <a:endParaRPr lang="en-US" dirty="0"/>
          </a:p>
        </p:txBody>
      </p:sp>
    </p:spTree>
    <p:extLst>
      <p:ext uri="{BB962C8B-B14F-4D97-AF65-F5344CB8AC3E}">
        <p14:creationId xmlns:p14="http://schemas.microsoft.com/office/powerpoint/2010/main" val="146483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 y="0"/>
            <a:ext cx="8946249" cy="762000"/>
          </a:xfrm>
        </p:spPr>
        <p:txBody>
          <a:bodyPr/>
          <a:lstStyle/>
          <a:p>
            <a:r>
              <a:rPr lang="en-US" dirty="0"/>
              <a:t>Why We Exist: K-12</a:t>
            </a:r>
          </a:p>
        </p:txBody>
      </p:sp>
      <p:sp>
        <p:nvSpPr>
          <p:cNvPr id="3" name="Content Placeholder 2"/>
          <p:cNvSpPr>
            <a:spLocks noGrp="1"/>
          </p:cNvSpPr>
          <p:nvPr>
            <p:ph idx="1"/>
          </p:nvPr>
        </p:nvSpPr>
        <p:spPr>
          <a:xfrm>
            <a:off x="89126" y="1655999"/>
            <a:ext cx="8946249" cy="3010747"/>
          </a:xfrm>
        </p:spPr>
        <p:txBody>
          <a:bodyPr anchor="ctr"/>
          <a:lstStyle/>
          <a:p>
            <a:pPr>
              <a:spcBef>
                <a:spcPts val="0"/>
              </a:spcBef>
            </a:pPr>
            <a:r>
              <a:rPr lang="en-US" dirty="0"/>
              <a:t>750 : 1</a:t>
            </a:r>
          </a:p>
        </p:txBody>
      </p:sp>
    </p:spTree>
    <p:extLst>
      <p:ext uri="{BB962C8B-B14F-4D97-AF65-F5344CB8AC3E}">
        <p14:creationId xmlns:p14="http://schemas.microsoft.com/office/powerpoint/2010/main" val="294883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26" y="1923628"/>
            <a:ext cx="8946249" cy="1287924"/>
          </a:xfrm>
        </p:spPr>
        <p:txBody>
          <a:bodyPr>
            <a:normAutofit lnSpcReduction="10000"/>
          </a:bodyPr>
          <a:lstStyle/>
          <a:p>
            <a:pPr algn="ctr"/>
            <a:r>
              <a:rPr lang="en-US" sz="8000" dirty="0">
                <a:solidFill>
                  <a:schemeClr val="tx2"/>
                </a:solidFill>
              </a:rPr>
              <a:t>16 </a:t>
            </a:r>
            <a:r>
              <a:rPr lang="en-US" sz="7200" dirty="0">
                <a:solidFill>
                  <a:schemeClr val="tx2"/>
                </a:solidFill>
              </a:rPr>
              <a:t>Standards</a:t>
            </a:r>
            <a:endParaRPr lang="en-US" sz="8000" dirty="0">
              <a:solidFill>
                <a:schemeClr val="tx2"/>
              </a:solidFill>
            </a:endParaRPr>
          </a:p>
        </p:txBody>
      </p:sp>
      <p:sp>
        <p:nvSpPr>
          <p:cNvPr id="3" name="Title 2"/>
          <p:cNvSpPr>
            <a:spLocks noGrp="1"/>
          </p:cNvSpPr>
          <p:nvPr>
            <p:ph type="title"/>
          </p:nvPr>
        </p:nvSpPr>
        <p:spPr/>
        <p:txBody>
          <a:bodyPr/>
          <a:lstStyle/>
          <a:p>
            <a:r>
              <a:rPr lang="en-US" dirty="0"/>
              <a:t>K-12 College and Career Guidance Reality</a:t>
            </a:r>
          </a:p>
        </p:txBody>
      </p:sp>
      <p:sp>
        <p:nvSpPr>
          <p:cNvPr id="4" name="Content Placeholder 1"/>
          <p:cNvSpPr txBox="1">
            <a:spLocks/>
          </p:cNvSpPr>
          <p:nvPr/>
        </p:nvSpPr>
        <p:spPr>
          <a:xfrm>
            <a:off x="89124" y="3994037"/>
            <a:ext cx="8946249" cy="1287924"/>
          </a:xfrm>
          <a:prstGeom prst="rect">
            <a:avLst/>
          </a:prstGeom>
        </p:spPr>
        <p:txBody>
          <a:bodyPr>
            <a:noAutofit/>
          </a:bodyPr>
          <a:lstStyle>
            <a:lvl1pPr marL="0" indent="0" algn="l" defTabSz="457200" rtl="0" eaLnBrk="1" latinLnBrk="0" hangingPunct="1">
              <a:spcBef>
                <a:spcPct val="20000"/>
              </a:spcBef>
              <a:buClr>
                <a:srgbClr val="00A5B8"/>
              </a:buClr>
              <a:buSzPct val="75000"/>
              <a:buFont typeface="Lucida Grande"/>
              <a:buNone/>
              <a:defRPr lang="en-US" sz="3200" b="0" i="0" kern="1200" smtClean="0">
                <a:solidFill>
                  <a:schemeClr val="tx1"/>
                </a:solidFill>
                <a:effectLst/>
                <a:latin typeface="Corbel" charset="0"/>
                <a:ea typeface="Corbel" charset="0"/>
                <a:cs typeface="Corbel" charset="0"/>
              </a:defRPr>
            </a:lvl1pPr>
            <a:lvl2pPr marL="742950" indent="-285750" algn="l" defTabSz="457200" rtl="0" eaLnBrk="1" latinLnBrk="0" hangingPunct="1">
              <a:spcBef>
                <a:spcPct val="20000"/>
              </a:spcBef>
              <a:buClr>
                <a:srgbClr val="00A5B8"/>
              </a:buClr>
              <a:buSzPct val="75000"/>
              <a:buFont typeface="Lucida Grande"/>
              <a:buChar char="▶"/>
              <a:defRPr sz="2200" kern="1200">
                <a:solidFill>
                  <a:schemeClr val="tx1">
                    <a:lumMod val="85000"/>
                    <a:lumOff val="15000"/>
                  </a:schemeClr>
                </a:solidFill>
                <a:latin typeface="Corbel"/>
                <a:ea typeface="+mn-ea"/>
                <a:cs typeface="Corbel"/>
              </a:defRPr>
            </a:lvl2pPr>
            <a:lvl3pPr marL="1143000" indent="-228600" algn="l" defTabSz="457200" rtl="0" eaLnBrk="1" latinLnBrk="0" hangingPunct="1">
              <a:spcBef>
                <a:spcPct val="20000"/>
              </a:spcBef>
              <a:buClr>
                <a:srgbClr val="00A5B8"/>
              </a:buClr>
              <a:buSzPct val="75000"/>
              <a:buFont typeface="Lucida Grande"/>
              <a:buChar char="▶"/>
              <a:defRPr sz="2000" kern="1200" baseline="0">
                <a:solidFill>
                  <a:schemeClr val="tx1">
                    <a:lumMod val="85000"/>
                    <a:lumOff val="15000"/>
                  </a:schemeClr>
                </a:solidFill>
                <a:latin typeface="Corbel"/>
                <a:ea typeface="+mn-ea"/>
                <a:cs typeface="Corbel"/>
              </a:defRPr>
            </a:lvl3pPr>
            <a:lvl4pPr marL="1657350" indent="-285750" algn="l" defTabSz="457200" rtl="0" eaLnBrk="1" latinLnBrk="0" hangingPunct="1">
              <a:spcBef>
                <a:spcPct val="20000"/>
              </a:spcBef>
              <a:buClr>
                <a:srgbClr val="00A5B8"/>
              </a:buClr>
              <a:buSzPct val="75000"/>
              <a:buFont typeface="Lucida Grande"/>
              <a:buChar char="▶"/>
              <a:defRPr sz="1800" kern="1200" baseline="0">
                <a:solidFill>
                  <a:schemeClr val="tx1">
                    <a:lumMod val="85000"/>
                    <a:lumOff val="15000"/>
                  </a:schemeClr>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7200" dirty="0">
                <a:solidFill>
                  <a:schemeClr val="tx2"/>
                </a:solidFill>
                <a:latin typeface="+mn-lt"/>
              </a:rPr>
              <a:t>No College Planning</a:t>
            </a:r>
          </a:p>
        </p:txBody>
      </p:sp>
    </p:spTree>
    <p:extLst>
      <p:ext uri="{BB962C8B-B14F-4D97-AF65-F5344CB8AC3E}">
        <p14:creationId xmlns:p14="http://schemas.microsoft.com/office/powerpoint/2010/main" val="317646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4A90AE21-4892-4FE2-9E16-0576B649CAFA}"/>
              </a:ext>
            </a:extLst>
          </p:cNvPr>
          <p:cNvPicPr>
            <a:picLocks noGrp="1" noChangeAspect="1"/>
          </p:cNvPicPr>
          <p:nvPr>
            <p:ph idx="1"/>
          </p:nvPr>
        </p:nvPicPr>
        <p:blipFill rotWithShape="1">
          <a:blip r:embed="rId3"/>
          <a:srcRect t="2892" b="21"/>
          <a:stretch/>
        </p:blipFill>
        <p:spPr>
          <a:xfrm>
            <a:off x="857942" y="858620"/>
            <a:ext cx="7428115" cy="5571066"/>
          </a:xfrm>
          <a:prstGeom prst="rect">
            <a:avLst/>
          </a:prstGeom>
        </p:spPr>
      </p:pic>
      <p:sp>
        <p:nvSpPr>
          <p:cNvPr id="6" name="Title 1">
            <a:extLst>
              <a:ext uri="{FF2B5EF4-FFF2-40B4-BE49-F238E27FC236}">
                <a16:creationId xmlns:a16="http://schemas.microsoft.com/office/drawing/2014/main" id="{ED140E63-A2AE-7B4C-8A85-906426938D1F}"/>
              </a:ext>
            </a:extLst>
          </p:cNvPr>
          <p:cNvSpPr>
            <a:spLocks noGrp="1"/>
          </p:cNvSpPr>
          <p:nvPr>
            <p:ph type="title"/>
          </p:nvPr>
        </p:nvSpPr>
        <p:spPr>
          <a:xfrm>
            <a:off x="89125" y="0"/>
            <a:ext cx="8946249" cy="762000"/>
          </a:xfrm>
        </p:spPr>
        <p:txBody>
          <a:bodyPr/>
          <a:lstStyle/>
          <a:p>
            <a:r>
              <a:rPr lang="en-US" dirty="0"/>
              <a:t>In alignment with guided pathways</a:t>
            </a:r>
          </a:p>
        </p:txBody>
      </p:sp>
    </p:spTree>
    <p:extLst>
      <p:ext uri="{BB962C8B-B14F-4D97-AF65-F5344CB8AC3E}">
        <p14:creationId xmlns:p14="http://schemas.microsoft.com/office/powerpoint/2010/main" val="2061521036"/>
      </p:ext>
    </p:extLst>
  </p:cSld>
  <p:clrMapOvr>
    <a:masterClrMapping/>
  </p:clrMapOvr>
</p:sld>
</file>

<file path=ppt/theme/theme1.xml><?xml version="1.0" encoding="utf-8"?>
<a:theme xmlns:a="http://schemas.openxmlformats.org/drawingml/2006/main" name="Office Theme">
  <a:themeElements>
    <a:clrScheme name="CCedu Colors">
      <a:dk1>
        <a:srgbClr val="474747"/>
      </a:dk1>
      <a:lt1>
        <a:srgbClr val="041F3D"/>
      </a:lt1>
      <a:dk2>
        <a:srgbClr val="2577BD"/>
      </a:dk2>
      <a:lt2>
        <a:srgbClr val="FDB92A"/>
      </a:lt2>
      <a:accent1>
        <a:srgbClr val="E87511"/>
      </a:accent1>
      <a:accent2>
        <a:srgbClr val="00A5B8"/>
      </a:accent2>
      <a:accent3>
        <a:srgbClr val="F2CE68"/>
      </a:accent3>
      <a:accent4>
        <a:srgbClr val="474747"/>
      </a:accent4>
      <a:accent5>
        <a:srgbClr val="F2F2F2"/>
      </a:accent5>
      <a:accent6>
        <a:srgbClr val="FFFFFF"/>
      </a:accent6>
      <a:hlink>
        <a:srgbClr val="0070C0"/>
      </a:hlink>
      <a:folHlink>
        <a:srgbClr val="002079"/>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29908</TotalTime>
  <Words>3817</Words>
  <Application>Microsoft Macintosh PowerPoint</Application>
  <PresentationFormat>On-screen Show (4:3)</PresentationFormat>
  <Paragraphs>472</Paragraphs>
  <Slides>43</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ＭＳ Ｐゴシック</vt:lpstr>
      <vt:lpstr>Arial</vt:lpstr>
      <vt:lpstr>Calibri</vt:lpstr>
      <vt:lpstr>Cambria</vt:lpstr>
      <vt:lpstr>Corbel</vt:lpstr>
      <vt:lpstr>Lucida Grande</vt:lpstr>
      <vt:lpstr>LucidaGrande</vt:lpstr>
      <vt:lpstr>Mangal</vt:lpstr>
      <vt:lpstr>Symbol</vt:lpstr>
      <vt:lpstr>Office Theme</vt:lpstr>
      <vt:lpstr>CaliforniaColleges.edu and CCCApply </vt:lpstr>
      <vt:lpstr>What are we going to cover this hour?</vt:lpstr>
      <vt:lpstr>PowerPoint Presentation</vt:lpstr>
      <vt:lpstr>What is the California College Guidance Initiative? </vt:lpstr>
      <vt:lpstr>Approach</vt:lpstr>
      <vt:lpstr>Governance</vt:lpstr>
      <vt:lpstr>Why We Exist: K-12</vt:lpstr>
      <vt:lpstr>K-12 College and Career Guidance Reality</vt:lpstr>
      <vt:lpstr>In alignment with guided pathways</vt:lpstr>
      <vt:lpstr>Two Use Scenarios</vt:lpstr>
      <vt:lpstr>Foundation of Partnership</vt:lpstr>
      <vt:lpstr>PowerPoint Presentation</vt:lpstr>
      <vt:lpstr>History of CaliforniaColleges.edu </vt:lpstr>
      <vt:lpstr>Curriculum</vt:lpstr>
      <vt:lpstr>Curriculum</vt:lpstr>
      <vt:lpstr>Curriculum </vt:lpstr>
      <vt:lpstr>Career Assessments</vt:lpstr>
      <vt:lpstr>Career Search Tool</vt:lpstr>
      <vt:lpstr>Major Search Tool</vt:lpstr>
      <vt:lpstr>College Search Tool</vt:lpstr>
      <vt:lpstr>My Plan</vt:lpstr>
      <vt:lpstr>Academic Planner</vt:lpstr>
      <vt:lpstr>Data-informed Functionality</vt:lpstr>
      <vt:lpstr>CSU and UC Eligibility Tools</vt:lpstr>
      <vt:lpstr>CSU and UC Eligibility Tools</vt:lpstr>
      <vt:lpstr>Financial Aid Planning</vt:lpstr>
      <vt:lpstr>My Tasks, Journals, Goals…</vt:lpstr>
      <vt:lpstr>PowerPoint Presentation</vt:lpstr>
      <vt:lpstr>CCCApply Integration – Thank you</vt:lpstr>
      <vt:lpstr>California Community College</vt:lpstr>
      <vt:lpstr>California Community Colleges: Legal Agreements</vt:lpstr>
      <vt:lpstr>Support the transition to college</vt:lpstr>
      <vt:lpstr>Current state – Apply link option 1</vt:lpstr>
      <vt:lpstr>Current state – Apply link option 2</vt:lpstr>
      <vt:lpstr>PowerPoint Presentation</vt:lpstr>
      <vt:lpstr>Why a Region-wide Approach </vt:lpstr>
      <vt:lpstr>What and Where </vt:lpstr>
      <vt:lpstr>When: 2018-2022</vt:lpstr>
      <vt:lpstr>Quotes in support of Central Valley effort</vt:lpstr>
      <vt:lpstr>District Partnerships</vt:lpstr>
      <vt:lpstr>PowerPoint Presentation</vt:lpstr>
      <vt:lpstr>Data Security </vt:lpstr>
      <vt:lpstr>Contact Information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S. Ranck</dc:creator>
  <cp:lastModifiedBy>Benjamin Baird</cp:lastModifiedBy>
  <cp:revision>484</cp:revision>
  <cp:lastPrinted>2016-03-16T21:39:16Z</cp:lastPrinted>
  <dcterms:created xsi:type="dcterms:W3CDTF">2016-01-11T22:23:21Z</dcterms:created>
  <dcterms:modified xsi:type="dcterms:W3CDTF">2018-04-16T20:34:48Z</dcterms:modified>
</cp:coreProperties>
</file>