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70" r:id="rId6"/>
    <p:sldId id="260" r:id="rId7"/>
    <p:sldId id="271" r:id="rId8"/>
    <p:sldId id="286" r:id="rId9"/>
    <p:sldId id="261" r:id="rId10"/>
    <p:sldId id="284" r:id="rId11"/>
    <p:sldId id="262" r:id="rId12"/>
    <p:sldId id="272" r:id="rId13"/>
    <p:sldId id="287" r:id="rId14"/>
    <p:sldId id="279" r:id="rId15"/>
    <p:sldId id="285" r:id="rId16"/>
    <p:sldId id="276" r:id="rId17"/>
    <p:sldId id="273" r:id="rId18"/>
    <p:sldId id="280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78"/>
    <a:srgbClr val="0147AD"/>
    <a:srgbClr val="C3B59B"/>
    <a:srgbClr val="1F4BA1"/>
    <a:srgbClr val="FFD579"/>
    <a:srgbClr val="C4B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23" autoAdjust="0"/>
    <p:restoredTop sz="95673"/>
  </p:normalViewPr>
  <p:slideViewPr>
    <p:cSldViewPr snapToGrid="0">
      <p:cViewPr varScale="1">
        <p:scale>
          <a:sx n="56" d="100"/>
          <a:sy n="56" d="100"/>
        </p:scale>
        <p:origin x="184" y="1296"/>
      </p:cViewPr>
      <p:guideLst>
        <p:guide orient="horz" pos="2160"/>
        <p:guide pos="3840"/>
      </p:guideLst>
    </p:cSldViewPr>
  </p:slideViewPr>
  <p:notesTextViewPr>
    <p:cViewPr>
      <p:scale>
        <a:sx n="145" d="100"/>
        <a:sy n="14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F054A-6187-D149-9914-E9A2BFDC06A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71FB77-A3E7-F64A-B1A0-2CE233B78A7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2"/>
              </a:solidFill>
            </a:rPr>
            <a:t>An Overview of eTranscript CA</a:t>
          </a:r>
        </a:p>
      </dgm:t>
    </dgm:pt>
    <dgm:pt modelId="{FAA5DA81-378D-C847-A45D-169FACBA6F85}" type="parTrans" cxnId="{513E5552-9D63-264A-BD95-90E84346CB76}">
      <dgm:prSet/>
      <dgm:spPr/>
      <dgm:t>
        <a:bodyPr/>
        <a:lstStyle/>
        <a:p>
          <a:endParaRPr lang="en-US"/>
        </a:p>
      </dgm:t>
    </dgm:pt>
    <dgm:pt modelId="{A79C97E4-4871-5148-991B-4F68422F6739}" type="sibTrans" cxnId="{513E5552-9D63-264A-BD95-90E84346CB76}">
      <dgm:prSet/>
      <dgm:spPr/>
      <dgm:t>
        <a:bodyPr/>
        <a:lstStyle/>
        <a:p>
          <a:endParaRPr lang="en-US"/>
        </a:p>
      </dgm:t>
    </dgm:pt>
    <dgm:pt modelId="{895155BB-28CD-6546-B311-A850BF9A68D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b="1">
              <a:solidFill>
                <a:schemeClr val="tx2"/>
              </a:solidFill>
            </a:rPr>
            <a:t>The eTranscript CA Mission</a:t>
          </a:r>
          <a:endParaRPr lang="en-US" sz="2800" b="1" dirty="0">
            <a:solidFill>
              <a:schemeClr val="tx2"/>
            </a:solidFill>
          </a:endParaRPr>
        </a:p>
      </dgm:t>
    </dgm:pt>
    <dgm:pt modelId="{38E41EA3-A834-D24E-866B-BE0C8C8ADD47}" type="parTrans" cxnId="{1EC0B47A-B38D-D848-96BD-633642D677E5}">
      <dgm:prSet/>
      <dgm:spPr/>
      <dgm:t>
        <a:bodyPr/>
        <a:lstStyle/>
        <a:p>
          <a:endParaRPr lang="en-US"/>
        </a:p>
      </dgm:t>
    </dgm:pt>
    <dgm:pt modelId="{BAF8EB9E-64E8-214A-8786-50544886FE8A}" type="sibTrans" cxnId="{1EC0B47A-B38D-D848-96BD-633642D677E5}">
      <dgm:prSet/>
      <dgm:spPr/>
      <dgm:t>
        <a:bodyPr/>
        <a:lstStyle/>
        <a:p>
          <a:endParaRPr lang="en-US"/>
        </a:p>
      </dgm:t>
    </dgm:pt>
    <dgm:pt modelId="{0464E590-144D-3148-8920-7BE2A57DDBB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2"/>
              </a:solidFill>
            </a:rPr>
            <a:t>Transcript Data Supporting Student Success</a:t>
          </a:r>
        </a:p>
      </dgm:t>
    </dgm:pt>
    <dgm:pt modelId="{134AEBFC-FD6A-C549-8E5F-FE77DC8414C2}" type="parTrans" cxnId="{592A64F6-5585-FD44-915D-25BC1D601758}">
      <dgm:prSet/>
      <dgm:spPr/>
      <dgm:t>
        <a:bodyPr/>
        <a:lstStyle/>
        <a:p>
          <a:endParaRPr lang="en-US"/>
        </a:p>
      </dgm:t>
    </dgm:pt>
    <dgm:pt modelId="{5C1AA1AC-25F7-3C4E-8514-3BAE24DEE11A}" type="sibTrans" cxnId="{592A64F6-5585-FD44-915D-25BC1D601758}">
      <dgm:prSet/>
      <dgm:spPr/>
      <dgm:t>
        <a:bodyPr/>
        <a:lstStyle/>
        <a:p>
          <a:endParaRPr lang="en-US"/>
        </a:p>
      </dgm:t>
    </dgm:pt>
    <dgm:pt modelId="{672654E3-E1B9-DA47-8570-A8CBCDA3948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2"/>
              </a:solidFill>
            </a:rPr>
            <a:t>How We Fulfill Our Mission</a:t>
          </a:r>
        </a:p>
      </dgm:t>
    </dgm:pt>
    <dgm:pt modelId="{CDF9404E-16CC-7345-B309-C86E058655EA}" type="parTrans" cxnId="{1B1F299B-0659-3C4E-8F3B-31B8086C1C45}">
      <dgm:prSet/>
      <dgm:spPr/>
      <dgm:t>
        <a:bodyPr/>
        <a:lstStyle/>
        <a:p>
          <a:endParaRPr lang="en-US"/>
        </a:p>
      </dgm:t>
    </dgm:pt>
    <dgm:pt modelId="{F617573A-CD34-4946-9B10-0355297DF5E9}" type="sibTrans" cxnId="{1B1F299B-0659-3C4E-8F3B-31B8086C1C45}">
      <dgm:prSet/>
      <dgm:spPr/>
      <dgm:t>
        <a:bodyPr/>
        <a:lstStyle/>
        <a:p>
          <a:endParaRPr lang="en-US"/>
        </a:p>
      </dgm:t>
    </dgm:pt>
    <dgm:pt modelId="{857F5832-3503-044C-8EB1-0E99AD07A0F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b="1" i="0" dirty="0">
              <a:solidFill>
                <a:schemeClr val="tx2"/>
              </a:solidFill>
            </a:rPr>
            <a:t>What’s Next for eTranscript California</a:t>
          </a:r>
        </a:p>
      </dgm:t>
    </dgm:pt>
    <dgm:pt modelId="{0202659F-2646-064F-94AF-DF9230FA9618}" type="parTrans" cxnId="{D7283AF0-EB96-D64D-89DA-F6E7925EE940}">
      <dgm:prSet/>
      <dgm:spPr/>
      <dgm:t>
        <a:bodyPr/>
        <a:lstStyle/>
        <a:p>
          <a:endParaRPr lang="en-US"/>
        </a:p>
      </dgm:t>
    </dgm:pt>
    <dgm:pt modelId="{2D88DF43-06C0-5C4B-A217-8D1CC733B126}" type="sibTrans" cxnId="{D7283AF0-EB96-D64D-89DA-F6E7925EE940}">
      <dgm:prSet/>
      <dgm:spPr/>
      <dgm:t>
        <a:bodyPr/>
        <a:lstStyle/>
        <a:p>
          <a:endParaRPr lang="en-US"/>
        </a:p>
      </dgm:t>
    </dgm:pt>
    <dgm:pt modelId="{B21B9FEB-F147-314F-97BE-D1B5582F8AC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2"/>
              </a:solidFill>
            </a:rPr>
            <a:t>Q &amp; A</a:t>
          </a:r>
        </a:p>
      </dgm:t>
    </dgm:pt>
    <dgm:pt modelId="{E001BE4B-480F-CD47-887A-356AA4F1BF05}" type="parTrans" cxnId="{EEDBB13C-F82D-1648-B898-87C951847CE5}">
      <dgm:prSet/>
      <dgm:spPr/>
      <dgm:t>
        <a:bodyPr/>
        <a:lstStyle/>
        <a:p>
          <a:endParaRPr lang="en-US"/>
        </a:p>
      </dgm:t>
    </dgm:pt>
    <dgm:pt modelId="{7FB077BC-7689-054E-A184-D14DC77019BD}" type="sibTrans" cxnId="{EEDBB13C-F82D-1648-B898-87C951847CE5}">
      <dgm:prSet/>
      <dgm:spPr/>
      <dgm:t>
        <a:bodyPr/>
        <a:lstStyle/>
        <a:p>
          <a:endParaRPr lang="en-US"/>
        </a:p>
      </dgm:t>
    </dgm:pt>
    <dgm:pt modelId="{AB5ABB82-F089-2C46-B91D-46233E5C03FC}" type="pres">
      <dgm:prSet presAssocID="{A60F054A-6187-D149-9914-E9A2BFDC06AB}" presName="linear" presStyleCnt="0">
        <dgm:presLayoutVars>
          <dgm:dir/>
          <dgm:animLvl val="lvl"/>
          <dgm:resizeHandles val="exact"/>
        </dgm:presLayoutVars>
      </dgm:prSet>
      <dgm:spPr/>
    </dgm:pt>
    <dgm:pt modelId="{47DCADFE-7917-614C-9C14-3129FC2F6779}" type="pres">
      <dgm:prSet presAssocID="{FD71FB77-A3E7-F64A-B1A0-2CE233B78A7A}" presName="parentLin" presStyleCnt="0"/>
      <dgm:spPr/>
    </dgm:pt>
    <dgm:pt modelId="{72114599-8362-1B4F-B5D0-70B86FFBEE9B}" type="pres">
      <dgm:prSet presAssocID="{FD71FB77-A3E7-F64A-B1A0-2CE233B78A7A}" presName="parentLeftMargin" presStyleLbl="node1" presStyleIdx="0" presStyleCnt="6"/>
      <dgm:spPr/>
    </dgm:pt>
    <dgm:pt modelId="{72C256D0-EBE0-E642-A626-4873D558740C}" type="pres">
      <dgm:prSet presAssocID="{FD71FB77-A3E7-F64A-B1A0-2CE233B78A7A}" presName="parentText" presStyleLbl="node1" presStyleIdx="0" presStyleCnt="6" custScaleX="119545">
        <dgm:presLayoutVars>
          <dgm:chMax val="0"/>
          <dgm:bulletEnabled val="1"/>
        </dgm:presLayoutVars>
      </dgm:prSet>
      <dgm:spPr/>
    </dgm:pt>
    <dgm:pt modelId="{0669B30D-3E2C-3048-AECE-72C2D11C2998}" type="pres">
      <dgm:prSet presAssocID="{FD71FB77-A3E7-F64A-B1A0-2CE233B78A7A}" presName="negativeSpace" presStyleCnt="0"/>
      <dgm:spPr/>
    </dgm:pt>
    <dgm:pt modelId="{07C6E64D-8AE1-4E4B-9B4F-BE9263849466}" type="pres">
      <dgm:prSet presAssocID="{FD71FB77-A3E7-F64A-B1A0-2CE233B78A7A}" presName="childText" presStyleLbl="conFgAcc1" presStyleIdx="0" presStyleCnt="6">
        <dgm:presLayoutVars>
          <dgm:bulletEnabled val="1"/>
        </dgm:presLayoutVars>
      </dgm:prSet>
      <dgm:spPr>
        <a:ln>
          <a:solidFill>
            <a:schemeClr val="tx2"/>
          </a:solidFill>
        </a:ln>
      </dgm:spPr>
    </dgm:pt>
    <dgm:pt modelId="{1B18EE9E-D4D6-E942-921C-2E185820C7AE}" type="pres">
      <dgm:prSet presAssocID="{A79C97E4-4871-5148-991B-4F68422F6739}" presName="spaceBetweenRectangles" presStyleCnt="0"/>
      <dgm:spPr/>
    </dgm:pt>
    <dgm:pt modelId="{A686328A-F91C-B243-BFC2-01255CEEB739}" type="pres">
      <dgm:prSet presAssocID="{895155BB-28CD-6546-B311-A850BF9A68DB}" presName="parentLin" presStyleCnt="0"/>
      <dgm:spPr/>
    </dgm:pt>
    <dgm:pt modelId="{7F1617C5-E380-0340-806B-BA634BA2CA80}" type="pres">
      <dgm:prSet presAssocID="{895155BB-28CD-6546-B311-A850BF9A68DB}" presName="parentLeftMargin" presStyleLbl="node1" presStyleIdx="0" presStyleCnt="6"/>
      <dgm:spPr/>
    </dgm:pt>
    <dgm:pt modelId="{C52DDE72-940C-394B-89B3-9F09B4CE453E}" type="pres">
      <dgm:prSet presAssocID="{895155BB-28CD-6546-B311-A850BF9A68DB}" presName="parentText" presStyleLbl="node1" presStyleIdx="1" presStyleCnt="6" custScaleX="119545">
        <dgm:presLayoutVars>
          <dgm:chMax val="0"/>
          <dgm:bulletEnabled val="1"/>
        </dgm:presLayoutVars>
      </dgm:prSet>
      <dgm:spPr/>
    </dgm:pt>
    <dgm:pt modelId="{1CA4915C-FB80-D845-83A8-AA1D06590EAB}" type="pres">
      <dgm:prSet presAssocID="{895155BB-28CD-6546-B311-A850BF9A68DB}" presName="negativeSpace" presStyleCnt="0"/>
      <dgm:spPr/>
    </dgm:pt>
    <dgm:pt modelId="{86704EAA-F638-554B-A38E-586C34EF9B0C}" type="pres">
      <dgm:prSet presAssocID="{895155BB-28CD-6546-B311-A850BF9A68DB}" presName="childText" presStyleLbl="conFgAcc1" presStyleIdx="1" presStyleCnt="6">
        <dgm:presLayoutVars>
          <dgm:bulletEnabled val="1"/>
        </dgm:presLayoutVars>
      </dgm:prSet>
      <dgm:spPr>
        <a:ln>
          <a:solidFill>
            <a:schemeClr val="tx2"/>
          </a:solidFill>
        </a:ln>
      </dgm:spPr>
    </dgm:pt>
    <dgm:pt modelId="{25588C62-4E6E-EE4A-AFC1-0954224758F5}" type="pres">
      <dgm:prSet presAssocID="{BAF8EB9E-64E8-214A-8786-50544886FE8A}" presName="spaceBetweenRectangles" presStyleCnt="0"/>
      <dgm:spPr/>
    </dgm:pt>
    <dgm:pt modelId="{44EE3084-A28C-7247-9CC3-9820FE99BDB4}" type="pres">
      <dgm:prSet presAssocID="{0464E590-144D-3148-8920-7BE2A57DDBB1}" presName="parentLin" presStyleCnt="0"/>
      <dgm:spPr/>
    </dgm:pt>
    <dgm:pt modelId="{9D8BD31B-FA7C-294A-9C98-0B08200D0929}" type="pres">
      <dgm:prSet presAssocID="{0464E590-144D-3148-8920-7BE2A57DDBB1}" presName="parentLeftMargin" presStyleLbl="node1" presStyleIdx="1" presStyleCnt="6"/>
      <dgm:spPr/>
    </dgm:pt>
    <dgm:pt modelId="{D5F1FD13-E450-3F45-8CE9-72BCF9ABC7FD}" type="pres">
      <dgm:prSet presAssocID="{0464E590-144D-3148-8920-7BE2A57DDBB1}" presName="parentText" presStyleLbl="node1" presStyleIdx="2" presStyleCnt="6" custScaleX="119545">
        <dgm:presLayoutVars>
          <dgm:chMax val="0"/>
          <dgm:bulletEnabled val="1"/>
        </dgm:presLayoutVars>
      </dgm:prSet>
      <dgm:spPr/>
    </dgm:pt>
    <dgm:pt modelId="{3C07879E-3F8A-F140-9EA7-123F0062069E}" type="pres">
      <dgm:prSet presAssocID="{0464E590-144D-3148-8920-7BE2A57DDBB1}" presName="negativeSpace" presStyleCnt="0"/>
      <dgm:spPr/>
    </dgm:pt>
    <dgm:pt modelId="{0CFFEC9E-FC04-EC43-B2B3-BF53FAEA99E9}" type="pres">
      <dgm:prSet presAssocID="{0464E590-144D-3148-8920-7BE2A57DDBB1}" presName="childText" presStyleLbl="conFgAcc1" presStyleIdx="2" presStyleCnt="6">
        <dgm:presLayoutVars>
          <dgm:bulletEnabled val="1"/>
        </dgm:presLayoutVars>
      </dgm:prSet>
      <dgm:spPr>
        <a:ln>
          <a:solidFill>
            <a:schemeClr val="tx2"/>
          </a:solidFill>
        </a:ln>
      </dgm:spPr>
    </dgm:pt>
    <dgm:pt modelId="{95DADE7F-2C3A-3D4E-9B61-3DACC643704C}" type="pres">
      <dgm:prSet presAssocID="{5C1AA1AC-25F7-3C4E-8514-3BAE24DEE11A}" presName="spaceBetweenRectangles" presStyleCnt="0"/>
      <dgm:spPr/>
    </dgm:pt>
    <dgm:pt modelId="{99242173-2C01-2045-B5B7-1EFFA55D3183}" type="pres">
      <dgm:prSet presAssocID="{672654E3-E1B9-DA47-8570-A8CBCDA3948A}" presName="parentLin" presStyleCnt="0"/>
      <dgm:spPr/>
    </dgm:pt>
    <dgm:pt modelId="{3BFA7E10-0513-F64B-BA04-8A1AB9739DB8}" type="pres">
      <dgm:prSet presAssocID="{672654E3-E1B9-DA47-8570-A8CBCDA3948A}" presName="parentLeftMargin" presStyleLbl="node1" presStyleIdx="2" presStyleCnt="6"/>
      <dgm:spPr/>
    </dgm:pt>
    <dgm:pt modelId="{31DB63C1-49BE-E94C-8C6A-203B6DD08212}" type="pres">
      <dgm:prSet presAssocID="{672654E3-E1B9-DA47-8570-A8CBCDA3948A}" presName="parentText" presStyleLbl="node1" presStyleIdx="3" presStyleCnt="6" custScaleX="119545">
        <dgm:presLayoutVars>
          <dgm:chMax val="0"/>
          <dgm:bulletEnabled val="1"/>
        </dgm:presLayoutVars>
      </dgm:prSet>
      <dgm:spPr/>
    </dgm:pt>
    <dgm:pt modelId="{9E7CB7CF-4BFA-CB4E-8766-68B2871DD169}" type="pres">
      <dgm:prSet presAssocID="{672654E3-E1B9-DA47-8570-A8CBCDA3948A}" presName="negativeSpace" presStyleCnt="0"/>
      <dgm:spPr/>
    </dgm:pt>
    <dgm:pt modelId="{EDD41482-5ECA-AF4F-80CD-C20D634B9683}" type="pres">
      <dgm:prSet presAssocID="{672654E3-E1B9-DA47-8570-A8CBCDA3948A}" presName="childText" presStyleLbl="conFgAcc1" presStyleIdx="3" presStyleCnt="6">
        <dgm:presLayoutVars>
          <dgm:bulletEnabled val="1"/>
        </dgm:presLayoutVars>
      </dgm:prSet>
      <dgm:spPr>
        <a:ln>
          <a:solidFill>
            <a:schemeClr val="tx2"/>
          </a:solidFill>
        </a:ln>
      </dgm:spPr>
    </dgm:pt>
    <dgm:pt modelId="{14A886A2-2C1E-B54E-944D-603485A49E1C}" type="pres">
      <dgm:prSet presAssocID="{F617573A-CD34-4946-9B10-0355297DF5E9}" presName="spaceBetweenRectangles" presStyleCnt="0"/>
      <dgm:spPr/>
    </dgm:pt>
    <dgm:pt modelId="{570CBCE8-6C39-4244-BEC2-F38F1A0FDF10}" type="pres">
      <dgm:prSet presAssocID="{857F5832-3503-044C-8EB1-0E99AD07A0F0}" presName="parentLin" presStyleCnt="0"/>
      <dgm:spPr/>
    </dgm:pt>
    <dgm:pt modelId="{8E459F1C-5A91-5241-89ED-6025C90DE924}" type="pres">
      <dgm:prSet presAssocID="{857F5832-3503-044C-8EB1-0E99AD07A0F0}" presName="parentLeftMargin" presStyleLbl="node1" presStyleIdx="3" presStyleCnt="6"/>
      <dgm:spPr/>
    </dgm:pt>
    <dgm:pt modelId="{1E8562B3-9752-9A4F-A8E2-D0FCC00B902A}" type="pres">
      <dgm:prSet presAssocID="{857F5832-3503-044C-8EB1-0E99AD07A0F0}" presName="parentText" presStyleLbl="node1" presStyleIdx="4" presStyleCnt="6" custScaleX="119545">
        <dgm:presLayoutVars>
          <dgm:chMax val="0"/>
          <dgm:bulletEnabled val="1"/>
        </dgm:presLayoutVars>
      </dgm:prSet>
      <dgm:spPr/>
    </dgm:pt>
    <dgm:pt modelId="{8B4D4FD4-B57C-114D-BDF4-EBB9A0B22DE5}" type="pres">
      <dgm:prSet presAssocID="{857F5832-3503-044C-8EB1-0E99AD07A0F0}" presName="negativeSpace" presStyleCnt="0"/>
      <dgm:spPr/>
    </dgm:pt>
    <dgm:pt modelId="{4DD04531-8669-214C-AAA2-D95666B623D3}" type="pres">
      <dgm:prSet presAssocID="{857F5832-3503-044C-8EB1-0E99AD07A0F0}" presName="childText" presStyleLbl="conFgAcc1" presStyleIdx="4" presStyleCnt="6">
        <dgm:presLayoutVars>
          <dgm:bulletEnabled val="1"/>
        </dgm:presLayoutVars>
      </dgm:prSet>
      <dgm:spPr>
        <a:ln>
          <a:solidFill>
            <a:schemeClr val="tx2"/>
          </a:solidFill>
        </a:ln>
      </dgm:spPr>
    </dgm:pt>
    <dgm:pt modelId="{EB930C46-F283-D54C-B3B7-5B48A05E29C4}" type="pres">
      <dgm:prSet presAssocID="{2D88DF43-06C0-5C4B-A217-8D1CC733B126}" presName="spaceBetweenRectangles" presStyleCnt="0"/>
      <dgm:spPr/>
    </dgm:pt>
    <dgm:pt modelId="{A427ED94-0B07-ED42-903E-18E889C4E8F5}" type="pres">
      <dgm:prSet presAssocID="{B21B9FEB-F147-314F-97BE-D1B5582F8ACA}" presName="parentLin" presStyleCnt="0"/>
      <dgm:spPr/>
    </dgm:pt>
    <dgm:pt modelId="{A81ED7F9-7B77-1F48-AA85-52F021ED4C61}" type="pres">
      <dgm:prSet presAssocID="{B21B9FEB-F147-314F-97BE-D1B5582F8ACA}" presName="parentLeftMargin" presStyleLbl="node1" presStyleIdx="4" presStyleCnt="6"/>
      <dgm:spPr/>
    </dgm:pt>
    <dgm:pt modelId="{1198C08D-327E-5E4B-A4F3-4866342D45C3}" type="pres">
      <dgm:prSet presAssocID="{B21B9FEB-F147-314F-97BE-D1B5582F8ACA}" presName="parentText" presStyleLbl="node1" presStyleIdx="5" presStyleCnt="6" custScaleX="119545">
        <dgm:presLayoutVars>
          <dgm:chMax val="0"/>
          <dgm:bulletEnabled val="1"/>
        </dgm:presLayoutVars>
      </dgm:prSet>
      <dgm:spPr/>
    </dgm:pt>
    <dgm:pt modelId="{DB719F09-3FBA-804C-8445-0020007F2259}" type="pres">
      <dgm:prSet presAssocID="{B21B9FEB-F147-314F-97BE-D1B5582F8ACA}" presName="negativeSpace" presStyleCnt="0"/>
      <dgm:spPr/>
    </dgm:pt>
    <dgm:pt modelId="{2FAAC933-BF86-CC45-BE64-A2C68FB629B7}" type="pres">
      <dgm:prSet presAssocID="{B21B9FEB-F147-314F-97BE-D1B5582F8ACA}" presName="childText" presStyleLbl="conFgAcc1" presStyleIdx="5" presStyleCnt="6">
        <dgm:presLayoutVars>
          <dgm:bulletEnabled val="1"/>
        </dgm:presLayoutVars>
      </dgm:prSet>
      <dgm:spPr>
        <a:ln>
          <a:solidFill>
            <a:schemeClr val="tx2"/>
          </a:solidFill>
        </a:ln>
      </dgm:spPr>
    </dgm:pt>
  </dgm:ptLst>
  <dgm:cxnLst>
    <dgm:cxn modelId="{C4771D12-4B4C-D948-A317-BED87CA764B5}" type="presOf" srcId="{0464E590-144D-3148-8920-7BE2A57DDBB1}" destId="{9D8BD31B-FA7C-294A-9C98-0B08200D0929}" srcOrd="0" destOrd="0" presId="urn:microsoft.com/office/officeart/2005/8/layout/list1"/>
    <dgm:cxn modelId="{29AE6930-50BB-0D4A-A0A7-3B657020F334}" type="presOf" srcId="{895155BB-28CD-6546-B311-A850BF9A68DB}" destId="{C52DDE72-940C-394B-89B3-9F09B4CE453E}" srcOrd="1" destOrd="0" presId="urn:microsoft.com/office/officeart/2005/8/layout/list1"/>
    <dgm:cxn modelId="{4DB8A23A-3678-9343-B2C5-79B98CFB7E6A}" type="presOf" srcId="{672654E3-E1B9-DA47-8570-A8CBCDA3948A}" destId="{3BFA7E10-0513-F64B-BA04-8A1AB9739DB8}" srcOrd="0" destOrd="0" presId="urn:microsoft.com/office/officeart/2005/8/layout/list1"/>
    <dgm:cxn modelId="{EEDBB13C-F82D-1648-B898-87C951847CE5}" srcId="{A60F054A-6187-D149-9914-E9A2BFDC06AB}" destId="{B21B9FEB-F147-314F-97BE-D1B5582F8ACA}" srcOrd="5" destOrd="0" parTransId="{E001BE4B-480F-CD47-887A-356AA4F1BF05}" sibTransId="{7FB077BC-7689-054E-A184-D14DC77019BD}"/>
    <dgm:cxn modelId="{513E5552-9D63-264A-BD95-90E84346CB76}" srcId="{A60F054A-6187-D149-9914-E9A2BFDC06AB}" destId="{FD71FB77-A3E7-F64A-B1A0-2CE233B78A7A}" srcOrd="0" destOrd="0" parTransId="{FAA5DA81-378D-C847-A45D-169FACBA6F85}" sibTransId="{A79C97E4-4871-5148-991B-4F68422F6739}"/>
    <dgm:cxn modelId="{1EC0B47A-B38D-D848-96BD-633642D677E5}" srcId="{A60F054A-6187-D149-9914-E9A2BFDC06AB}" destId="{895155BB-28CD-6546-B311-A850BF9A68DB}" srcOrd="1" destOrd="0" parTransId="{38E41EA3-A834-D24E-866B-BE0C8C8ADD47}" sibTransId="{BAF8EB9E-64E8-214A-8786-50544886FE8A}"/>
    <dgm:cxn modelId="{EC64DC83-4C0E-9144-BC8C-E95FE80F9969}" type="presOf" srcId="{857F5832-3503-044C-8EB1-0E99AD07A0F0}" destId="{8E459F1C-5A91-5241-89ED-6025C90DE924}" srcOrd="0" destOrd="0" presId="urn:microsoft.com/office/officeart/2005/8/layout/list1"/>
    <dgm:cxn modelId="{8609E393-A171-DA4B-8F15-B38918D5C4AB}" type="presOf" srcId="{FD71FB77-A3E7-F64A-B1A0-2CE233B78A7A}" destId="{72C256D0-EBE0-E642-A626-4873D558740C}" srcOrd="1" destOrd="0" presId="urn:microsoft.com/office/officeart/2005/8/layout/list1"/>
    <dgm:cxn modelId="{1B1F299B-0659-3C4E-8F3B-31B8086C1C45}" srcId="{A60F054A-6187-D149-9914-E9A2BFDC06AB}" destId="{672654E3-E1B9-DA47-8570-A8CBCDA3948A}" srcOrd="3" destOrd="0" parTransId="{CDF9404E-16CC-7345-B309-C86E058655EA}" sibTransId="{F617573A-CD34-4946-9B10-0355297DF5E9}"/>
    <dgm:cxn modelId="{811AF5A2-7CCE-DA4C-9924-CD04D40B8C2C}" type="presOf" srcId="{B21B9FEB-F147-314F-97BE-D1B5582F8ACA}" destId="{A81ED7F9-7B77-1F48-AA85-52F021ED4C61}" srcOrd="0" destOrd="0" presId="urn:microsoft.com/office/officeart/2005/8/layout/list1"/>
    <dgm:cxn modelId="{E3A167B7-139B-544F-9F7F-F01616E11BC6}" type="presOf" srcId="{A60F054A-6187-D149-9914-E9A2BFDC06AB}" destId="{AB5ABB82-F089-2C46-B91D-46233E5C03FC}" srcOrd="0" destOrd="0" presId="urn:microsoft.com/office/officeart/2005/8/layout/list1"/>
    <dgm:cxn modelId="{4CC1F3B8-B74F-CB4E-8263-1986E2B668AF}" type="presOf" srcId="{857F5832-3503-044C-8EB1-0E99AD07A0F0}" destId="{1E8562B3-9752-9A4F-A8E2-D0FCC00B902A}" srcOrd="1" destOrd="0" presId="urn:microsoft.com/office/officeart/2005/8/layout/list1"/>
    <dgm:cxn modelId="{647B68CD-9C0D-3E44-9D10-CB97E5CB866E}" type="presOf" srcId="{FD71FB77-A3E7-F64A-B1A0-2CE233B78A7A}" destId="{72114599-8362-1B4F-B5D0-70B86FFBEE9B}" srcOrd="0" destOrd="0" presId="urn:microsoft.com/office/officeart/2005/8/layout/list1"/>
    <dgm:cxn modelId="{11CD9ECE-BC25-1A40-B7B0-C79D9D43D9CF}" type="presOf" srcId="{B21B9FEB-F147-314F-97BE-D1B5582F8ACA}" destId="{1198C08D-327E-5E4B-A4F3-4866342D45C3}" srcOrd="1" destOrd="0" presId="urn:microsoft.com/office/officeart/2005/8/layout/list1"/>
    <dgm:cxn modelId="{931569E0-F6D4-7847-8B8B-5777D7E674D8}" type="presOf" srcId="{672654E3-E1B9-DA47-8570-A8CBCDA3948A}" destId="{31DB63C1-49BE-E94C-8C6A-203B6DD08212}" srcOrd="1" destOrd="0" presId="urn:microsoft.com/office/officeart/2005/8/layout/list1"/>
    <dgm:cxn modelId="{BC466CE9-59B8-064A-B294-A677138BA5CC}" type="presOf" srcId="{0464E590-144D-3148-8920-7BE2A57DDBB1}" destId="{D5F1FD13-E450-3F45-8CE9-72BCF9ABC7FD}" srcOrd="1" destOrd="0" presId="urn:microsoft.com/office/officeart/2005/8/layout/list1"/>
    <dgm:cxn modelId="{D7283AF0-EB96-D64D-89DA-F6E7925EE940}" srcId="{A60F054A-6187-D149-9914-E9A2BFDC06AB}" destId="{857F5832-3503-044C-8EB1-0E99AD07A0F0}" srcOrd="4" destOrd="0" parTransId="{0202659F-2646-064F-94AF-DF9230FA9618}" sibTransId="{2D88DF43-06C0-5C4B-A217-8D1CC733B126}"/>
    <dgm:cxn modelId="{592A64F6-5585-FD44-915D-25BC1D601758}" srcId="{A60F054A-6187-D149-9914-E9A2BFDC06AB}" destId="{0464E590-144D-3148-8920-7BE2A57DDBB1}" srcOrd="2" destOrd="0" parTransId="{134AEBFC-FD6A-C549-8E5F-FE77DC8414C2}" sibTransId="{5C1AA1AC-25F7-3C4E-8514-3BAE24DEE11A}"/>
    <dgm:cxn modelId="{3B35ACFD-2BD0-3D42-86E3-8D5869D53DE3}" type="presOf" srcId="{895155BB-28CD-6546-B311-A850BF9A68DB}" destId="{7F1617C5-E380-0340-806B-BA634BA2CA80}" srcOrd="0" destOrd="0" presId="urn:microsoft.com/office/officeart/2005/8/layout/list1"/>
    <dgm:cxn modelId="{AE2214E2-0389-5742-B486-5D2C7FFFE73E}" type="presParOf" srcId="{AB5ABB82-F089-2C46-B91D-46233E5C03FC}" destId="{47DCADFE-7917-614C-9C14-3129FC2F6779}" srcOrd="0" destOrd="0" presId="urn:microsoft.com/office/officeart/2005/8/layout/list1"/>
    <dgm:cxn modelId="{5F12E5F0-C32D-154A-89A4-B2C6B66F5891}" type="presParOf" srcId="{47DCADFE-7917-614C-9C14-3129FC2F6779}" destId="{72114599-8362-1B4F-B5D0-70B86FFBEE9B}" srcOrd="0" destOrd="0" presId="urn:microsoft.com/office/officeart/2005/8/layout/list1"/>
    <dgm:cxn modelId="{9E89B34A-9E68-B64A-ACD8-73BCE321D3AD}" type="presParOf" srcId="{47DCADFE-7917-614C-9C14-3129FC2F6779}" destId="{72C256D0-EBE0-E642-A626-4873D558740C}" srcOrd="1" destOrd="0" presId="urn:microsoft.com/office/officeart/2005/8/layout/list1"/>
    <dgm:cxn modelId="{6FA90479-1B55-DD4B-80BD-9808E1D1133C}" type="presParOf" srcId="{AB5ABB82-F089-2C46-B91D-46233E5C03FC}" destId="{0669B30D-3E2C-3048-AECE-72C2D11C2998}" srcOrd="1" destOrd="0" presId="urn:microsoft.com/office/officeart/2005/8/layout/list1"/>
    <dgm:cxn modelId="{4A947853-CEED-6346-BEFE-B28E33806DB7}" type="presParOf" srcId="{AB5ABB82-F089-2C46-B91D-46233E5C03FC}" destId="{07C6E64D-8AE1-4E4B-9B4F-BE9263849466}" srcOrd="2" destOrd="0" presId="urn:microsoft.com/office/officeart/2005/8/layout/list1"/>
    <dgm:cxn modelId="{508C4AB9-B726-3845-BDB1-714F4BE05062}" type="presParOf" srcId="{AB5ABB82-F089-2C46-B91D-46233E5C03FC}" destId="{1B18EE9E-D4D6-E942-921C-2E185820C7AE}" srcOrd="3" destOrd="0" presId="urn:microsoft.com/office/officeart/2005/8/layout/list1"/>
    <dgm:cxn modelId="{1AF07854-1015-BD4E-A675-E121DA8B1D8E}" type="presParOf" srcId="{AB5ABB82-F089-2C46-B91D-46233E5C03FC}" destId="{A686328A-F91C-B243-BFC2-01255CEEB739}" srcOrd="4" destOrd="0" presId="urn:microsoft.com/office/officeart/2005/8/layout/list1"/>
    <dgm:cxn modelId="{BEC7518F-1F9C-724E-A6E8-FD45D365EA90}" type="presParOf" srcId="{A686328A-F91C-B243-BFC2-01255CEEB739}" destId="{7F1617C5-E380-0340-806B-BA634BA2CA80}" srcOrd="0" destOrd="0" presId="urn:microsoft.com/office/officeart/2005/8/layout/list1"/>
    <dgm:cxn modelId="{23AAD370-D6BD-EA4E-9733-2D7FBCA0A0B4}" type="presParOf" srcId="{A686328A-F91C-B243-BFC2-01255CEEB739}" destId="{C52DDE72-940C-394B-89B3-9F09B4CE453E}" srcOrd="1" destOrd="0" presId="urn:microsoft.com/office/officeart/2005/8/layout/list1"/>
    <dgm:cxn modelId="{7D38ACB9-F7F1-DD47-9311-8819F9505CED}" type="presParOf" srcId="{AB5ABB82-F089-2C46-B91D-46233E5C03FC}" destId="{1CA4915C-FB80-D845-83A8-AA1D06590EAB}" srcOrd="5" destOrd="0" presId="urn:microsoft.com/office/officeart/2005/8/layout/list1"/>
    <dgm:cxn modelId="{41650D38-0DFC-0B41-BACD-61BF3D94C374}" type="presParOf" srcId="{AB5ABB82-F089-2C46-B91D-46233E5C03FC}" destId="{86704EAA-F638-554B-A38E-586C34EF9B0C}" srcOrd="6" destOrd="0" presId="urn:microsoft.com/office/officeart/2005/8/layout/list1"/>
    <dgm:cxn modelId="{A13115BE-D794-474D-B39B-19C3F9B65F62}" type="presParOf" srcId="{AB5ABB82-F089-2C46-B91D-46233E5C03FC}" destId="{25588C62-4E6E-EE4A-AFC1-0954224758F5}" srcOrd="7" destOrd="0" presId="urn:microsoft.com/office/officeart/2005/8/layout/list1"/>
    <dgm:cxn modelId="{6CC129F9-E22E-4D43-B02B-5BFC2CCDA17D}" type="presParOf" srcId="{AB5ABB82-F089-2C46-B91D-46233E5C03FC}" destId="{44EE3084-A28C-7247-9CC3-9820FE99BDB4}" srcOrd="8" destOrd="0" presId="urn:microsoft.com/office/officeart/2005/8/layout/list1"/>
    <dgm:cxn modelId="{19489956-17CD-EF42-8FEF-82A83B5B1AF0}" type="presParOf" srcId="{44EE3084-A28C-7247-9CC3-9820FE99BDB4}" destId="{9D8BD31B-FA7C-294A-9C98-0B08200D0929}" srcOrd="0" destOrd="0" presId="urn:microsoft.com/office/officeart/2005/8/layout/list1"/>
    <dgm:cxn modelId="{99B3C715-F845-0C4E-BEF8-82BD0EE66A26}" type="presParOf" srcId="{44EE3084-A28C-7247-9CC3-9820FE99BDB4}" destId="{D5F1FD13-E450-3F45-8CE9-72BCF9ABC7FD}" srcOrd="1" destOrd="0" presId="urn:microsoft.com/office/officeart/2005/8/layout/list1"/>
    <dgm:cxn modelId="{516C5BA0-4418-4B4E-8479-B43624810CB1}" type="presParOf" srcId="{AB5ABB82-F089-2C46-B91D-46233E5C03FC}" destId="{3C07879E-3F8A-F140-9EA7-123F0062069E}" srcOrd="9" destOrd="0" presId="urn:microsoft.com/office/officeart/2005/8/layout/list1"/>
    <dgm:cxn modelId="{0E19A1B1-E63A-A442-A497-98A0A1E1644A}" type="presParOf" srcId="{AB5ABB82-F089-2C46-B91D-46233E5C03FC}" destId="{0CFFEC9E-FC04-EC43-B2B3-BF53FAEA99E9}" srcOrd="10" destOrd="0" presId="urn:microsoft.com/office/officeart/2005/8/layout/list1"/>
    <dgm:cxn modelId="{B405D523-38C0-5548-9463-2DC8F7C34BEC}" type="presParOf" srcId="{AB5ABB82-F089-2C46-B91D-46233E5C03FC}" destId="{95DADE7F-2C3A-3D4E-9B61-3DACC643704C}" srcOrd="11" destOrd="0" presId="urn:microsoft.com/office/officeart/2005/8/layout/list1"/>
    <dgm:cxn modelId="{4D35A292-C5AC-7444-8985-6EB5BE2E264E}" type="presParOf" srcId="{AB5ABB82-F089-2C46-B91D-46233E5C03FC}" destId="{99242173-2C01-2045-B5B7-1EFFA55D3183}" srcOrd="12" destOrd="0" presId="urn:microsoft.com/office/officeart/2005/8/layout/list1"/>
    <dgm:cxn modelId="{2F6E2186-B986-234B-8E21-5582C1AA6B28}" type="presParOf" srcId="{99242173-2C01-2045-B5B7-1EFFA55D3183}" destId="{3BFA7E10-0513-F64B-BA04-8A1AB9739DB8}" srcOrd="0" destOrd="0" presId="urn:microsoft.com/office/officeart/2005/8/layout/list1"/>
    <dgm:cxn modelId="{3A2352E3-EFF7-F34C-89FC-8886438D78B7}" type="presParOf" srcId="{99242173-2C01-2045-B5B7-1EFFA55D3183}" destId="{31DB63C1-49BE-E94C-8C6A-203B6DD08212}" srcOrd="1" destOrd="0" presId="urn:microsoft.com/office/officeart/2005/8/layout/list1"/>
    <dgm:cxn modelId="{B53369A3-201E-A941-A777-7E3801236003}" type="presParOf" srcId="{AB5ABB82-F089-2C46-B91D-46233E5C03FC}" destId="{9E7CB7CF-4BFA-CB4E-8766-68B2871DD169}" srcOrd="13" destOrd="0" presId="urn:microsoft.com/office/officeart/2005/8/layout/list1"/>
    <dgm:cxn modelId="{44D2F805-19D8-674F-8700-3AD487D6781C}" type="presParOf" srcId="{AB5ABB82-F089-2C46-B91D-46233E5C03FC}" destId="{EDD41482-5ECA-AF4F-80CD-C20D634B9683}" srcOrd="14" destOrd="0" presId="urn:microsoft.com/office/officeart/2005/8/layout/list1"/>
    <dgm:cxn modelId="{32BF9C50-1592-0F4E-93EB-DCAE458C4470}" type="presParOf" srcId="{AB5ABB82-F089-2C46-B91D-46233E5C03FC}" destId="{14A886A2-2C1E-B54E-944D-603485A49E1C}" srcOrd="15" destOrd="0" presId="urn:microsoft.com/office/officeart/2005/8/layout/list1"/>
    <dgm:cxn modelId="{5925461C-EF55-254D-B195-A47BEC320A6A}" type="presParOf" srcId="{AB5ABB82-F089-2C46-B91D-46233E5C03FC}" destId="{570CBCE8-6C39-4244-BEC2-F38F1A0FDF10}" srcOrd="16" destOrd="0" presId="urn:microsoft.com/office/officeart/2005/8/layout/list1"/>
    <dgm:cxn modelId="{EE038BD1-3AE6-D049-87C7-9280E379F3F6}" type="presParOf" srcId="{570CBCE8-6C39-4244-BEC2-F38F1A0FDF10}" destId="{8E459F1C-5A91-5241-89ED-6025C90DE924}" srcOrd="0" destOrd="0" presId="urn:microsoft.com/office/officeart/2005/8/layout/list1"/>
    <dgm:cxn modelId="{DDD0F8F9-4899-A74A-A314-EDF3AEAE6B8D}" type="presParOf" srcId="{570CBCE8-6C39-4244-BEC2-F38F1A0FDF10}" destId="{1E8562B3-9752-9A4F-A8E2-D0FCC00B902A}" srcOrd="1" destOrd="0" presId="urn:microsoft.com/office/officeart/2005/8/layout/list1"/>
    <dgm:cxn modelId="{D4B9B41C-D7BA-8149-8CD0-122E66C6431E}" type="presParOf" srcId="{AB5ABB82-F089-2C46-B91D-46233E5C03FC}" destId="{8B4D4FD4-B57C-114D-BDF4-EBB9A0B22DE5}" srcOrd="17" destOrd="0" presId="urn:microsoft.com/office/officeart/2005/8/layout/list1"/>
    <dgm:cxn modelId="{81A946DF-3791-C844-B6DE-DD5004B73F9B}" type="presParOf" srcId="{AB5ABB82-F089-2C46-B91D-46233E5C03FC}" destId="{4DD04531-8669-214C-AAA2-D95666B623D3}" srcOrd="18" destOrd="0" presId="urn:microsoft.com/office/officeart/2005/8/layout/list1"/>
    <dgm:cxn modelId="{4FA5F562-959C-024D-9F22-3C82D2A5315C}" type="presParOf" srcId="{AB5ABB82-F089-2C46-B91D-46233E5C03FC}" destId="{EB930C46-F283-D54C-B3B7-5B48A05E29C4}" srcOrd="19" destOrd="0" presId="urn:microsoft.com/office/officeart/2005/8/layout/list1"/>
    <dgm:cxn modelId="{594E87AB-3FC2-0D48-8A36-4B5810C9B0F9}" type="presParOf" srcId="{AB5ABB82-F089-2C46-B91D-46233E5C03FC}" destId="{A427ED94-0B07-ED42-903E-18E889C4E8F5}" srcOrd="20" destOrd="0" presId="urn:microsoft.com/office/officeart/2005/8/layout/list1"/>
    <dgm:cxn modelId="{3FBD2DD6-9880-FB4F-8EFF-D11112B47526}" type="presParOf" srcId="{A427ED94-0B07-ED42-903E-18E889C4E8F5}" destId="{A81ED7F9-7B77-1F48-AA85-52F021ED4C61}" srcOrd="0" destOrd="0" presId="urn:microsoft.com/office/officeart/2005/8/layout/list1"/>
    <dgm:cxn modelId="{AAB3FFEB-3081-934B-B32E-7AAA8F51A19C}" type="presParOf" srcId="{A427ED94-0B07-ED42-903E-18E889C4E8F5}" destId="{1198C08D-327E-5E4B-A4F3-4866342D45C3}" srcOrd="1" destOrd="0" presId="urn:microsoft.com/office/officeart/2005/8/layout/list1"/>
    <dgm:cxn modelId="{0396DBB1-75C6-8542-A39A-DA5C0E3DC879}" type="presParOf" srcId="{AB5ABB82-F089-2C46-B91D-46233E5C03FC}" destId="{DB719F09-3FBA-804C-8445-0020007F2259}" srcOrd="21" destOrd="0" presId="urn:microsoft.com/office/officeart/2005/8/layout/list1"/>
    <dgm:cxn modelId="{6FBBB60D-44B2-284C-BB6A-06E15C26C196}" type="presParOf" srcId="{AB5ABB82-F089-2C46-B91D-46233E5C03FC}" destId="{2FAAC933-BF86-CC45-BE64-A2C68FB629B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8D8E23-1A6B-444A-A18A-7A427107E11A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B34BC5A5-70F6-5F47-8F71-87E06B8516D2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College Adapter</a:t>
          </a:r>
        </a:p>
      </dgm:t>
    </dgm:pt>
    <dgm:pt modelId="{FBA14729-D399-9741-9267-07D023F39E6A}" type="parTrans" cxnId="{BB4CB8E2-D625-9542-8E50-84CF88471E25}">
      <dgm:prSet/>
      <dgm:spPr/>
      <dgm:t>
        <a:bodyPr/>
        <a:lstStyle/>
        <a:p>
          <a:endParaRPr lang="en-US"/>
        </a:p>
      </dgm:t>
    </dgm:pt>
    <dgm:pt modelId="{BE1D68A9-320C-1249-A82E-E5B038CF7811}" type="sibTrans" cxnId="{BB4CB8E2-D625-9542-8E50-84CF88471E25}">
      <dgm:prSet/>
      <dgm:spPr/>
      <dgm:t>
        <a:bodyPr/>
        <a:lstStyle/>
        <a:p>
          <a:endParaRPr lang="en-US"/>
        </a:p>
      </dgm:t>
    </dgm:pt>
    <dgm:pt modelId="{880EBB46-B465-CA41-935F-1A3A689113CB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Standardized Data</a:t>
          </a:r>
        </a:p>
      </dgm:t>
    </dgm:pt>
    <dgm:pt modelId="{BE7493F2-AD1A-2242-890C-70D9806F81E6}" type="parTrans" cxnId="{B2C8594A-6135-8745-BA69-0E7BC283ADEC}">
      <dgm:prSet/>
      <dgm:spPr/>
      <dgm:t>
        <a:bodyPr/>
        <a:lstStyle/>
        <a:p>
          <a:endParaRPr lang="en-US"/>
        </a:p>
      </dgm:t>
    </dgm:pt>
    <dgm:pt modelId="{42D28CCC-A82C-6547-818D-101D1CFA6EA0}" type="sibTrans" cxnId="{B2C8594A-6135-8745-BA69-0E7BC283ADEC}">
      <dgm:prSet/>
      <dgm:spPr/>
      <dgm:t>
        <a:bodyPr/>
        <a:lstStyle/>
        <a:p>
          <a:endParaRPr lang="en-US"/>
        </a:p>
      </dgm:t>
    </dgm:pt>
    <dgm:pt modelId="{1C022442-15F6-2E42-90FA-B6BD6F559E1E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Master Data Management (MDM)</a:t>
          </a:r>
        </a:p>
      </dgm:t>
    </dgm:pt>
    <dgm:pt modelId="{EA2871F6-95C1-0E41-B65B-53047F05218E}" type="parTrans" cxnId="{82DC70A1-1B0D-AD4A-A26E-E4803AC8EFDE}">
      <dgm:prSet/>
      <dgm:spPr/>
      <dgm:t>
        <a:bodyPr/>
        <a:lstStyle/>
        <a:p>
          <a:endParaRPr lang="en-US"/>
        </a:p>
      </dgm:t>
    </dgm:pt>
    <dgm:pt modelId="{FCCAEE36-4DF9-824B-8E3E-DF1C18015B1B}" type="sibTrans" cxnId="{82DC70A1-1B0D-AD4A-A26E-E4803AC8EFDE}">
      <dgm:prSet/>
      <dgm:spPr/>
      <dgm:t>
        <a:bodyPr/>
        <a:lstStyle/>
        <a:p>
          <a:endParaRPr lang="en-US"/>
        </a:p>
      </dgm:t>
    </dgm:pt>
    <dgm:pt modelId="{BE4B6DF9-866B-794F-BAD8-F3B5A2DE33A8}" type="pres">
      <dgm:prSet presAssocID="{668D8E23-1A6B-444A-A18A-7A427107E11A}" presName="Name0" presStyleCnt="0">
        <dgm:presLayoutVars>
          <dgm:dir/>
          <dgm:resizeHandles val="exact"/>
        </dgm:presLayoutVars>
      </dgm:prSet>
      <dgm:spPr/>
    </dgm:pt>
    <dgm:pt modelId="{F35B18D4-BF3E-4944-9E59-48284E870071}" type="pres">
      <dgm:prSet presAssocID="{B34BC5A5-70F6-5F47-8F71-87E06B8516D2}" presName="parTxOnly" presStyleLbl="node1" presStyleIdx="0" presStyleCnt="3">
        <dgm:presLayoutVars>
          <dgm:bulletEnabled val="1"/>
        </dgm:presLayoutVars>
      </dgm:prSet>
      <dgm:spPr/>
    </dgm:pt>
    <dgm:pt modelId="{1AFE9F69-2699-6E46-80CA-20BE6CFF7713}" type="pres">
      <dgm:prSet presAssocID="{BE1D68A9-320C-1249-A82E-E5B038CF7811}" presName="parSpace" presStyleCnt="0"/>
      <dgm:spPr/>
    </dgm:pt>
    <dgm:pt modelId="{62A95E2A-8AAD-B943-A701-DE69F06117B2}" type="pres">
      <dgm:prSet presAssocID="{880EBB46-B465-CA41-935F-1A3A689113CB}" presName="parTxOnly" presStyleLbl="node1" presStyleIdx="1" presStyleCnt="3">
        <dgm:presLayoutVars>
          <dgm:bulletEnabled val="1"/>
        </dgm:presLayoutVars>
      </dgm:prSet>
      <dgm:spPr/>
    </dgm:pt>
    <dgm:pt modelId="{54D957D6-775B-ED49-BBAC-826AC7D2833E}" type="pres">
      <dgm:prSet presAssocID="{42D28CCC-A82C-6547-818D-101D1CFA6EA0}" presName="parSpace" presStyleCnt="0"/>
      <dgm:spPr/>
    </dgm:pt>
    <dgm:pt modelId="{269F6107-4DBE-DF4A-ACBA-340D18132344}" type="pres">
      <dgm:prSet presAssocID="{1C022442-15F6-2E42-90FA-B6BD6F559E1E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EE1A7016-162C-8E47-BA45-E1583D521E94}" type="presOf" srcId="{668D8E23-1A6B-444A-A18A-7A427107E11A}" destId="{BE4B6DF9-866B-794F-BAD8-F3B5A2DE33A8}" srcOrd="0" destOrd="0" presId="urn:microsoft.com/office/officeart/2005/8/layout/hChevron3"/>
    <dgm:cxn modelId="{8CE8CE36-EB2F-5047-A678-B62E563E24E9}" type="presOf" srcId="{1C022442-15F6-2E42-90FA-B6BD6F559E1E}" destId="{269F6107-4DBE-DF4A-ACBA-340D18132344}" srcOrd="0" destOrd="0" presId="urn:microsoft.com/office/officeart/2005/8/layout/hChevron3"/>
    <dgm:cxn modelId="{B2C8594A-6135-8745-BA69-0E7BC283ADEC}" srcId="{668D8E23-1A6B-444A-A18A-7A427107E11A}" destId="{880EBB46-B465-CA41-935F-1A3A689113CB}" srcOrd="1" destOrd="0" parTransId="{BE7493F2-AD1A-2242-890C-70D9806F81E6}" sibTransId="{42D28CCC-A82C-6547-818D-101D1CFA6EA0}"/>
    <dgm:cxn modelId="{82DC70A1-1B0D-AD4A-A26E-E4803AC8EFDE}" srcId="{668D8E23-1A6B-444A-A18A-7A427107E11A}" destId="{1C022442-15F6-2E42-90FA-B6BD6F559E1E}" srcOrd="2" destOrd="0" parTransId="{EA2871F6-95C1-0E41-B65B-53047F05218E}" sibTransId="{FCCAEE36-4DF9-824B-8E3E-DF1C18015B1B}"/>
    <dgm:cxn modelId="{DD7D20A2-3EFD-2D48-A0CA-EB6C1B841760}" type="presOf" srcId="{B34BC5A5-70F6-5F47-8F71-87E06B8516D2}" destId="{F35B18D4-BF3E-4944-9E59-48284E870071}" srcOrd="0" destOrd="0" presId="urn:microsoft.com/office/officeart/2005/8/layout/hChevron3"/>
    <dgm:cxn modelId="{932F4AAD-F005-BF4D-87D3-67DF0F4A8552}" type="presOf" srcId="{880EBB46-B465-CA41-935F-1A3A689113CB}" destId="{62A95E2A-8AAD-B943-A701-DE69F06117B2}" srcOrd="0" destOrd="0" presId="urn:microsoft.com/office/officeart/2005/8/layout/hChevron3"/>
    <dgm:cxn modelId="{BB4CB8E2-D625-9542-8E50-84CF88471E25}" srcId="{668D8E23-1A6B-444A-A18A-7A427107E11A}" destId="{B34BC5A5-70F6-5F47-8F71-87E06B8516D2}" srcOrd="0" destOrd="0" parTransId="{FBA14729-D399-9741-9267-07D023F39E6A}" sibTransId="{BE1D68A9-320C-1249-A82E-E5B038CF7811}"/>
    <dgm:cxn modelId="{A3968407-E9AC-F841-A63E-D2986E67B54E}" type="presParOf" srcId="{BE4B6DF9-866B-794F-BAD8-F3B5A2DE33A8}" destId="{F35B18D4-BF3E-4944-9E59-48284E870071}" srcOrd="0" destOrd="0" presId="urn:microsoft.com/office/officeart/2005/8/layout/hChevron3"/>
    <dgm:cxn modelId="{DEB4974C-67E5-8D43-8A8A-5C7B573CD94B}" type="presParOf" srcId="{BE4B6DF9-866B-794F-BAD8-F3B5A2DE33A8}" destId="{1AFE9F69-2699-6E46-80CA-20BE6CFF7713}" srcOrd="1" destOrd="0" presId="urn:microsoft.com/office/officeart/2005/8/layout/hChevron3"/>
    <dgm:cxn modelId="{C0A60F90-4537-C841-B8A2-979F636C217D}" type="presParOf" srcId="{BE4B6DF9-866B-794F-BAD8-F3B5A2DE33A8}" destId="{62A95E2A-8AAD-B943-A701-DE69F06117B2}" srcOrd="2" destOrd="0" presId="urn:microsoft.com/office/officeart/2005/8/layout/hChevron3"/>
    <dgm:cxn modelId="{3ED4E44D-D574-C646-96F2-2E2A5514E89C}" type="presParOf" srcId="{BE4B6DF9-866B-794F-BAD8-F3B5A2DE33A8}" destId="{54D957D6-775B-ED49-BBAC-826AC7D2833E}" srcOrd="3" destOrd="0" presId="urn:microsoft.com/office/officeart/2005/8/layout/hChevron3"/>
    <dgm:cxn modelId="{0821048E-174D-334F-81F4-7F2AEDE6BBA9}" type="presParOf" srcId="{BE4B6DF9-866B-794F-BAD8-F3B5A2DE33A8}" destId="{269F6107-4DBE-DF4A-ACBA-340D1813234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6E64D-8AE1-4E4B-9B4F-BE9263849466}">
      <dsp:nvSpPr>
        <dsp:cNvPr id="0" name=""/>
        <dsp:cNvSpPr/>
      </dsp:nvSpPr>
      <dsp:spPr>
        <a:xfrm>
          <a:off x="0" y="374179"/>
          <a:ext cx="993668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256D0-EBE0-E642-A626-4873D558740C}">
      <dsp:nvSpPr>
        <dsp:cNvPr id="0" name=""/>
        <dsp:cNvSpPr/>
      </dsp:nvSpPr>
      <dsp:spPr>
        <a:xfrm>
          <a:off x="496834" y="93739"/>
          <a:ext cx="8315165" cy="5608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08" tIns="0" rIns="2629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</a:rPr>
            <a:t>An Overview of eTranscript CA</a:t>
          </a:r>
        </a:p>
      </dsp:txBody>
      <dsp:txXfrm>
        <a:off x="524214" y="121119"/>
        <a:ext cx="8260405" cy="506120"/>
      </dsp:txXfrm>
    </dsp:sp>
    <dsp:sp modelId="{86704EAA-F638-554B-A38E-586C34EF9B0C}">
      <dsp:nvSpPr>
        <dsp:cNvPr id="0" name=""/>
        <dsp:cNvSpPr/>
      </dsp:nvSpPr>
      <dsp:spPr>
        <a:xfrm>
          <a:off x="0" y="1236019"/>
          <a:ext cx="993668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DDE72-940C-394B-89B3-9F09B4CE453E}">
      <dsp:nvSpPr>
        <dsp:cNvPr id="0" name=""/>
        <dsp:cNvSpPr/>
      </dsp:nvSpPr>
      <dsp:spPr>
        <a:xfrm>
          <a:off x="496834" y="955579"/>
          <a:ext cx="8315165" cy="5608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08" tIns="0" rIns="2629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2"/>
              </a:solidFill>
            </a:rPr>
            <a:t>The eTranscript CA Mission</a:t>
          </a:r>
          <a:endParaRPr lang="en-US" sz="2800" b="1" kern="1200" dirty="0">
            <a:solidFill>
              <a:schemeClr val="tx2"/>
            </a:solidFill>
          </a:endParaRPr>
        </a:p>
      </dsp:txBody>
      <dsp:txXfrm>
        <a:off x="524214" y="982959"/>
        <a:ext cx="8260405" cy="506120"/>
      </dsp:txXfrm>
    </dsp:sp>
    <dsp:sp modelId="{0CFFEC9E-FC04-EC43-B2B3-BF53FAEA99E9}">
      <dsp:nvSpPr>
        <dsp:cNvPr id="0" name=""/>
        <dsp:cNvSpPr/>
      </dsp:nvSpPr>
      <dsp:spPr>
        <a:xfrm>
          <a:off x="0" y="2097859"/>
          <a:ext cx="993668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1FD13-E450-3F45-8CE9-72BCF9ABC7FD}">
      <dsp:nvSpPr>
        <dsp:cNvPr id="0" name=""/>
        <dsp:cNvSpPr/>
      </dsp:nvSpPr>
      <dsp:spPr>
        <a:xfrm>
          <a:off x="496834" y="1817419"/>
          <a:ext cx="8315165" cy="5608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08" tIns="0" rIns="2629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</a:rPr>
            <a:t>Transcript Data Supporting Student Success</a:t>
          </a:r>
        </a:p>
      </dsp:txBody>
      <dsp:txXfrm>
        <a:off x="524214" y="1844799"/>
        <a:ext cx="8260405" cy="506120"/>
      </dsp:txXfrm>
    </dsp:sp>
    <dsp:sp modelId="{EDD41482-5ECA-AF4F-80CD-C20D634B9683}">
      <dsp:nvSpPr>
        <dsp:cNvPr id="0" name=""/>
        <dsp:cNvSpPr/>
      </dsp:nvSpPr>
      <dsp:spPr>
        <a:xfrm>
          <a:off x="0" y="2959699"/>
          <a:ext cx="993668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B63C1-49BE-E94C-8C6A-203B6DD08212}">
      <dsp:nvSpPr>
        <dsp:cNvPr id="0" name=""/>
        <dsp:cNvSpPr/>
      </dsp:nvSpPr>
      <dsp:spPr>
        <a:xfrm>
          <a:off x="496834" y="2679259"/>
          <a:ext cx="8315165" cy="5608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08" tIns="0" rIns="2629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</a:rPr>
            <a:t>How We Fulfill Our Mission</a:t>
          </a:r>
        </a:p>
      </dsp:txBody>
      <dsp:txXfrm>
        <a:off x="524214" y="2706639"/>
        <a:ext cx="8260405" cy="506120"/>
      </dsp:txXfrm>
    </dsp:sp>
    <dsp:sp modelId="{4DD04531-8669-214C-AAA2-D95666B623D3}">
      <dsp:nvSpPr>
        <dsp:cNvPr id="0" name=""/>
        <dsp:cNvSpPr/>
      </dsp:nvSpPr>
      <dsp:spPr>
        <a:xfrm>
          <a:off x="0" y="3821539"/>
          <a:ext cx="993668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562B3-9752-9A4F-A8E2-D0FCC00B902A}">
      <dsp:nvSpPr>
        <dsp:cNvPr id="0" name=""/>
        <dsp:cNvSpPr/>
      </dsp:nvSpPr>
      <dsp:spPr>
        <a:xfrm>
          <a:off x="496834" y="3541099"/>
          <a:ext cx="8315165" cy="5608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08" tIns="0" rIns="2629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tx2"/>
              </a:solidFill>
            </a:rPr>
            <a:t>What’s Next for eTranscript California</a:t>
          </a:r>
        </a:p>
      </dsp:txBody>
      <dsp:txXfrm>
        <a:off x="524214" y="3568479"/>
        <a:ext cx="8260405" cy="506120"/>
      </dsp:txXfrm>
    </dsp:sp>
    <dsp:sp modelId="{2FAAC933-BF86-CC45-BE64-A2C68FB629B7}">
      <dsp:nvSpPr>
        <dsp:cNvPr id="0" name=""/>
        <dsp:cNvSpPr/>
      </dsp:nvSpPr>
      <dsp:spPr>
        <a:xfrm>
          <a:off x="0" y="4683378"/>
          <a:ext cx="993668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8C08D-327E-5E4B-A4F3-4866342D45C3}">
      <dsp:nvSpPr>
        <dsp:cNvPr id="0" name=""/>
        <dsp:cNvSpPr/>
      </dsp:nvSpPr>
      <dsp:spPr>
        <a:xfrm>
          <a:off x="496834" y="4402939"/>
          <a:ext cx="8315165" cy="5608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08" tIns="0" rIns="26290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</a:rPr>
            <a:t>Q &amp; A</a:t>
          </a:r>
        </a:p>
      </dsp:txBody>
      <dsp:txXfrm>
        <a:off x="524214" y="4430319"/>
        <a:ext cx="8260405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B18D4-BF3E-4944-9E59-48284E870071}">
      <dsp:nvSpPr>
        <dsp:cNvPr id="0" name=""/>
        <dsp:cNvSpPr/>
      </dsp:nvSpPr>
      <dsp:spPr>
        <a:xfrm>
          <a:off x="4084" y="488133"/>
          <a:ext cx="3571369" cy="1428547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2"/>
              </a:solidFill>
            </a:rPr>
            <a:t>College Adapter</a:t>
          </a:r>
        </a:p>
      </dsp:txBody>
      <dsp:txXfrm>
        <a:off x="4084" y="488133"/>
        <a:ext cx="3214232" cy="1428547"/>
      </dsp:txXfrm>
    </dsp:sp>
    <dsp:sp modelId="{62A95E2A-8AAD-B943-A701-DE69F06117B2}">
      <dsp:nvSpPr>
        <dsp:cNvPr id="0" name=""/>
        <dsp:cNvSpPr/>
      </dsp:nvSpPr>
      <dsp:spPr>
        <a:xfrm>
          <a:off x="2861179" y="488133"/>
          <a:ext cx="3571369" cy="142854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2"/>
              </a:solidFill>
            </a:rPr>
            <a:t>Standardized Data</a:t>
          </a:r>
        </a:p>
      </dsp:txBody>
      <dsp:txXfrm>
        <a:off x="3575453" y="488133"/>
        <a:ext cx="2142822" cy="1428547"/>
      </dsp:txXfrm>
    </dsp:sp>
    <dsp:sp modelId="{269F6107-4DBE-DF4A-ACBA-340D18132344}">
      <dsp:nvSpPr>
        <dsp:cNvPr id="0" name=""/>
        <dsp:cNvSpPr/>
      </dsp:nvSpPr>
      <dsp:spPr>
        <a:xfrm>
          <a:off x="5718274" y="488133"/>
          <a:ext cx="3571369" cy="142854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2"/>
              </a:solidFill>
            </a:rPr>
            <a:t>Master Data Management (MDM)</a:t>
          </a:r>
        </a:p>
      </dsp:txBody>
      <dsp:txXfrm>
        <a:off x="6432548" y="488133"/>
        <a:ext cx="2142822" cy="1428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B3AAD-F3F2-4E94-9F26-DFD098E0A628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4C6F5-ED48-4D04-A9CA-3A7FED36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06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59C1A-19F2-44C9-942C-64A7E486409A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3CBG/CISOA Monterey Conference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1BEE9-C180-4EFF-847F-9242D2657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79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</p:spTree>
    <p:extLst>
      <p:ext uri="{BB962C8B-B14F-4D97-AF65-F5344CB8AC3E}">
        <p14:creationId xmlns:p14="http://schemas.microsoft.com/office/powerpoint/2010/main" val="4141927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90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71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52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18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82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72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87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4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47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2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55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45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9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7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56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4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3CBG/CISOA Monterey Conference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1BEE9-C180-4EFF-847F-9242D26575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2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6043" y="777240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8814" y="4473909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55E7-D9B3-43B9-8507-E99CE65C9532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80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8044-653A-497D-91F8-D6E17F9AD772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5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E906-3D21-402A-AE3E-2970D75ED472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5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AC4B-C38C-4DB2-876C-432351D0F328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0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4C5-467E-4786-90B6-F0CB3CCF1CD8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0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D7E4-DAB0-4D23-AD58-4005AEAB417E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4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75A5-6A90-41B9-AC26-BBF56E9DF887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755D-0CDC-4D8D-9DE7-0A7AB905F81D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D21A5A-FBD5-CE49-BA1B-3E9ACEC54A69}"/>
              </a:ext>
            </a:extLst>
          </p:cNvPr>
          <p:cNvSpPr/>
          <p:nvPr userDrawn="1"/>
        </p:nvSpPr>
        <p:spPr>
          <a:xfrm>
            <a:off x="-19352" y="0"/>
            <a:ext cx="12211352" cy="825190"/>
          </a:xfrm>
          <a:prstGeom prst="rect">
            <a:avLst/>
          </a:prstGeom>
          <a:solidFill>
            <a:srgbClr val="1F4B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33B27-F601-DF47-A470-9AB35E189FB9}"/>
              </a:ext>
            </a:extLst>
          </p:cNvPr>
          <p:cNvSpPr/>
          <p:nvPr userDrawn="1"/>
        </p:nvSpPr>
        <p:spPr>
          <a:xfrm>
            <a:off x="0" y="6266180"/>
            <a:ext cx="12192001" cy="45719"/>
          </a:xfrm>
          <a:prstGeom prst="rect">
            <a:avLst/>
          </a:prstGeom>
          <a:solidFill>
            <a:srgbClr val="C3B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546CC-9959-2043-A087-02968CD8739C}"/>
              </a:ext>
            </a:extLst>
          </p:cNvPr>
          <p:cNvSpPr/>
          <p:nvPr userDrawn="1"/>
        </p:nvSpPr>
        <p:spPr>
          <a:xfrm>
            <a:off x="341023" y="247015"/>
            <a:ext cx="2452357" cy="33837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21D3F-1956-0B49-96E6-381250CAB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023" y="253521"/>
            <a:ext cx="328050" cy="328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F04880-32D2-434D-BD1B-A0FBA2104313}"/>
              </a:ext>
            </a:extLst>
          </p:cNvPr>
          <p:cNvSpPr txBox="1"/>
          <p:nvPr userDrawn="1"/>
        </p:nvSpPr>
        <p:spPr>
          <a:xfrm>
            <a:off x="679612" y="286089"/>
            <a:ext cx="215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100" dirty="0">
                <a:solidFill>
                  <a:schemeClr val="bg1"/>
                </a:solidFill>
              </a:rPr>
              <a:t>ETRANSCRIPT CALIFORNIA</a:t>
            </a:r>
          </a:p>
        </p:txBody>
      </p:sp>
    </p:spTree>
    <p:extLst>
      <p:ext uri="{BB962C8B-B14F-4D97-AF65-F5344CB8AC3E}">
        <p14:creationId xmlns:p14="http://schemas.microsoft.com/office/powerpoint/2010/main" val="40565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894D84-0166-4EA5-84CA-C35C84C25907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6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6615-E990-4C1D-B0EE-6F2CC9A5E860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19DA92-1E46-43D7-AC3A-E61ACAA6EE6A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28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44F2A-4842-9E4B-BED9-7317019F2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4600"/>
            <a:ext cx="12192000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A2C029-F0DE-A94F-B31C-E5C7A7F5F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3DB59E-5393-204C-8811-8312C4A63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70" y="5307635"/>
            <a:ext cx="1922223" cy="8758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82D18C-E6C0-EE46-91A1-C6500B17A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2476" y="5334000"/>
            <a:ext cx="2029250" cy="783445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7C891F5F-9FB3-1D40-9B51-906557C1C35A}"/>
              </a:ext>
            </a:extLst>
          </p:cNvPr>
          <p:cNvSpPr txBox="1">
            <a:spLocks/>
          </p:cNvSpPr>
          <p:nvPr/>
        </p:nvSpPr>
        <p:spPr>
          <a:xfrm>
            <a:off x="2297659" y="5539934"/>
            <a:ext cx="6858000" cy="324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+mn-lt"/>
              </a:rPr>
              <a:t>Presented March 28, 2018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1C49450-EC58-994B-B2DC-E21E95DAA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369" y="1665962"/>
            <a:ext cx="10425753" cy="2718007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What’s Next for eTranscript California</a:t>
            </a:r>
            <a:br>
              <a:rPr lang="en-US" sz="4800" b="1" dirty="0">
                <a:solidFill>
                  <a:schemeClr val="bg1"/>
                </a:solidFill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Presenter: Mark Cohen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Transcript Product Owner, CCCTC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1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hOIZX1_HUl7Oy9Iomt36xkcEQvZKTsG44OJzTv8DakUlASDkEWonPt018C5UEHJilBB0NOj5xR_ixxKQYbCRM2Ooi7uuXN9MB7YEjX660jzHyDUTwvj9Tl3SbxFihDMwwrFo5WTcf94">
            <a:extLst>
              <a:ext uri="{FF2B5EF4-FFF2-40B4-BE49-F238E27FC236}">
                <a16:creationId xmlns:a16="http://schemas.microsoft.com/office/drawing/2014/main" id="{66B991A9-493F-4745-8173-69638F198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319" y="907291"/>
            <a:ext cx="7159359" cy="53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8250EB-1C65-9946-A9D3-2253FD2BFB40}"/>
              </a:ext>
            </a:extLst>
          </p:cNvPr>
          <p:cNvSpPr txBox="1">
            <a:spLocks/>
          </p:cNvSpPr>
          <p:nvPr/>
        </p:nvSpPr>
        <p:spPr>
          <a:xfrm>
            <a:off x="0" y="12403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</a:rPr>
              <a:t>What is the CCC Technology Platform?</a:t>
            </a:r>
          </a:p>
        </p:txBody>
      </p:sp>
      <p:sp>
        <p:nvSpPr>
          <p:cNvPr id="3" name="Alternate Process 2">
            <a:extLst>
              <a:ext uri="{FF2B5EF4-FFF2-40B4-BE49-F238E27FC236}">
                <a16:creationId xmlns:a16="http://schemas.microsoft.com/office/drawing/2014/main" id="{37967031-E3F8-9742-B5BA-5B545D08CC2C}"/>
              </a:ext>
            </a:extLst>
          </p:cNvPr>
          <p:cNvSpPr/>
          <p:nvPr/>
        </p:nvSpPr>
        <p:spPr>
          <a:xfrm>
            <a:off x="6527194" y="5178112"/>
            <a:ext cx="862642" cy="931653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lternate Process 6">
            <a:extLst>
              <a:ext uri="{FF2B5EF4-FFF2-40B4-BE49-F238E27FC236}">
                <a16:creationId xmlns:a16="http://schemas.microsoft.com/office/drawing/2014/main" id="{755A1D04-1BD2-DD44-8C5F-A012B2BAEF21}"/>
              </a:ext>
            </a:extLst>
          </p:cNvPr>
          <p:cNvSpPr/>
          <p:nvPr/>
        </p:nvSpPr>
        <p:spPr>
          <a:xfrm>
            <a:off x="6604847" y="5228750"/>
            <a:ext cx="718870" cy="810883"/>
          </a:xfrm>
          <a:prstGeom prst="flowChartAlternateProcess">
            <a:avLst/>
          </a:prstGeom>
          <a:solidFill>
            <a:srgbClr val="C4B9F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C8ACF-FA68-A145-84F7-38D58A8E04F3}"/>
              </a:ext>
            </a:extLst>
          </p:cNvPr>
          <p:cNvSpPr txBox="1"/>
          <p:nvPr/>
        </p:nvSpPr>
        <p:spPr>
          <a:xfrm>
            <a:off x="6604847" y="5313315"/>
            <a:ext cx="724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eTrans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b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cript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96A303-A239-F24E-90B7-C2ED547DFB23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6320496" y="4255814"/>
            <a:ext cx="638019" cy="92229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1EABB5-94D4-F146-9922-66B46DA8A621}"/>
              </a:ext>
            </a:extLst>
          </p:cNvPr>
          <p:cNvSpPr txBox="1"/>
          <p:nvPr/>
        </p:nvSpPr>
        <p:spPr>
          <a:xfrm>
            <a:off x="5025015" y="906981"/>
            <a:ext cx="2331720" cy="475488"/>
          </a:xfrm>
          <a:prstGeom prst="rect">
            <a:avLst/>
          </a:prstGeom>
          <a:solidFill>
            <a:srgbClr val="F9F978"/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/>
              <a:t>Technology Platform</a:t>
            </a:r>
          </a:p>
        </p:txBody>
      </p:sp>
    </p:spTree>
    <p:extLst>
      <p:ext uri="{BB962C8B-B14F-4D97-AF65-F5344CB8AC3E}">
        <p14:creationId xmlns:p14="http://schemas.microsoft.com/office/powerpoint/2010/main" val="66273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19948E-2745-7E4D-808A-856D74EB85D9}"/>
              </a:ext>
            </a:extLst>
          </p:cNvPr>
          <p:cNvSpPr txBox="1">
            <a:spLocks/>
          </p:cNvSpPr>
          <p:nvPr/>
        </p:nvSpPr>
        <p:spPr>
          <a:xfrm>
            <a:off x="0" y="12403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</a:rPr>
              <a:t>Transcript Capture</a:t>
            </a:r>
            <a:endParaRPr lang="en-US" sz="4400" b="1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67B2A4-737E-C745-B4DE-D5D200474220}"/>
              </a:ext>
            </a:extLst>
          </p:cNvPr>
          <p:cNvSpPr txBox="1">
            <a:spLocks/>
          </p:cNvSpPr>
          <p:nvPr/>
        </p:nvSpPr>
        <p:spPr>
          <a:xfrm>
            <a:off x="793619" y="1279808"/>
            <a:ext cx="10580233" cy="5179977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eTranscript CA to leverage the Technology Platform being deployed across initiatives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The Technology Platform integrates with the SIS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MDM provides colleges with control over data released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Transform transcript capture, eliminating the need to produce and upload ASCII file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The Technology Platform can connect with secondary systems hosting </a:t>
            </a:r>
            <a:r>
              <a:rPr lang="en-US" i="1" dirty="0"/>
              <a:t>missing </a:t>
            </a:r>
            <a:r>
              <a:rPr lang="en-US" dirty="0"/>
              <a:t>required data elements</a:t>
            </a:r>
          </a:p>
        </p:txBody>
      </p:sp>
    </p:spTree>
    <p:extLst>
      <p:ext uri="{BB962C8B-B14F-4D97-AF65-F5344CB8AC3E}">
        <p14:creationId xmlns:p14="http://schemas.microsoft.com/office/powerpoint/2010/main" val="315017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19948E-2745-7E4D-808A-856D74EB85D9}"/>
              </a:ext>
            </a:extLst>
          </p:cNvPr>
          <p:cNvSpPr txBox="1">
            <a:spLocks/>
          </p:cNvSpPr>
          <p:nvPr/>
        </p:nvSpPr>
        <p:spPr>
          <a:xfrm>
            <a:off x="0" y="12403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</a:rPr>
              <a:t>Vendor Integration</a:t>
            </a:r>
            <a:endParaRPr lang="en-US" sz="4400" b="1" i="1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CBF67E-D627-D249-B256-F9D7FAB63F34}"/>
              </a:ext>
            </a:extLst>
          </p:cNvPr>
          <p:cNvSpPr txBox="1">
            <a:spLocks/>
          </p:cNvSpPr>
          <p:nvPr/>
        </p:nvSpPr>
        <p:spPr>
          <a:xfrm>
            <a:off x="809118" y="1279808"/>
            <a:ext cx="10467938" cy="4756447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The Technology Platform enables integration between eTranscript CA and the Colleges transcript vendor 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Integration developed in conjunction with EdExchange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Provides consistent integration with transcript vendors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Validates transcript data to schema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Supports colleges vendor choice while fully participating in eTranscript California</a:t>
            </a:r>
          </a:p>
        </p:txBody>
      </p:sp>
    </p:spTree>
    <p:extLst>
      <p:ext uri="{BB962C8B-B14F-4D97-AF65-F5344CB8AC3E}">
        <p14:creationId xmlns:p14="http://schemas.microsoft.com/office/powerpoint/2010/main" val="371768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8AC9694-5BB2-914E-A59F-01006C2C9144}"/>
              </a:ext>
            </a:extLst>
          </p:cNvPr>
          <p:cNvSpPr/>
          <p:nvPr/>
        </p:nvSpPr>
        <p:spPr>
          <a:xfrm>
            <a:off x="5188315" y="2101515"/>
            <a:ext cx="1842510" cy="3255264"/>
          </a:xfrm>
          <a:prstGeom prst="rect">
            <a:avLst/>
          </a:prstGeom>
          <a:solidFill>
            <a:srgbClr val="014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069E5C7-E298-AD43-97B7-C51F1ADEBD14}"/>
              </a:ext>
            </a:extLst>
          </p:cNvPr>
          <p:cNvSpPr txBox="1">
            <a:spLocks/>
          </p:cNvSpPr>
          <p:nvPr/>
        </p:nvSpPr>
        <p:spPr>
          <a:xfrm>
            <a:off x="0" y="12403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</a:rPr>
              <a:t>What is EdExchange?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7547F-67BE-D440-B6FE-99722AAFB873}"/>
              </a:ext>
            </a:extLst>
          </p:cNvPr>
          <p:cNvSpPr txBox="1"/>
          <p:nvPr/>
        </p:nvSpPr>
        <p:spPr>
          <a:xfrm>
            <a:off x="10525166" y="1822853"/>
            <a:ext cx="7926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V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e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n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d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o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r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6E874-B009-6B48-9442-ED89D975CEF0}"/>
              </a:ext>
            </a:extLst>
          </p:cNvPr>
          <p:cNvSpPr txBox="1"/>
          <p:nvPr/>
        </p:nvSpPr>
        <p:spPr>
          <a:xfrm>
            <a:off x="901283" y="2574396"/>
            <a:ext cx="792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C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</a:rPr>
              <a:t>C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</a:rPr>
              <a:t>C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</a:rPr>
              <a:t>‘s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3FDD0-7F48-BE48-9998-C3AC62646D87}"/>
              </a:ext>
            </a:extLst>
          </p:cNvPr>
          <p:cNvGrpSpPr/>
          <p:nvPr/>
        </p:nvGrpSpPr>
        <p:grpSpPr>
          <a:xfrm>
            <a:off x="1892711" y="1487952"/>
            <a:ext cx="4189936" cy="4481213"/>
            <a:chOff x="1892711" y="1487952"/>
            <a:chExt cx="4189936" cy="4481213"/>
          </a:xfrm>
        </p:grpSpPr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B258F2CA-9F64-B444-A117-1C09CD45B57E}"/>
                </a:ext>
              </a:extLst>
            </p:cNvPr>
            <p:cNvSpPr>
              <a:spLocks noChangeAspect="1"/>
            </p:cNvSpPr>
            <p:nvPr/>
          </p:nvSpPr>
          <p:spPr>
            <a:xfrm rot="15281493">
              <a:off x="5172766" y="4178363"/>
              <a:ext cx="859642" cy="96012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E096A00F-1464-E247-A70D-96DF537F1D6C}"/>
                </a:ext>
              </a:extLst>
            </p:cNvPr>
            <p:cNvSpPr>
              <a:spLocks noChangeAspect="1"/>
            </p:cNvSpPr>
            <p:nvPr/>
          </p:nvSpPr>
          <p:spPr>
            <a:xfrm rot="15281493">
              <a:off x="5186480" y="4205155"/>
              <a:ext cx="818707" cy="914400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 Arrow 5">
              <a:extLst>
                <a:ext uri="{FF2B5EF4-FFF2-40B4-BE49-F238E27FC236}">
                  <a16:creationId xmlns:a16="http://schemas.microsoft.com/office/drawing/2014/main" id="{BB65E593-6A36-CC40-941C-3DC85F4048F0}"/>
                </a:ext>
              </a:extLst>
            </p:cNvPr>
            <p:cNvSpPr/>
            <p:nvPr/>
          </p:nvSpPr>
          <p:spPr>
            <a:xfrm>
              <a:off x="1892711" y="1487952"/>
              <a:ext cx="3295604" cy="4481213"/>
            </a:xfrm>
            <a:prstGeom prst="leftArrow">
              <a:avLst>
                <a:gd name="adj1" fmla="val 73002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C4FE5A-83BB-354B-9330-126BE0CA7596}"/>
                </a:ext>
              </a:extLst>
            </p:cNvPr>
            <p:cNvSpPr txBox="1"/>
            <p:nvPr/>
          </p:nvSpPr>
          <p:spPr>
            <a:xfrm>
              <a:off x="2908378" y="2947480"/>
              <a:ext cx="22415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chemeClr val="bg1"/>
                  </a:solidFill>
                </a:rPr>
                <a:t>CCC Technology Platform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BD6894-D6AA-0E4D-9DA9-BFFDB7CC57A0}"/>
              </a:ext>
            </a:extLst>
          </p:cNvPr>
          <p:cNvGrpSpPr/>
          <p:nvPr/>
        </p:nvGrpSpPr>
        <p:grpSpPr>
          <a:xfrm>
            <a:off x="6107254" y="1487951"/>
            <a:ext cx="4397837" cy="4481213"/>
            <a:chOff x="6107254" y="1487951"/>
            <a:chExt cx="4397837" cy="4481213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7A63F941-8867-4944-B327-848DE5A08F7F}"/>
                </a:ext>
              </a:extLst>
            </p:cNvPr>
            <p:cNvSpPr>
              <a:spLocks noChangeAspect="1"/>
            </p:cNvSpPr>
            <p:nvPr/>
          </p:nvSpPr>
          <p:spPr>
            <a:xfrm rot="4650363">
              <a:off x="6157493" y="2251818"/>
              <a:ext cx="859642" cy="96012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4A14B04D-9EE1-644E-85EB-D0409016834A}"/>
                </a:ext>
              </a:extLst>
            </p:cNvPr>
            <p:cNvSpPr>
              <a:spLocks noChangeAspect="1"/>
            </p:cNvSpPr>
            <p:nvPr/>
          </p:nvSpPr>
          <p:spPr>
            <a:xfrm rot="4650363">
              <a:off x="6171207" y="2278610"/>
              <a:ext cx="818707" cy="9144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38C1CAA3-FBBD-BE41-A61F-019389730A64}"/>
                </a:ext>
              </a:extLst>
            </p:cNvPr>
            <p:cNvSpPr/>
            <p:nvPr/>
          </p:nvSpPr>
          <p:spPr>
            <a:xfrm rot="10800000">
              <a:off x="7030825" y="1487951"/>
              <a:ext cx="3295604" cy="4481213"/>
            </a:xfrm>
            <a:prstGeom prst="leftArrow">
              <a:avLst>
                <a:gd name="adj1" fmla="val 73002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1582DD-1D55-C742-BE17-650A4420980E}"/>
                </a:ext>
              </a:extLst>
            </p:cNvPr>
            <p:cNvSpPr txBox="1"/>
            <p:nvPr/>
          </p:nvSpPr>
          <p:spPr>
            <a:xfrm>
              <a:off x="6973017" y="3364572"/>
              <a:ext cx="3532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</a:rPr>
                <a:t>EdExchange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1F17C05-DAFA-644A-8DC6-0F8998446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84" t="2375" r="820" b="23462"/>
          <a:stretch/>
        </p:blipFill>
        <p:spPr>
          <a:xfrm>
            <a:off x="5250283" y="3405093"/>
            <a:ext cx="1739352" cy="7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9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5560C97-382A-0C42-9708-FE717433D351}"/>
              </a:ext>
            </a:extLst>
          </p:cNvPr>
          <p:cNvSpPr txBox="1">
            <a:spLocks/>
          </p:cNvSpPr>
          <p:nvPr/>
        </p:nvSpPr>
        <p:spPr>
          <a:xfrm>
            <a:off x="0" y="12403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</a:rPr>
              <a:t>What is EdExchange?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D4D7FDD-B9BD-E74F-A8B6-A467DC1F1DFA}"/>
              </a:ext>
            </a:extLst>
          </p:cNvPr>
          <p:cNvSpPr txBox="1">
            <a:spLocks/>
          </p:cNvSpPr>
          <p:nvPr/>
        </p:nvSpPr>
        <p:spPr>
          <a:xfrm>
            <a:off x="591914" y="1079258"/>
            <a:ext cx="5183847" cy="4948952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None/>
            </a:pPr>
            <a:r>
              <a:rPr lang="en-US" sz="3600" b="1" dirty="0"/>
              <a:t>The Problem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sz="3600" dirty="0"/>
              <a:t>No simple exchange between institutions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sz="3600" dirty="0"/>
              <a:t>Service provider networks </a:t>
            </a:r>
            <a:r>
              <a:rPr lang="en-US" sz="3600" dirty="0" err="1"/>
              <a:t>siloed</a:t>
            </a:r>
            <a:endParaRPr lang="en-US" sz="3600" dirty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sz="3600" dirty="0"/>
              <a:t>Available exchanges built on legacy technology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D45956F-47A1-A04C-AED6-5E49C4475C41}"/>
              </a:ext>
            </a:extLst>
          </p:cNvPr>
          <p:cNvSpPr txBox="1">
            <a:spLocks/>
          </p:cNvSpPr>
          <p:nvPr/>
        </p:nvSpPr>
        <p:spPr>
          <a:xfrm>
            <a:off x="6162983" y="1079258"/>
            <a:ext cx="5607179" cy="4948952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None/>
            </a:pPr>
            <a:r>
              <a:rPr lang="en-US" sz="3600" b="1" dirty="0"/>
              <a:t>The EdExchange Solution</a:t>
            </a:r>
          </a:p>
          <a:p>
            <a:pPr marL="3429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</a:pPr>
            <a:r>
              <a:rPr lang="en-US" sz="3600" dirty="0"/>
              <a:t>Community based solution</a:t>
            </a:r>
          </a:p>
          <a:p>
            <a:pPr marL="3429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</a:pPr>
            <a:r>
              <a:rPr lang="en-US" sz="3600" dirty="0"/>
              <a:t>Real-time data exchange</a:t>
            </a:r>
          </a:p>
          <a:p>
            <a:pPr marL="3429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</a:pPr>
            <a:r>
              <a:rPr lang="en-US" sz="3600" dirty="0"/>
              <a:t>Payload agnostic</a:t>
            </a:r>
          </a:p>
          <a:p>
            <a:pPr marL="3429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</a:pPr>
            <a:r>
              <a:rPr lang="en-US" sz="3600" dirty="0"/>
              <a:t>Secure peer-to-peer architecture provides a direct connection</a:t>
            </a:r>
          </a:p>
        </p:txBody>
      </p:sp>
    </p:spTree>
    <p:extLst>
      <p:ext uri="{BB962C8B-B14F-4D97-AF65-F5344CB8AC3E}">
        <p14:creationId xmlns:p14="http://schemas.microsoft.com/office/powerpoint/2010/main" val="332490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5560C97-382A-0C42-9708-FE717433D351}"/>
              </a:ext>
            </a:extLst>
          </p:cNvPr>
          <p:cNvSpPr txBox="1">
            <a:spLocks/>
          </p:cNvSpPr>
          <p:nvPr/>
        </p:nvSpPr>
        <p:spPr>
          <a:xfrm>
            <a:off x="0" y="12403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</a:rPr>
              <a:t>What is EdExchange?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A25A686-F21B-AD4A-99DC-59E0063EC61E}"/>
              </a:ext>
            </a:extLst>
          </p:cNvPr>
          <p:cNvGrpSpPr/>
          <p:nvPr/>
        </p:nvGrpSpPr>
        <p:grpSpPr>
          <a:xfrm>
            <a:off x="4381146" y="4021532"/>
            <a:ext cx="3001954" cy="2062480"/>
            <a:chOff x="329885" y="4584259"/>
            <a:chExt cx="3001954" cy="206248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6937E3B-7ED5-0A4A-A3C2-1CCA4D0AF443}"/>
                </a:ext>
              </a:extLst>
            </p:cNvPr>
            <p:cNvSpPr/>
            <p:nvPr/>
          </p:nvSpPr>
          <p:spPr>
            <a:xfrm>
              <a:off x="329885" y="4584259"/>
              <a:ext cx="3001954" cy="20624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24C0EC-39E1-604A-8DC7-FB8A43992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657" y="4594419"/>
              <a:ext cx="2032000" cy="2032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D431DB-10B6-6D4B-ADBC-7EFA33798A1C}"/>
                </a:ext>
              </a:extLst>
            </p:cNvPr>
            <p:cNvSpPr/>
            <p:nvPr/>
          </p:nvSpPr>
          <p:spPr>
            <a:xfrm>
              <a:off x="978435" y="6208745"/>
              <a:ext cx="16511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Network Server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B7EA8C-C1E7-BF45-B300-72D8DE2F013D}"/>
                </a:ext>
              </a:extLst>
            </p:cNvPr>
            <p:cNvSpPr/>
            <p:nvPr/>
          </p:nvSpPr>
          <p:spPr>
            <a:xfrm>
              <a:off x="435692" y="4633744"/>
              <a:ext cx="27366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College/Service Provider A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3F1AF6-990E-D64A-B8D4-EFDA9E2C9464}"/>
              </a:ext>
            </a:extLst>
          </p:cNvPr>
          <p:cNvGrpSpPr/>
          <p:nvPr/>
        </p:nvGrpSpPr>
        <p:grpSpPr>
          <a:xfrm>
            <a:off x="8413573" y="4071017"/>
            <a:ext cx="3001954" cy="2062480"/>
            <a:chOff x="3835094" y="4563939"/>
            <a:chExt cx="3001954" cy="206248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649E0CB-C6CC-6948-B883-DCC39D44C562}"/>
                </a:ext>
              </a:extLst>
            </p:cNvPr>
            <p:cNvSpPr/>
            <p:nvPr/>
          </p:nvSpPr>
          <p:spPr>
            <a:xfrm>
              <a:off x="3835094" y="4563939"/>
              <a:ext cx="3001954" cy="20624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D6B363-611F-E84C-835F-64044AF85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2866" y="4587162"/>
              <a:ext cx="2032000" cy="20320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918CFC-3678-A742-AA63-0AA2DA512D08}"/>
                </a:ext>
              </a:extLst>
            </p:cNvPr>
            <p:cNvSpPr/>
            <p:nvPr/>
          </p:nvSpPr>
          <p:spPr>
            <a:xfrm>
              <a:off x="4483644" y="6188425"/>
              <a:ext cx="16511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Network Server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286149-BB24-E346-A771-618CDB6F4EF2}"/>
                </a:ext>
              </a:extLst>
            </p:cNvPr>
            <p:cNvSpPr/>
            <p:nvPr/>
          </p:nvSpPr>
          <p:spPr>
            <a:xfrm>
              <a:off x="3948100" y="4613424"/>
              <a:ext cx="27222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College/Service Provider 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2D253F-04E4-0D46-BFB1-623BB2F0B45B}"/>
              </a:ext>
            </a:extLst>
          </p:cNvPr>
          <p:cNvGrpSpPr/>
          <p:nvPr/>
        </p:nvGrpSpPr>
        <p:grpSpPr>
          <a:xfrm>
            <a:off x="4483734" y="922752"/>
            <a:ext cx="2818495" cy="2472537"/>
            <a:chOff x="3026125" y="-991454"/>
            <a:chExt cx="2818495" cy="2472537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64EC09E-355B-604E-B113-C235B26D4D67}"/>
                </a:ext>
              </a:extLst>
            </p:cNvPr>
            <p:cNvSpPr/>
            <p:nvPr/>
          </p:nvSpPr>
          <p:spPr>
            <a:xfrm>
              <a:off x="3026125" y="-991454"/>
              <a:ext cx="2818495" cy="24725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D4F74C-1B05-814C-8D5B-EFF2447614A9}"/>
                </a:ext>
              </a:extLst>
            </p:cNvPr>
            <p:cNvSpPr/>
            <p:nvPr/>
          </p:nvSpPr>
          <p:spPr>
            <a:xfrm>
              <a:off x="3182130" y="768773"/>
              <a:ext cx="105670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Directory </a:t>
              </a:r>
            </a:p>
            <a:p>
              <a:pPr algn="ctr"/>
              <a:r>
                <a:rPr lang="en-US" dirty="0"/>
                <a:t>Server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3E61813-3345-8246-8378-7542BED2E6CF}"/>
                </a:ext>
              </a:extLst>
            </p:cNvPr>
            <p:cNvSpPr/>
            <p:nvPr/>
          </p:nvSpPr>
          <p:spPr>
            <a:xfrm>
              <a:off x="4610192" y="461538"/>
              <a:ext cx="105670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Backup</a:t>
              </a:r>
            </a:p>
            <a:p>
              <a:pPr algn="ctr"/>
              <a:r>
                <a:rPr lang="en-US" dirty="0"/>
                <a:t>Directory </a:t>
              </a:r>
            </a:p>
            <a:p>
              <a:pPr algn="ctr"/>
              <a:r>
                <a:rPr lang="en-US" dirty="0"/>
                <a:t>Server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3DDBB87-7F13-9942-8E1F-B7F2634B2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5166" y="-450427"/>
              <a:ext cx="774700" cy="12192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C88075C-E693-8D46-AE38-E2584F43D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4107" y="-461538"/>
              <a:ext cx="586537" cy="92307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CE57579-9580-4C45-80D7-106B9D51333D}"/>
                </a:ext>
              </a:extLst>
            </p:cNvPr>
            <p:cNvSpPr/>
            <p:nvPr/>
          </p:nvSpPr>
          <p:spPr>
            <a:xfrm>
              <a:off x="3471208" y="-967256"/>
              <a:ext cx="19066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AWS Web Hosting</a:t>
              </a:r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D4CA6DFD-C810-A140-97AF-3FB3774B3D69}"/>
                </a:ext>
              </a:extLst>
            </p:cNvPr>
            <p:cNvSpPr/>
            <p:nvPr/>
          </p:nvSpPr>
          <p:spPr>
            <a:xfrm rot="20140840">
              <a:off x="4238829" y="-56442"/>
              <a:ext cx="457200" cy="20116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06DE8B0A-F7B8-8F44-9DE4-CE3DCA52348D}"/>
                </a:ext>
              </a:extLst>
            </p:cNvPr>
            <p:cNvSpPr/>
            <p:nvPr/>
          </p:nvSpPr>
          <p:spPr>
            <a:xfrm rot="9524421">
              <a:off x="4287965" y="146073"/>
              <a:ext cx="457200" cy="20116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F30900C-D80E-DC40-B158-5EDEFC2A55DE}"/>
              </a:ext>
            </a:extLst>
          </p:cNvPr>
          <p:cNvSpPr/>
          <p:nvPr/>
        </p:nvSpPr>
        <p:spPr>
          <a:xfrm>
            <a:off x="247654" y="3691044"/>
            <a:ext cx="394382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US" sz="2400" b="1" dirty="0">
                <a:solidFill>
                  <a:schemeClr val="tx2"/>
                </a:solidFill>
              </a:rPr>
              <a:t>Network Server</a:t>
            </a:r>
          </a:p>
          <a:p>
            <a:pPr indent="-241093" defTabSz="271096">
              <a:lnSpc>
                <a:spcPct val="110000"/>
              </a:lnSpc>
              <a:buClr>
                <a:schemeClr val="bg1">
                  <a:lumMod val="85000"/>
                </a:schemeClr>
              </a:buClr>
              <a:defRPr sz="1800"/>
            </a:pPr>
            <a:r>
              <a:rPr lang="en-US" dirty="0">
                <a:solidFill>
                  <a:schemeClr val="tx2"/>
                </a:solidFill>
              </a:rPr>
              <a:t>Serve as an endpoint in the secure EdExchange network</a:t>
            </a:r>
            <a:endParaRPr lang="en-US" u="sng" dirty="0">
              <a:solidFill>
                <a:schemeClr val="tx2"/>
              </a:solidFill>
            </a:endParaRPr>
          </a:p>
          <a:p>
            <a:pPr indent="-285750" defTabSz="271096">
              <a:lnSpc>
                <a:spcPct val="110000"/>
              </a:lnSpc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chemeClr val="tx2"/>
                </a:solidFill>
              </a:rPr>
              <a:t>Lookup</a:t>
            </a:r>
            <a:endParaRPr lang="en-US" u="sng" dirty="0">
              <a:solidFill>
                <a:schemeClr val="tx2"/>
              </a:solidFill>
            </a:endParaRPr>
          </a:p>
          <a:p>
            <a:pPr indent="-285750" defTabSz="271096">
              <a:lnSpc>
                <a:spcPct val="110000"/>
              </a:lnSpc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chemeClr val="tx2"/>
                </a:solidFill>
              </a:rPr>
              <a:t>Send</a:t>
            </a:r>
            <a:endParaRPr lang="en-US" u="sng" dirty="0">
              <a:solidFill>
                <a:schemeClr val="tx2"/>
              </a:solidFill>
            </a:endParaRPr>
          </a:p>
          <a:p>
            <a:pPr indent="-285750" defTabSz="271096">
              <a:lnSpc>
                <a:spcPct val="110000"/>
              </a:lnSpc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chemeClr val="tx2"/>
                </a:solidFill>
              </a:rPr>
              <a:t>Receive</a:t>
            </a:r>
            <a:endParaRPr lang="en-US" u="sng" dirty="0">
              <a:solidFill>
                <a:schemeClr val="tx2"/>
              </a:solidFill>
            </a:endParaRPr>
          </a:p>
          <a:p>
            <a:pPr indent="-241093" defTabSz="271096">
              <a:lnSpc>
                <a:spcPct val="110000"/>
              </a:lnSpc>
              <a:buClr>
                <a:schemeClr val="bg1">
                  <a:lumMod val="85000"/>
                </a:schemeClr>
              </a:buClr>
              <a:defRPr sz="1800"/>
            </a:pPr>
            <a:r>
              <a:rPr lang="en-US" dirty="0">
                <a:solidFill>
                  <a:schemeClr val="tx2"/>
                </a:solidFill>
              </a:rPr>
              <a:t>Java Server local to Vetted Institutions &amp; Service Providers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9965EB-CCA7-F149-8521-CD94CC12D90F}"/>
              </a:ext>
            </a:extLst>
          </p:cNvPr>
          <p:cNvSpPr/>
          <p:nvPr/>
        </p:nvSpPr>
        <p:spPr>
          <a:xfrm>
            <a:off x="247654" y="1030994"/>
            <a:ext cx="4264901" cy="231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US" sz="2400" b="1" dirty="0">
                <a:solidFill>
                  <a:schemeClr val="tx2"/>
                </a:solidFill>
              </a:rPr>
              <a:t>Directory Server</a:t>
            </a:r>
          </a:p>
          <a:p>
            <a:pPr defTabSz="271096">
              <a:lnSpc>
                <a:spcPct val="110000"/>
              </a:lnSpc>
              <a:spcBef>
                <a:spcPts val="633"/>
              </a:spcBef>
              <a:buClr>
                <a:schemeClr val="tx2"/>
              </a:buClr>
              <a:defRPr sz="1800"/>
            </a:pPr>
            <a:r>
              <a:rPr lang="en-US" dirty="0">
                <a:solidFill>
                  <a:schemeClr val="tx2"/>
                </a:solidFill>
              </a:rPr>
              <a:t>Secure repository of validated network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endpoints servicing listed destinations</a:t>
            </a:r>
          </a:p>
          <a:p>
            <a:pPr indent="-285750" defTabSz="271096">
              <a:lnSpc>
                <a:spcPct val="110000"/>
              </a:lnSpc>
              <a:spcBef>
                <a:spcPts val="633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chemeClr val="tx2"/>
                </a:solidFill>
              </a:rPr>
              <a:t>Accept Delivery Options request</a:t>
            </a:r>
            <a:endParaRPr lang="en-US" u="sng" dirty="0">
              <a:solidFill>
                <a:schemeClr val="tx2"/>
              </a:solidFill>
            </a:endParaRPr>
          </a:p>
          <a:p>
            <a:pPr indent="-285750" defTabSz="271096">
              <a:lnSpc>
                <a:spcPct val="110000"/>
              </a:lnSpc>
              <a:spcBef>
                <a:spcPts val="633"/>
              </a:spcBef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chemeClr val="tx2"/>
                </a:solidFill>
              </a:rPr>
              <a:t>Return Delivery Options report</a:t>
            </a:r>
            <a:endParaRPr lang="en-US" u="sng" dirty="0">
              <a:solidFill>
                <a:schemeClr val="tx2"/>
              </a:solidFill>
            </a:endParaRPr>
          </a:p>
          <a:p>
            <a:pPr indent="-241093" defTabSz="271096">
              <a:lnSpc>
                <a:spcPct val="110000"/>
              </a:lnSpc>
              <a:spcBef>
                <a:spcPts val="633"/>
              </a:spcBef>
              <a:buClr>
                <a:schemeClr val="bg1">
                  <a:lumMod val="85000"/>
                </a:schemeClr>
              </a:buClr>
              <a:defRPr sz="1800"/>
            </a:pPr>
            <a:r>
              <a:rPr lang="en-US" dirty="0">
                <a:solidFill>
                  <a:schemeClr val="tx2"/>
                </a:solidFill>
              </a:rPr>
              <a:t>Java Server operated by PESC (Infiniti/AWS)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EBC42FF6-6D8E-AF45-AD77-8B804149693C}"/>
              </a:ext>
            </a:extLst>
          </p:cNvPr>
          <p:cNvSpPr/>
          <p:nvPr/>
        </p:nvSpPr>
        <p:spPr>
          <a:xfrm>
            <a:off x="7535333" y="4800070"/>
            <a:ext cx="745067" cy="389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C45B01DE-42A2-C449-8371-9409A4506261}"/>
              </a:ext>
            </a:extLst>
          </p:cNvPr>
          <p:cNvSpPr/>
          <p:nvPr/>
        </p:nvSpPr>
        <p:spPr>
          <a:xfrm rot="16200000">
            <a:off x="5393199" y="3531754"/>
            <a:ext cx="494812" cy="359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AA3B9FA5-F313-5E46-B899-776037980B4F}"/>
              </a:ext>
            </a:extLst>
          </p:cNvPr>
          <p:cNvSpPr/>
          <p:nvPr/>
        </p:nvSpPr>
        <p:spPr>
          <a:xfrm rot="5400000">
            <a:off x="5818004" y="3582495"/>
            <a:ext cx="494811" cy="359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24397C1D-337E-A949-A009-D9B56296B3ED}"/>
              </a:ext>
            </a:extLst>
          </p:cNvPr>
          <p:cNvSpPr/>
          <p:nvPr/>
        </p:nvSpPr>
        <p:spPr>
          <a:xfrm rot="10800000">
            <a:off x="7495658" y="5204437"/>
            <a:ext cx="745067" cy="389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62C582-64FE-124B-8D0B-BD963FF832E0}"/>
              </a:ext>
            </a:extLst>
          </p:cNvPr>
          <p:cNvGrpSpPr/>
          <p:nvPr/>
        </p:nvGrpSpPr>
        <p:grpSpPr>
          <a:xfrm>
            <a:off x="8766235" y="1766552"/>
            <a:ext cx="2252540" cy="1098796"/>
            <a:chOff x="8766235" y="1712667"/>
            <a:chExt cx="2252540" cy="10987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DC56FB-C1BD-8440-ABAF-5BFDBA2F3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15314" y="1712667"/>
              <a:ext cx="1954381" cy="48859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1E7F8-CCCA-7D44-8400-9E73BD0F25E4}"/>
                </a:ext>
              </a:extLst>
            </p:cNvPr>
            <p:cNvSpPr/>
            <p:nvPr/>
          </p:nvSpPr>
          <p:spPr>
            <a:xfrm>
              <a:off x="8766235" y="2288243"/>
              <a:ext cx="22525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996600"/>
                  </a:solidFill>
                  <a:latin typeface="oswald"/>
                </a:rPr>
                <a:t>ED</a:t>
              </a:r>
              <a:r>
                <a:rPr lang="en-US" sz="2800" b="1" dirty="0">
                  <a:solidFill>
                    <a:srgbClr val="003366"/>
                  </a:solidFill>
                  <a:latin typeface="oswald"/>
                </a:rPr>
                <a:t>EXCHANGE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5182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5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19948E-2745-7E4D-808A-856D74EB85D9}"/>
              </a:ext>
            </a:extLst>
          </p:cNvPr>
          <p:cNvSpPr txBox="1">
            <a:spLocks/>
          </p:cNvSpPr>
          <p:nvPr/>
        </p:nvSpPr>
        <p:spPr>
          <a:xfrm>
            <a:off x="0" y="12403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</a:rPr>
              <a:t>Real-Time Data Exchange</a:t>
            </a:r>
            <a:endParaRPr lang="en-US" sz="4400" b="1" i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775A3A-0F77-D244-99B0-0A29E28634FA}"/>
              </a:ext>
            </a:extLst>
          </p:cNvPr>
          <p:cNvSpPr txBox="1">
            <a:spLocks/>
          </p:cNvSpPr>
          <p:nvPr/>
        </p:nvSpPr>
        <p:spPr>
          <a:xfrm>
            <a:off x="793620" y="1279809"/>
            <a:ext cx="10467938" cy="4948952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eTranscript CA primarily focused on transcripts exchanged from CCC’s to UC &amp; CSU systems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The Technology Platform enables greater focus on exchange between CCC’s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Transcripts moved as data from senders SIS to receivers SIS, with PDF available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Same technology supporting OEI, moving transcript from College of Instruction to Home College</a:t>
            </a:r>
          </a:p>
        </p:txBody>
      </p:sp>
    </p:spTree>
    <p:extLst>
      <p:ext uri="{BB962C8B-B14F-4D97-AF65-F5344CB8AC3E}">
        <p14:creationId xmlns:p14="http://schemas.microsoft.com/office/powerpoint/2010/main" val="426089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C30850-B87A-CE45-BD0F-38D034DADA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919948E-2745-7E4D-808A-856D74EB85D9}"/>
              </a:ext>
            </a:extLst>
          </p:cNvPr>
          <p:cNvSpPr txBox="1">
            <a:spLocks/>
          </p:cNvSpPr>
          <p:nvPr/>
        </p:nvSpPr>
        <p:spPr>
          <a:xfrm>
            <a:off x="0" y="12403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</a:rPr>
              <a:t>End-to-End Automation</a:t>
            </a:r>
            <a:endParaRPr lang="en-US" sz="4400" b="1" i="1" dirty="0">
              <a:solidFill>
                <a:schemeClr val="bg1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925739B-ECE2-4D4C-A0E5-28FAD51F5A81}"/>
              </a:ext>
            </a:extLst>
          </p:cNvPr>
          <p:cNvSpPr txBox="1">
            <a:spLocks/>
          </p:cNvSpPr>
          <p:nvPr/>
        </p:nvSpPr>
        <p:spPr>
          <a:xfrm>
            <a:off x="793620" y="1279809"/>
            <a:ext cx="10467938" cy="4692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Developing RFP to bring student ordering to eTranscript CA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Integrate within </a:t>
            </a:r>
            <a:r>
              <a:rPr lang="en-US" dirty="0" err="1"/>
              <a:t>MyPath</a:t>
            </a:r>
            <a:r>
              <a:rPr lang="en-US" dirty="0"/>
              <a:t> Guided Pathways Platform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Support for fee collection, order tracking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The Technology Platform will integrate transcript request to Colleges SIS (or their Transcript Service Provider)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Provides an end-to-end solution, from request through data delivery</a:t>
            </a:r>
          </a:p>
        </p:txBody>
      </p:sp>
    </p:spTree>
    <p:extLst>
      <p:ext uri="{BB962C8B-B14F-4D97-AF65-F5344CB8AC3E}">
        <p14:creationId xmlns:p14="http://schemas.microsoft.com/office/powerpoint/2010/main" val="277056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95BEE3-D407-A04D-A45E-EC3340DE80AD}"/>
              </a:ext>
            </a:extLst>
          </p:cNvPr>
          <p:cNvSpPr txBox="1">
            <a:spLocks/>
          </p:cNvSpPr>
          <p:nvPr/>
        </p:nvSpPr>
        <p:spPr>
          <a:xfrm>
            <a:off x="0" y="6407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 err="1">
                <a:solidFill>
                  <a:schemeClr val="bg1"/>
                </a:solidFill>
              </a:rPr>
              <a:t>MyPath</a:t>
            </a:r>
            <a:r>
              <a:rPr lang="en-US" sz="4400" b="1" dirty="0">
                <a:solidFill>
                  <a:schemeClr val="bg1"/>
                </a:solidFill>
              </a:rPr>
              <a:t> Guided Pathways Platform</a:t>
            </a:r>
            <a:endParaRPr lang="en-US" sz="4400" b="1" i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lh5.googleusercontent.com/cG6EMF4ip-kSvZd0VVGtym2Whq6F8oBJ9XpZP8rinI3wwx-veSFsokTVtIEc1UVU-i_xWWsjwk49tP47eSwph56vnIkZoWHjOXXmiu-14ZyHPJ2fwaPZW_5YOQ8I0k0rsguafELaXpY">
            <a:extLst>
              <a:ext uri="{FF2B5EF4-FFF2-40B4-BE49-F238E27FC236}">
                <a16:creationId xmlns:a16="http://schemas.microsoft.com/office/drawing/2014/main" id="{A2BC51BE-0B1C-4F4A-9815-C819E4EDF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05" y="929390"/>
            <a:ext cx="10599924" cy="530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58A071A-BBFB-4F4B-9E1A-39EF383966D6}"/>
              </a:ext>
            </a:extLst>
          </p:cNvPr>
          <p:cNvSpPr/>
          <p:nvPr/>
        </p:nvSpPr>
        <p:spPr>
          <a:xfrm>
            <a:off x="1215028" y="2980648"/>
            <a:ext cx="2882536" cy="1629513"/>
          </a:xfrm>
          <a:prstGeom prst="wedgeRoundRectCallout">
            <a:avLst>
              <a:gd name="adj1" fmla="val 52971"/>
              <a:gd name="adj2" fmla="val -108981"/>
              <a:gd name="adj3" fmla="val 16667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Transcript ordered as student enters Community College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C51E69F6-76BA-D740-949E-1A2DF13B75A4}"/>
              </a:ext>
            </a:extLst>
          </p:cNvPr>
          <p:cNvSpPr/>
          <p:nvPr/>
        </p:nvSpPr>
        <p:spPr>
          <a:xfrm>
            <a:off x="9297328" y="2980648"/>
            <a:ext cx="2746609" cy="1870531"/>
          </a:xfrm>
          <a:prstGeom prst="wedgeRoundRectCallout">
            <a:avLst>
              <a:gd name="adj1" fmla="val 33070"/>
              <a:gd name="adj2" fmla="val -100414"/>
              <a:gd name="adj3" fmla="val 16667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Transcript ordered as student leaves to continue their education</a:t>
            </a:r>
          </a:p>
        </p:txBody>
      </p:sp>
    </p:spTree>
    <p:extLst>
      <p:ext uri="{BB962C8B-B14F-4D97-AF65-F5344CB8AC3E}">
        <p14:creationId xmlns:p14="http://schemas.microsoft.com/office/powerpoint/2010/main" val="80989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CD7DF4-7A92-B14B-834C-01406C6A40C3}"/>
              </a:ext>
            </a:extLst>
          </p:cNvPr>
          <p:cNvSpPr txBox="1">
            <a:spLocks/>
          </p:cNvSpPr>
          <p:nvPr/>
        </p:nvSpPr>
        <p:spPr>
          <a:xfrm>
            <a:off x="793620" y="1279809"/>
            <a:ext cx="10467938" cy="4644152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HS transcript data to be available to Multiple Measures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The Technology Platform will move transcript data to populate Ed Planner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Provide integration between </a:t>
            </a:r>
            <a:r>
              <a:rPr lang="en-US" dirty="0" err="1"/>
              <a:t>MyPath</a:t>
            </a:r>
            <a:r>
              <a:rPr lang="en-US" dirty="0"/>
              <a:t>/</a:t>
            </a:r>
            <a:r>
              <a:rPr lang="en-US" dirty="0" err="1"/>
              <a:t>CCCApply</a:t>
            </a:r>
            <a:r>
              <a:rPr lang="en-US" dirty="0"/>
              <a:t> and transcript requests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Integrating C-ID numbering in support of articulation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Real‐time transcript exchange between CCC’s, and to UC/CSU in support of student success and guided pathways</a:t>
            </a:r>
            <a:endParaRPr lang="en-US" b="1" dirty="0">
              <a:effectLst>
                <a:outerShdw blurRad="127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E300E5-DEA9-6748-AC39-41BCD3D5F4EB}"/>
              </a:ext>
            </a:extLst>
          </p:cNvPr>
          <p:cNvSpPr txBox="1">
            <a:spLocks/>
          </p:cNvSpPr>
          <p:nvPr/>
        </p:nvSpPr>
        <p:spPr>
          <a:xfrm>
            <a:off x="0" y="12403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</a:rPr>
              <a:t>Support for CCC Initiatives</a:t>
            </a:r>
            <a:endParaRPr lang="en-US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5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EA7F03-CF77-4C47-8109-7E31321642EF}"/>
              </a:ext>
            </a:extLst>
          </p:cNvPr>
          <p:cNvSpPr txBox="1">
            <a:spLocks/>
          </p:cNvSpPr>
          <p:nvPr/>
        </p:nvSpPr>
        <p:spPr>
          <a:xfrm>
            <a:off x="0" y="12403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Agenda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0938FF1-9912-FC4F-B073-FBEDFB5D9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334742"/>
              </p:ext>
            </p:extLst>
          </p:nvPr>
        </p:nvGraphicFramePr>
        <p:xfrm>
          <a:off x="1127657" y="949222"/>
          <a:ext cx="9936683" cy="5255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679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60D6859-6531-EB4C-A643-62775210E9EA}"/>
              </a:ext>
            </a:extLst>
          </p:cNvPr>
          <p:cNvSpPr txBox="1">
            <a:spLocks/>
          </p:cNvSpPr>
          <p:nvPr/>
        </p:nvSpPr>
        <p:spPr>
          <a:xfrm>
            <a:off x="0" y="12403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 &amp; A</a:t>
            </a:r>
            <a:endParaRPr lang="en-US" sz="44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071C4-4587-A846-85B4-CCB0E032E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164" y="962321"/>
            <a:ext cx="9263670" cy="52143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C986DB3-9246-0D44-B6EB-B3D30B2FE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714" y="1084312"/>
            <a:ext cx="2843784" cy="1129896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8A7D62-A89C-6E4A-85D3-931822E34FC4}"/>
              </a:ext>
            </a:extLst>
          </p:cNvPr>
          <p:cNvSpPr txBox="1"/>
          <p:nvPr/>
        </p:nvSpPr>
        <p:spPr>
          <a:xfrm>
            <a:off x="1992069" y="5036696"/>
            <a:ext cx="5403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mcohen@ccctechcenter.org</a:t>
            </a:r>
          </a:p>
        </p:txBody>
      </p:sp>
    </p:spTree>
    <p:extLst>
      <p:ext uri="{BB962C8B-B14F-4D97-AF65-F5344CB8AC3E}">
        <p14:creationId xmlns:p14="http://schemas.microsoft.com/office/powerpoint/2010/main" val="217751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8EC3EFF-C52E-294D-81CC-A44A68A1BA31}"/>
              </a:ext>
            </a:extLst>
          </p:cNvPr>
          <p:cNvSpPr/>
          <p:nvPr/>
        </p:nvSpPr>
        <p:spPr>
          <a:xfrm>
            <a:off x="175603" y="982847"/>
            <a:ext cx="5916302" cy="25824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2000">
                <a:schemeClr val="accent1">
                  <a:lumMod val="40000"/>
                  <a:lumOff val="60000"/>
                  <a:alpha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E0C6B5-448E-5643-ACF8-E0EFF5D0B90E}"/>
              </a:ext>
            </a:extLst>
          </p:cNvPr>
          <p:cNvSpPr/>
          <p:nvPr/>
        </p:nvSpPr>
        <p:spPr>
          <a:xfrm>
            <a:off x="6097326" y="982846"/>
            <a:ext cx="5916302" cy="25824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2000">
                <a:schemeClr val="accent1">
                  <a:lumMod val="40000"/>
                  <a:lumOff val="60000"/>
                  <a:alpha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3DE1A9-39A5-D342-870F-3FE3E4DA3F28}"/>
              </a:ext>
            </a:extLst>
          </p:cNvPr>
          <p:cNvSpPr/>
          <p:nvPr/>
        </p:nvSpPr>
        <p:spPr>
          <a:xfrm>
            <a:off x="175603" y="3564882"/>
            <a:ext cx="5916302" cy="25824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2000">
                <a:schemeClr val="accent1">
                  <a:lumMod val="40000"/>
                  <a:lumOff val="60000"/>
                  <a:alpha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6BBF55-2877-CB40-B864-139C83CC5B2D}"/>
              </a:ext>
            </a:extLst>
          </p:cNvPr>
          <p:cNvSpPr txBox="1">
            <a:spLocks/>
          </p:cNvSpPr>
          <p:nvPr/>
        </p:nvSpPr>
        <p:spPr>
          <a:xfrm>
            <a:off x="0" y="12403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eTranscript CA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4DB6BC-2842-0244-B12E-F6963BC54841}"/>
              </a:ext>
            </a:extLst>
          </p:cNvPr>
          <p:cNvSpPr/>
          <p:nvPr/>
        </p:nvSpPr>
        <p:spPr>
          <a:xfrm>
            <a:off x="292531" y="1007295"/>
            <a:ext cx="569141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800" b="1" dirty="0">
                <a:solidFill>
                  <a:schemeClr val="tx2"/>
                </a:solidFill>
              </a:rPr>
              <a:t>Overview</a:t>
            </a:r>
            <a:endParaRPr lang="en-US" sz="500" b="1" dirty="0">
              <a:solidFill>
                <a:schemeClr val="tx2"/>
              </a:solidFill>
            </a:endParaRPr>
          </a:p>
          <a:p>
            <a:pPr algn="ctr" fontAlgn="base"/>
            <a:endParaRPr lang="en-US" sz="600" b="1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XAP awarded RFP in 2005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eTranscript CA launched in 2007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Facilitates electronic transcript exchange across CA postsecondary systems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Data exchanged in California Electronic Transcript Standard (supporting IGETC &amp; CSU GE data)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E456DD-1E26-2646-95F3-C94AB1D9527F}"/>
              </a:ext>
            </a:extLst>
          </p:cNvPr>
          <p:cNvSpPr/>
          <p:nvPr/>
        </p:nvSpPr>
        <p:spPr>
          <a:xfrm>
            <a:off x="6164795" y="1013844"/>
            <a:ext cx="5691410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800" b="1" dirty="0">
                <a:solidFill>
                  <a:schemeClr val="tx2"/>
                </a:solidFill>
              </a:rPr>
              <a:t>Performance</a:t>
            </a:r>
            <a:endParaRPr lang="en-US" sz="500" b="1" dirty="0">
              <a:solidFill>
                <a:schemeClr val="tx2"/>
              </a:solidFill>
            </a:endParaRPr>
          </a:p>
          <a:p>
            <a:pPr algn="ctr" fontAlgn="base"/>
            <a:endParaRPr lang="en-US" sz="600" b="1" dirty="0">
              <a:solidFill>
                <a:schemeClr val="tx2"/>
              </a:solidFill>
            </a:endParaRP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71 Community Colleges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26 California State Universities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5 University of California campuses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Several major independent institutions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1.5MM transcripts exchanged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B6378D-A390-0D4A-BCD5-657B516A7079}"/>
              </a:ext>
            </a:extLst>
          </p:cNvPr>
          <p:cNvSpPr/>
          <p:nvPr/>
        </p:nvSpPr>
        <p:spPr>
          <a:xfrm>
            <a:off x="242838" y="3588167"/>
            <a:ext cx="569141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800" b="1" dirty="0">
                <a:solidFill>
                  <a:schemeClr val="tx2"/>
                </a:solidFill>
              </a:rPr>
              <a:t>Challenges</a:t>
            </a:r>
            <a:endParaRPr lang="en-US" sz="400" b="1" dirty="0">
              <a:solidFill>
                <a:schemeClr val="tx2"/>
              </a:solidFill>
            </a:endParaRPr>
          </a:p>
          <a:p>
            <a:pPr algn="ctr" fontAlgn="base"/>
            <a:endParaRPr lang="en-US" sz="600" b="1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55% CCC’s participating as senders, with varying levels of adoption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22% CCC’s accepting receiver initiated requests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Not all UC’s/CSU’s on board as receivers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Not all transcripts validate to schema due to missing required data elements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505881-982C-9D46-8F4B-71EEE160B533}"/>
              </a:ext>
            </a:extLst>
          </p:cNvPr>
          <p:cNvSpPr/>
          <p:nvPr/>
        </p:nvSpPr>
        <p:spPr>
          <a:xfrm>
            <a:off x="6097326" y="3564881"/>
            <a:ext cx="5916302" cy="25824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2000">
                <a:schemeClr val="accent1">
                  <a:lumMod val="40000"/>
                  <a:lumOff val="60000"/>
                  <a:alpha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915958-80D0-6744-9780-65ACFE713318}"/>
              </a:ext>
            </a:extLst>
          </p:cNvPr>
          <p:cNvSpPr/>
          <p:nvPr/>
        </p:nvSpPr>
        <p:spPr>
          <a:xfrm>
            <a:off x="6111087" y="3584367"/>
            <a:ext cx="57451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800" b="1" dirty="0">
                <a:solidFill>
                  <a:schemeClr val="tx2"/>
                </a:solidFill>
              </a:rPr>
              <a:t>Feedback</a:t>
            </a:r>
            <a:endParaRPr lang="en-US" sz="500" b="1" dirty="0">
              <a:solidFill>
                <a:schemeClr val="tx2"/>
              </a:solidFill>
            </a:endParaRPr>
          </a:p>
          <a:p>
            <a:pPr algn="ctr" fontAlgn="base"/>
            <a:endParaRPr lang="en-US" sz="600" b="1" dirty="0">
              <a:solidFill>
                <a:schemeClr val="tx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Senders generally satisfied, receivers less so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CCC’s would like an integrated ordering portal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Demand for inbound (HS) transcripts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Inconsistent vendor integration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Availability of IT resources and incomplete functionality reported as barriers to adoption</a:t>
            </a:r>
          </a:p>
        </p:txBody>
      </p:sp>
    </p:spTree>
    <p:extLst>
      <p:ext uri="{BB962C8B-B14F-4D97-AF65-F5344CB8AC3E}">
        <p14:creationId xmlns:p14="http://schemas.microsoft.com/office/powerpoint/2010/main" val="15090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26" grpId="0"/>
      <p:bldP spid="27" grpId="0"/>
      <p:bldP spid="33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4501FFA-B8E0-F649-B573-C4B015CBE67E}"/>
              </a:ext>
            </a:extLst>
          </p:cNvPr>
          <p:cNvSpPr/>
          <p:nvPr/>
        </p:nvSpPr>
        <p:spPr>
          <a:xfrm>
            <a:off x="1076738" y="1074734"/>
            <a:ext cx="10038521" cy="49611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B82772-0A17-264F-9F03-12972342B57D}"/>
              </a:ext>
            </a:extLst>
          </p:cNvPr>
          <p:cNvSpPr txBox="1">
            <a:spLocks/>
          </p:cNvSpPr>
          <p:nvPr/>
        </p:nvSpPr>
        <p:spPr>
          <a:xfrm>
            <a:off x="0" y="12403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eTranscript CA Mission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E7634B-84FE-9049-9B05-AA79DE647F07}"/>
              </a:ext>
            </a:extLst>
          </p:cNvPr>
          <p:cNvSpPr txBox="1">
            <a:spLocks/>
          </p:cNvSpPr>
          <p:nvPr/>
        </p:nvSpPr>
        <p:spPr>
          <a:xfrm>
            <a:off x="1691114" y="1219291"/>
            <a:ext cx="8809768" cy="467207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/>
              <a:t>The ubiquitous exchange of transcripts in the California electronic transcript data standard </a:t>
            </a:r>
            <a:r>
              <a:rPr lang="en-US" sz="4000" i="1" dirty="0"/>
              <a:t>between</a:t>
            </a:r>
            <a:r>
              <a:rPr lang="en-US" sz="4000" dirty="0"/>
              <a:t>, and </a:t>
            </a:r>
            <a:r>
              <a:rPr lang="en-US" sz="4000" i="1" dirty="0"/>
              <a:t>from</a:t>
            </a:r>
            <a:r>
              <a:rPr lang="en-US" sz="4000" dirty="0"/>
              <a:t> California Community Colleges campuses and districts with the UC and CSU systems.</a:t>
            </a:r>
          </a:p>
        </p:txBody>
      </p:sp>
    </p:spTree>
    <p:extLst>
      <p:ext uri="{BB962C8B-B14F-4D97-AF65-F5344CB8AC3E}">
        <p14:creationId xmlns:p14="http://schemas.microsoft.com/office/powerpoint/2010/main" val="406121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0BE86B-D9CD-B441-83DB-4B3685D3A1FA}"/>
              </a:ext>
            </a:extLst>
          </p:cNvPr>
          <p:cNvSpPr txBox="1">
            <a:spLocks/>
          </p:cNvSpPr>
          <p:nvPr/>
        </p:nvSpPr>
        <p:spPr>
          <a:xfrm>
            <a:off x="0" y="12403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 Supporting Student Success!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F89501-2A23-7B48-AF6F-E9BAEA29F59D}"/>
              </a:ext>
            </a:extLst>
          </p:cNvPr>
          <p:cNvSpPr txBox="1">
            <a:spLocks/>
          </p:cNvSpPr>
          <p:nvPr/>
        </p:nvSpPr>
        <p:spPr>
          <a:xfrm>
            <a:off x="777577" y="1257134"/>
            <a:ext cx="10467939" cy="4351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4000" dirty="0"/>
              <a:t>Help place students through </a:t>
            </a:r>
            <a:r>
              <a:rPr lang="en-US" sz="4000" b="1" dirty="0"/>
              <a:t>Multiple Measures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4000" dirty="0"/>
              <a:t>Populate </a:t>
            </a:r>
            <a:r>
              <a:rPr lang="en-US" sz="4000" b="1" dirty="0"/>
              <a:t>Ed plans </a:t>
            </a:r>
            <a:r>
              <a:rPr lang="en-US" sz="4000" dirty="0"/>
              <a:t>used to advise students</a:t>
            </a:r>
            <a:endParaRPr lang="en-US" sz="4000" b="1" dirty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4000" dirty="0"/>
              <a:t>Return grades through </a:t>
            </a:r>
            <a:r>
              <a:rPr lang="en-US" sz="4000" b="1" dirty="0"/>
              <a:t>Course Exchange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4000" dirty="0"/>
              <a:t>Enable </a:t>
            </a:r>
            <a:r>
              <a:rPr lang="en-US" sz="4000" b="1" dirty="0"/>
              <a:t>Real-Time Data </a:t>
            </a:r>
            <a:r>
              <a:rPr lang="en-US" sz="4000" dirty="0"/>
              <a:t>between CCC’s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4000" dirty="0"/>
              <a:t>Support </a:t>
            </a:r>
            <a:r>
              <a:rPr lang="en-US" sz="4000" b="1" dirty="0"/>
              <a:t>Transfer</a:t>
            </a:r>
            <a:r>
              <a:rPr lang="en-US" sz="4000" dirty="0"/>
              <a:t>,</a:t>
            </a:r>
            <a:r>
              <a:rPr lang="en-US" sz="4000" b="1" dirty="0"/>
              <a:t> Articulation</a:t>
            </a:r>
            <a:r>
              <a:rPr lang="en-US" sz="4000" dirty="0"/>
              <a:t>,</a:t>
            </a:r>
            <a:r>
              <a:rPr lang="en-US" sz="4000" b="1" dirty="0"/>
              <a:t> </a:t>
            </a:r>
            <a:r>
              <a:rPr lang="en-US" sz="4000" dirty="0"/>
              <a:t>and </a:t>
            </a:r>
            <a:r>
              <a:rPr lang="en-US" sz="4000" b="1" dirty="0"/>
              <a:t>Pathways</a:t>
            </a:r>
          </a:p>
        </p:txBody>
      </p:sp>
    </p:spTree>
    <p:extLst>
      <p:ext uri="{BB962C8B-B14F-4D97-AF65-F5344CB8AC3E}">
        <p14:creationId xmlns:p14="http://schemas.microsoft.com/office/powerpoint/2010/main" val="306468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92C2F8-1E30-C441-B68C-C0E3891647DC}"/>
              </a:ext>
            </a:extLst>
          </p:cNvPr>
          <p:cNvSpPr txBox="1">
            <a:spLocks/>
          </p:cNvSpPr>
          <p:nvPr/>
        </p:nvSpPr>
        <p:spPr>
          <a:xfrm>
            <a:off x="0" y="12403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</a:rPr>
              <a:t>Fulfilling the Mission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C0377-FF5D-8E42-B6B4-4CA426668BF1}"/>
              </a:ext>
            </a:extLst>
          </p:cNvPr>
          <p:cNvSpPr/>
          <p:nvPr/>
        </p:nvSpPr>
        <p:spPr>
          <a:xfrm>
            <a:off x="482226" y="1396383"/>
            <a:ext cx="3512212" cy="4559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87E586-1E31-234F-A510-0434E058C961}"/>
              </a:ext>
            </a:extLst>
          </p:cNvPr>
          <p:cNvSpPr/>
          <p:nvPr/>
        </p:nvSpPr>
        <p:spPr>
          <a:xfrm>
            <a:off x="609329" y="1439011"/>
            <a:ext cx="322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chemeClr val="tx2"/>
                </a:solidFill>
              </a:rPr>
              <a:t>Go Live</a:t>
            </a:r>
            <a:endParaRPr lang="en-US" sz="12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500" dirty="0">
                <a:solidFill>
                  <a:schemeClr val="tx2"/>
                </a:solidFill>
              </a:rPr>
              <a:t>Bring CCC’s online as senders with enhanced integration, while integrating with colleges Transcript Service Providers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9D3E74-D99C-C944-A2D4-0E8E7661E283}"/>
              </a:ext>
            </a:extLst>
          </p:cNvPr>
          <p:cNvSpPr/>
          <p:nvPr/>
        </p:nvSpPr>
        <p:spPr>
          <a:xfrm>
            <a:off x="4334442" y="1396383"/>
            <a:ext cx="3512212" cy="4559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782BE2-6BC3-8842-B05A-5B963BF1A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501" y="4101698"/>
            <a:ext cx="2372477" cy="23724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E1EF63-3EB0-A849-90E5-CA631F2D47AE}"/>
              </a:ext>
            </a:extLst>
          </p:cNvPr>
          <p:cNvSpPr/>
          <p:nvPr/>
        </p:nvSpPr>
        <p:spPr>
          <a:xfrm>
            <a:off x="4461545" y="1439011"/>
            <a:ext cx="322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chemeClr val="tx2"/>
                </a:solidFill>
              </a:rPr>
              <a:t>Fully Adopt</a:t>
            </a:r>
            <a:endParaRPr lang="en-US" sz="12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500" dirty="0">
                <a:solidFill>
                  <a:schemeClr val="tx2"/>
                </a:solidFill>
              </a:rPr>
              <a:t>Grow adoption by starting with the student request, following the transcript from request through delivery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1B59EA-B388-BE45-9265-96C46D1C9643}"/>
              </a:ext>
            </a:extLst>
          </p:cNvPr>
          <p:cNvSpPr/>
          <p:nvPr/>
        </p:nvSpPr>
        <p:spPr>
          <a:xfrm>
            <a:off x="8198525" y="1396383"/>
            <a:ext cx="3512212" cy="4559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BC62B9-62BD-AE44-BF59-FD633FB5B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700" y="4101698"/>
            <a:ext cx="2372477" cy="237247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A09C714-4483-DE4F-9EC4-73408BE2A7D5}"/>
              </a:ext>
            </a:extLst>
          </p:cNvPr>
          <p:cNvSpPr/>
          <p:nvPr/>
        </p:nvSpPr>
        <p:spPr>
          <a:xfrm>
            <a:off x="8325628" y="1439011"/>
            <a:ext cx="322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chemeClr val="tx2"/>
                </a:solidFill>
              </a:rPr>
              <a:t>Data Quality </a:t>
            </a:r>
            <a:endParaRPr lang="en-US" sz="12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500" dirty="0">
                <a:solidFill>
                  <a:schemeClr val="tx2"/>
                </a:solidFill>
              </a:rPr>
              <a:t>Integrate missing data elements stored outside of the SIS (CSUGE &amp; IGETC Cert), while improving data validation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6D96AC-FB73-3F41-9495-3A80685FB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05" y="4101698"/>
            <a:ext cx="2372477" cy="237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1" grpId="0"/>
      <p:bldP spid="13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862133B-0F95-7942-B8C2-95A9BFEA4272}"/>
              </a:ext>
            </a:extLst>
          </p:cNvPr>
          <p:cNvSpPr/>
          <p:nvPr/>
        </p:nvSpPr>
        <p:spPr>
          <a:xfrm>
            <a:off x="3413272" y="1279291"/>
            <a:ext cx="5365455" cy="536545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04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404670-4256-534C-82CF-4BB88922F1C2}"/>
              </a:ext>
            </a:extLst>
          </p:cNvPr>
          <p:cNvSpPr txBox="1">
            <a:spLocks/>
          </p:cNvSpPr>
          <p:nvPr/>
        </p:nvSpPr>
        <p:spPr>
          <a:xfrm>
            <a:off x="0" y="12403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</a:rPr>
              <a:t>The Future of </a:t>
            </a:r>
            <a:r>
              <a:rPr lang="en-US" sz="4400" b="1" i="1" dirty="0">
                <a:solidFill>
                  <a:schemeClr val="bg1"/>
                </a:solidFill>
              </a:rPr>
              <a:t>eTranscript CA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31B23C-FE41-6B4F-ADD4-F18145E8489E}"/>
              </a:ext>
            </a:extLst>
          </p:cNvPr>
          <p:cNvSpPr/>
          <p:nvPr/>
        </p:nvSpPr>
        <p:spPr>
          <a:xfrm>
            <a:off x="5478319" y="3333729"/>
            <a:ext cx="1234440" cy="12344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0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7F7224-6373-DB41-A74B-89097A9F2FFB}"/>
              </a:ext>
            </a:extLst>
          </p:cNvPr>
          <p:cNvGrpSpPr/>
          <p:nvPr/>
        </p:nvGrpSpPr>
        <p:grpSpPr>
          <a:xfrm>
            <a:off x="5858772" y="3115623"/>
            <a:ext cx="470594" cy="160624"/>
            <a:chOff x="5860703" y="1796328"/>
            <a:chExt cx="470594" cy="160624"/>
          </a:xfrm>
        </p:grpSpPr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42A8FBD8-06A0-8649-8F1B-0F31C3C65F27}"/>
                </a:ext>
              </a:extLst>
            </p:cNvPr>
            <p:cNvSpPr/>
            <p:nvPr/>
          </p:nvSpPr>
          <p:spPr>
            <a:xfrm rot="16200000">
              <a:off x="6015688" y="1641343"/>
              <a:ext cx="160623" cy="47059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4">
              <a:extLst>
                <a:ext uri="{FF2B5EF4-FFF2-40B4-BE49-F238E27FC236}">
                  <a16:creationId xmlns:a16="http://schemas.microsoft.com/office/drawing/2014/main" id="{19FCB7B4-0ED0-3946-864E-6313EAB40364}"/>
                </a:ext>
              </a:extLst>
            </p:cNvPr>
            <p:cNvSpPr txBox="1"/>
            <p:nvPr/>
          </p:nvSpPr>
          <p:spPr>
            <a:xfrm rot="16200000">
              <a:off x="6039782" y="1759556"/>
              <a:ext cx="112436" cy="282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B5AE2-2F83-7149-A67B-B09D2B6AB4D0}"/>
              </a:ext>
            </a:extLst>
          </p:cNvPr>
          <p:cNvGrpSpPr/>
          <p:nvPr/>
        </p:nvGrpSpPr>
        <p:grpSpPr>
          <a:xfrm>
            <a:off x="6730012" y="3470617"/>
            <a:ext cx="165477" cy="470594"/>
            <a:chOff x="6731943" y="2151322"/>
            <a:chExt cx="165477" cy="470594"/>
          </a:xfrm>
        </p:grpSpPr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9C8112FE-439D-4C42-9D74-EAD69627C121}"/>
                </a:ext>
              </a:extLst>
            </p:cNvPr>
            <p:cNvSpPr/>
            <p:nvPr/>
          </p:nvSpPr>
          <p:spPr>
            <a:xfrm rot="20471335">
              <a:off x="6731943" y="2151322"/>
              <a:ext cx="165477" cy="47059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6">
              <a:extLst>
                <a:ext uri="{FF2B5EF4-FFF2-40B4-BE49-F238E27FC236}">
                  <a16:creationId xmlns:a16="http://schemas.microsoft.com/office/drawing/2014/main" id="{96922F8E-79AF-6640-AC74-8D202F4E983F}"/>
                </a:ext>
              </a:extLst>
            </p:cNvPr>
            <p:cNvSpPr txBox="1"/>
            <p:nvPr/>
          </p:nvSpPr>
          <p:spPr>
            <a:xfrm rot="20471335">
              <a:off x="6733269" y="2253445"/>
              <a:ext cx="115834" cy="282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BD6BD3-8960-0646-8F01-523B49043503}"/>
              </a:ext>
            </a:extLst>
          </p:cNvPr>
          <p:cNvGrpSpPr/>
          <p:nvPr/>
        </p:nvGrpSpPr>
        <p:grpSpPr>
          <a:xfrm>
            <a:off x="6301105" y="4474171"/>
            <a:ext cx="470594" cy="148247"/>
            <a:chOff x="6303036" y="3154876"/>
            <a:chExt cx="470594" cy="148247"/>
          </a:xfrm>
        </p:grpSpPr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EAB8BFBC-4D07-4349-BE72-22F43F48EE81}"/>
                </a:ext>
              </a:extLst>
            </p:cNvPr>
            <p:cNvSpPr/>
            <p:nvPr/>
          </p:nvSpPr>
          <p:spPr>
            <a:xfrm rot="3209414">
              <a:off x="6464209" y="2993703"/>
              <a:ext cx="148247" cy="47059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8">
              <a:extLst>
                <a:ext uri="{FF2B5EF4-FFF2-40B4-BE49-F238E27FC236}">
                  <a16:creationId xmlns:a16="http://schemas.microsoft.com/office/drawing/2014/main" id="{02B0F8BF-72D3-1F4B-9225-680491398602}"/>
                </a:ext>
              </a:extLst>
            </p:cNvPr>
            <p:cNvSpPr txBox="1"/>
            <p:nvPr/>
          </p:nvSpPr>
          <p:spPr>
            <a:xfrm rot="3209414">
              <a:off x="6473216" y="3069949"/>
              <a:ext cx="103773" cy="282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40EDE6-2340-6643-8EEB-55CDDA33C30A}"/>
              </a:ext>
            </a:extLst>
          </p:cNvPr>
          <p:cNvGrpSpPr/>
          <p:nvPr/>
        </p:nvGrpSpPr>
        <p:grpSpPr>
          <a:xfrm>
            <a:off x="5416439" y="4474171"/>
            <a:ext cx="470594" cy="148247"/>
            <a:chOff x="5418370" y="3154876"/>
            <a:chExt cx="470594" cy="148247"/>
          </a:xfrm>
        </p:grpSpPr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23E36B1B-1C4D-F94C-A88C-A01F6171B4DC}"/>
                </a:ext>
              </a:extLst>
            </p:cNvPr>
            <p:cNvSpPr/>
            <p:nvPr/>
          </p:nvSpPr>
          <p:spPr>
            <a:xfrm rot="7590586">
              <a:off x="5579543" y="2993703"/>
              <a:ext cx="148247" cy="47059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10">
              <a:extLst>
                <a:ext uri="{FF2B5EF4-FFF2-40B4-BE49-F238E27FC236}">
                  <a16:creationId xmlns:a16="http://schemas.microsoft.com/office/drawing/2014/main" id="{97B574D6-C01B-9B48-857E-2EA10525A69B}"/>
                </a:ext>
              </a:extLst>
            </p:cNvPr>
            <p:cNvSpPr txBox="1"/>
            <p:nvPr/>
          </p:nvSpPr>
          <p:spPr>
            <a:xfrm rot="18390586">
              <a:off x="5615010" y="3069949"/>
              <a:ext cx="103773" cy="282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AF915C-C5E2-DB4E-8D4C-565F91E4F521}"/>
              </a:ext>
            </a:extLst>
          </p:cNvPr>
          <p:cNvGrpSpPr/>
          <p:nvPr/>
        </p:nvGrpSpPr>
        <p:grpSpPr>
          <a:xfrm>
            <a:off x="5292648" y="3470617"/>
            <a:ext cx="165477" cy="470594"/>
            <a:chOff x="5294579" y="2151322"/>
            <a:chExt cx="165477" cy="470594"/>
          </a:xfrm>
        </p:grpSpPr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E34F1943-8D23-D24B-88F9-E915EE67F831}"/>
                </a:ext>
              </a:extLst>
            </p:cNvPr>
            <p:cNvSpPr/>
            <p:nvPr/>
          </p:nvSpPr>
          <p:spPr>
            <a:xfrm rot="11928665">
              <a:off x="5294579" y="2151322"/>
              <a:ext cx="165477" cy="47059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12">
              <a:extLst>
                <a:ext uri="{FF2B5EF4-FFF2-40B4-BE49-F238E27FC236}">
                  <a16:creationId xmlns:a16="http://schemas.microsoft.com/office/drawing/2014/main" id="{95534BAD-30E5-0D45-89FD-2EFF0ECBE4E3}"/>
                </a:ext>
              </a:extLst>
            </p:cNvPr>
            <p:cNvSpPr txBox="1"/>
            <p:nvPr/>
          </p:nvSpPr>
          <p:spPr>
            <a:xfrm rot="22728665">
              <a:off x="5342896" y="2253445"/>
              <a:ext cx="115834" cy="282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3E8ABE-1ADC-6944-9A17-F15D9781BE59}"/>
              </a:ext>
            </a:extLst>
          </p:cNvPr>
          <p:cNvGrpSpPr/>
          <p:nvPr/>
        </p:nvGrpSpPr>
        <p:grpSpPr>
          <a:xfrm>
            <a:off x="5070553" y="995778"/>
            <a:ext cx="2050892" cy="2050892"/>
            <a:chOff x="6912115" y="978671"/>
            <a:chExt cx="2050892" cy="205089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8277907-9DD4-3D44-82B3-F94D52C21483}"/>
                </a:ext>
              </a:extLst>
            </p:cNvPr>
            <p:cNvSpPr/>
            <p:nvPr/>
          </p:nvSpPr>
          <p:spPr>
            <a:xfrm>
              <a:off x="6912115" y="978671"/>
              <a:ext cx="2050892" cy="2050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077FECBB-3C9B-B843-85F0-86BFA8F0AD63}"/>
                </a:ext>
              </a:extLst>
            </p:cNvPr>
            <p:cNvSpPr txBox="1"/>
            <p:nvPr/>
          </p:nvSpPr>
          <p:spPr>
            <a:xfrm>
              <a:off x="7212461" y="1279017"/>
              <a:ext cx="1450200" cy="1450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0480" rIns="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400" b="1" kern="1200" dirty="0">
                  <a:solidFill>
                    <a:schemeClr val="tx2"/>
                  </a:solidFill>
                </a:rPr>
                <a:t> Transcript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Capture</a:t>
              </a:r>
              <a:endParaRPr lang="en-US" sz="2400" b="1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AA7186-B2B9-7F49-9EED-57994AE0AB65}"/>
              </a:ext>
            </a:extLst>
          </p:cNvPr>
          <p:cNvGrpSpPr/>
          <p:nvPr/>
        </p:nvGrpSpPr>
        <p:grpSpPr>
          <a:xfrm>
            <a:off x="6910991" y="2301545"/>
            <a:ext cx="2050892" cy="2050892"/>
            <a:chOff x="6912115" y="978671"/>
            <a:chExt cx="2050892" cy="205089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0BCAB61-9511-DD4D-9E05-8133557BF9E6}"/>
                </a:ext>
              </a:extLst>
            </p:cNvPr>
            <p:cNvSpPr/>
            <p:nvPr/>
          </p:nvSpPr>
          <p:spPr>
            <a:xfrm>
              <a:off x="6912115" y="978671"/>
              <a:ext cx="2050892" cy="2050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A4A98ECE-A337-4144-83A2-F7BA3FCE0BE3}"/>
                </a:ext>
              </a:extLst>
            </p:cNvPr>
            <p:cNvSpPr txBox="1"/>
            <p:nvPr/>
          </p:nvSpPr>
          <p:spPr>
            <a:xfrm>
              <a:off x="7212461" y="1279017"/>
              <a:ext cx="1450200" cy="1450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chemeClr val="tx2"/>
                  </a:solidFill>
                </a:rPr>
                <a:t>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8D104B2-9F4D-6B45-B64A-0B0CC1B520F3}"/>
              </a:ext>
            </a:extLst>
          </p:cNvPr>
          <p:cNvGrpSpPr/>
          <p:nvPr/>
        </p:nvGrpSpPr>
        <p:grpSpPr>
          <a:xfrm>
            <a:off x="6205287" y="4458768"/>
            <a:ext cx="2050892" cy="2050892"/>
            <a:chOff x="6912115" y="978671"/>
            <a:chExt cx="2050892" cy="205089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A0FF89A-5692-6C40-BC06-293280126179}"/>
                </a:ext>
              </a:extLst>
            </p:cNvPr>
            <p:cNvSpPr/>
            <p:nvPr/>
          </p:nvSpPr>
          <p:spPr>
            <a:xfrm>
              <a:off x="6912115" y="978671"/>
              <a:ext cx="2050892" cy="2050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4">
              <a:extLst>
                <a:ext uri="{FF2B5EF4-FFF2-40B4-BE49-F238E27FC236}">
                  <a16:creationId xmlns:a16="http://schemas.microsoft.com/office/drawing/2014/main" id="{6422219C-730E-E94B-9BA7-9A40C590C8B7}"/>
                </a:ext>
              </a:extLst>
            </p:cNvPr>
            <p:cNvSpPr txBox="1"/>
            <p:nvPr/>
          </p:nvSpPr>
          <p:spPr>
            <a:xfrm>
              <a:off x="7212461" y="1294007"/>
              <a:ext cx="1450200" cy="1450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400" b="1" kern="1200" dirty="0">
                  <a:solidFill>
                    <a:schemeClr val="tx2"/>
                  </a:solidFill>
                </a:rPr>
                <a:t> Real-Time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Data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400" b="1" kern="1200" dirty="0">
                  <a:solidFill>
                    <a:schemeClr val="tx2"/>
                  </a:solidFill>
                </a:rPr>
                <a:t>Exchange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C47EECB-79B9-074E-9207-CD5A10290634}"/>
              </a:ext>
            </a:extLst>
          </p:cNvPr>
          <p:cNvGrpSpPr/>
          <p:nvPr/>
        </p:nvGrpSpPr>
        <p:grpSpPr>
          <a:xfrm>
            <a:off x="3230115" y="2307113"/>
            <a:ext cx="2050892" cy="2050892"/>
            <a:chOff x="6912115" y="978671"/>
            <a:chExt cx="2050892" cy="205089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1206FFB-1940-B14F-A472-100EF26BFE49}"/>
                </a:ext>
              </a:extLst>
            </p:cNvPr>
            <p:cNvSpPr/>
            <p:nvPr/>
          </p:nvSpPr>
          <p:spPr>
            <a:xfrm>
              <a:off x="6912115" y="978671"/>
              <a:ext cx="2050892" cy="2050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Oval 4">
              <a:extLst>
                <a:ext uri="{FF2B5EF4-FFF2-40B4-BE49-F238E27FC236}">
                  <a16:creationId xmlns:a16="http://schemas.microsoft.com/office/drawing/2014/main" id="{339ED656-9F26-9441-A264-3FD569390E8E}"/>
                </a:ext>
              </a:extLst>
            </p:cNvPr>
            <p:cNvSpPr txBox="1"/>
            <p:nvPr/>
          </p:nvSpPr>
          <p:spPr>
            <a:xfrm>
              <a:off x="7212461" y="1279017"/>
              <a:ext cx="1450200" cy="1450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400" b="1" kern="1200" dirty="0">
                  <a:solidFill>
                    <a:schemeClr val="tx2"/>
                  </a:solidFill>
                </a:rPr>
                <a:t> Support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For CCC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400" b="1" kern="1200" dirty="0">
                  <a:solidFill>
                    <a:schemeClr val="tx2"/>
                  </a:solidFill>
                </a:rPr>
                <a:t>Initiatives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542F4F-63BC-4741-A3AD-79936E8D826C}"/>
              </a:ext>
            </a:extLst>
          </p:cNvPr>
          <p:cNvGrpSpPr/>
          <p:nvPr/>
        </p:nvGrpSpPr>
        <p:grpSpPr>
          <a:xfrm>
            <a:off x="3937962" y="4458768"/>
            <a:ext cx="2050892" cy="2050892"/>
            <a:chOff x="6912115" y="978671"/>
            <a:chExt cx="2050892" cy="205089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7B28394-22BD-E641-8D77-D6E1BF632F69}"/>
                </a:ext>
              </a:extLst>
            </p:cNvPr>
            <p:cNvSpPr/>
            <p:nvPr/>
          </p:nvSpPr>
          <p:spPr>
            <a:xfrm>
              <a:off x="6912115" y="978671"/>
              <a:ext cx="2050892" cy="2050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58E97E51-3F94-5B4C-ADB3-935B1ED0C112}"/>
                </a:ext>
              </a:extLst>
            </p:cNvPr>
            <p:cNvSpPr txBox="1"/>
            <p:nvPr/>
          </p:nvSpPr>
          <p:spPr>
            <a:xfrm>
              <a:off x="7212461" y="1279017"/>
              <a:ext cx="1450200" cy="1450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b="1" kern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0EFBA159-821D-4F4A-99A6-C7266F48DDA7}"/>
              </a:ext>
            </a:extLst>
          </p:cNvPr>
          <p:cNvSpPr/>
          <p:nvPr/>
        </p:nvSpPr>
        <p:spPr>
          <a:xfrm>
            <a:off x="4112550" y="5075376"/>
            <a:ext cx="17176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chemeClr val="tx2"/>
                </a:solidFill>
              </a:rPr>
              <a:t>End-to-End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Automation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6E5097-D076-C443-BA52-6C9D76480C82}"/>
              </a:ext>
            </a:extLst>
          </p:cNvPr>
          <p:cNvSpPr/>
          <p:nvPr/>
        </p:nvSpPr>
        <p:spPr>
          <a:xfrm>
            <a:off x="7147488" y="2905246"/>
            <a:ext cx="15982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chemeClr val="tx2"/>
                </a:solidFill>
              </a:rPr>
              <a:t>Vendor</a:t>
            </a:r>
          </a:p>
          <a:p>
            <a:pPr lvl="0" algn="ctr"/>
            <a:r>
              <a:rPr lang="en-US" sz="2400" b="1" dirty="0">
                <a:solidFill>
                  <a:schemeClr val="tx2"/>
                </a:solidFill>
              </a:rPr>
              <a:t>Integration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6CA9F75-B4E8-0846-B964-80D177E4EBDC}"/>
              </a:ext>
            </a:extLst>
          </p:cNvPr>
          <p:cNvSpPr/>
          <p:nvPr/>
        </p:nvSpPr>
        <p:spPr>
          <a:xfrm>
            <a:off x="5402083" y="3417678"/>
            <a:ext cx="13839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CCC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Technology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Platform</a:t>
            </a:r>
          </a:p>
        </p:txBody>
      </p:sp>
    </p:spTree>
    <p:extLst>
      <p:ext uri="{BB962C8B-B14F-4D97-AF65-F5344CB8AC3E}">
        <p14:creationId xmlns:p14="http://schemas.microsoft.com/office/powerpoint/2010/main" val="9169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/>
      <p:bldP spid="6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69E5C7-E298-AD43-97B7-C51F1ADEBD14}"/>
              </a:ext>
            </a:extLst>
          </p:cNvPr>
          <p:cNvSpPr txBox="1">
            <a:spLocks/>
          </p:cNvSpPr>
          <p:nvPr/>
        </p:nvSpPr>
        <p:spPr>
          <a:xfrm>
            <a:off x="0" y="12403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</a:rPr>
              <a:t>What is the CCC Technology Platform?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6E874-B009-6B48-9442-ED89D975CEF0}"/>
              </a:ext>
            </a:extLst>
          </p:cNvPr>
          <p:cNvSpPr txBox="1"/>
          <p:nvPr/>
        </p:nvSpPr>
        <p:spPr>
          <a:xfrm>
            <a:off x="901283" y="2574396"/>
            <a:ext cx="792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C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</a:rPr>
              <a:t>C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</a:rPr>
              <a:t>C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</a:rPr>
              <a:t>‘s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B46F03-D262-4F49-B27A-20E135588A9D}"/>
              </a:ext>
            </a:extLst>
          </p:cNvPr>
          <p:cNvSpPr/>
          <p:nvPr/>
        </p:nvSpPr>
        <p:spPr>
          <a:xfrm>
            <a:off x="5188315" y="2101515"/>
            <a:ext cx="1842510" cy="3255264"/>
          </a:xfrm>
          <a:prstGeom prst="rect">
            <a:avLst/>
          </a:prstGeom>
          <a:solidFill>
            <a:srgbClr val="014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3FDD0-7F48-BE48-9998-C3AC62646D87}"/>
              </a:ext>
            </a:extLst>
          </p:cNvPr>
          <p:cNvGrpSpPr/>
          <p:nvPr/>
        </p:nvGrpSpPr>
        <p:grpSpPr>
          <a:xfrm>
            <a:off x="1892711" y="1487952"/>
            <a:ext cx="4189936" cy="4481213"/>
            <a:chOff x="1892711" y="1487952"/>
            <a:chExt cx="4189936" cy="4481213"/>
          </a:xfrm>
        </p:grpSpPr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B258F2CA-9F64-B444-A117-1C09CD45B57E}"/>
                </a:ext>
              </a:extLst>
            </p:cNvPr>
            <p:cNvSpPr>
              <a:spLocks noChangeAspect="1"/>
            </p:cNvSpPr>
            <p:nvPr/>
          </p:nvSpPr>
          <p:spPr>
            <a:xfrm rot="15281493">
              <a:off x="5172766" y="4178363"/>
              <a:ext cx="859642" cy="96012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E096A00F-1464-E247-A70D-96DF537F1D6C}"/>
                </a:ext>
              </a:extLst>
            </p:cNvPr>
            <p:cNvSpPr>
              <a:spLocks noChangeAspect="1"/>
            </p:cNvSpPr>
            <p:nvPr/>
          </p:nvSpPr>
          <p:spPr>
            <a:xfrm rot="15281493">
              <a:off x="5186480" y="4205155"/>
              <a:ext cx="818707" cy="914400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 Arrow 5">
              <a:extLst>
                <a:ext uri="{FF2B5EF4-FFF2-40B4-BE49-F238E27FC236}">
                  <a16:creationId xmlns:a16="http://schemas.microsoft.com/office/drawing/2014/main" id="{BB65E593-6A36-CC40-941C-3DC85F4048F0}"/>
                </a:ext>
              </a:extLst>
            </p:cNvPr>
            <p:cNvSpPr/>
            <p:nvPr/>
          </p:nvSpPr>
          <p:spPr>
            <a:xfrm>
              <a:off x="1892711" y="1487952"/>
              <a:ext cx="3295604" cy="4481213"/>
            </a:xfrm>
            <a:prstGeom prst="leftArrow">
              <a:avLst>
                <a:gd name="adj1" fmla="val 73002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C4FE5A-83BB-354B-9330-126BE0CA7596}"/>
                </a:ext>
              </a:extLst>
            </p:cNvPr>
            <p:cNvSpPr txBox="1"/>
            <p:nvPr/>
          </p:nvSpPr>
          <p:spPr>
            <a:xfrm>
              <a:off x="2630906" y="2922073"/>
              <a:ext cx="25190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chemeClr val="bg1"/>
                  </a:solidFill>
                </a:rPr>
                <a:t>CCC Technology Platform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B6CAADD-00B4-9943-90D3-BC19B92C5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84" t="2375" r="820" b="23462"/>
          <a:stretch/>
        </p:blipFill>
        <p:spPr>
          <a:xfrm>
            <a:off x="5250283" y="3405093"/>
            <a:ext cx="1739352" cy="7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4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60D6859-6531-EB4C-A643-62775210E9EA}"/>
              </a:ext>
            </a:extLst>
          </p:cNvPr>
          <p:cNvSpPr txBox="1">
            <a:spLocks/>
          </p:cNvSpPr>
          <p:nvPr/>
        </p:nvSpPr>
        <p:spPr>
          <a:xfrm>
            <a:off x="0" y="124038"/>
            <a:ext cx="12191999" cy="570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</a:rPr>
              <a:t>What is the CCC Technology Platform?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715AE0-521A-7148-84DA-9CCA0C1DA724}"/>
              </a:ext>
            </a:extLst>
          </p:cNvPr>
          <p:cNvSpPr txBox="1">
            <a:spLocks/>
          </p:cNvSpPr>
          <p:nvPr/>
        </p:nvSpPr>
        <p:spPr>
          <a:xfrm>
            <a:off x="793619" y="1047588"/>
            <a:ext cx="10483981" cy="4351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The project formerly known as GLUE. And </a:t>
            </a:r>
            <a:r>
              <a:rPr lang="en-US" sz="3000" dirty="0" err="1"/>
              <a:t>SuperGlue</a:t>
            </a:r>
            <a:r>
              <a:rPr lang="en-US" sz="30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Integration architecture that enables systems to connect in a standardized way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Provides a secure, robust framework for data exchange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Made up of three main components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A4CD0D3-2E3E-524A-9D37-395311B5A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021411"/>
              </p:ext>
            </p:extLst>
          </p:nvPr>
        </p:nvGraphicFramePr>
        <p:xfrm>
          <a:off x="1162260" y="4005049"/>
          <a:ext cx="9293728" cy="2404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29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21255</TotalTime>
  <Words>941</Words>
  <Application>Microsoft Macintosh PowerPoint</Application>
  <PresentationFormat>Widescreen</PresentationFormat>
  <Paragraphs>197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oswald</vt:lpstr>
      <vt:lpstr>Retrospect</vt:lpstr>
      <vt:lpstr>What’s Next for eTranscript California  Presenter: Mark Cohen Transcript Product Owner, CCCTC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Taft College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3CBG-CISOA 2015</dc:title>
  <dc:creator>Adrian Agundez</dc:creator>
  <cp:lastModifiedBy>Microsoft Office User</cp:lastModifiedBy>
  <cp:revision>692</cp:revision>
  <cp:lastPrinted>2018-03-19T16:31:50Z</cp:lastPrinted>
  <dcterms:created xsi:type="dcterms:W3CDTF">2015-01-21T01:18:24Z</dcterms:created>
  <dcterms:modified xsi:type="dcterms:W3CDTF">2018-04-04T16:59:11Z</dcterms:modified>
</cp:coreProperties>
</file>