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30" r:id="rId3"/>
    <p:sldMasterId id="2147483748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11F4-18DF-4976-8489-A89CBFD4121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BF2B-8077-4518-9E9D-18815A5E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Shape 1360"/>
          <p:cNvSpPr txBox="1">
            <a:spLocks noGrp="1"/>
          </p:cNvSpPr>
          <p:nvPr>
            <p:ph type="body" idx="1"/>
          </p:nvPr>
        </p:nvSpPr>
        <p:spPr>
          <a:xfrm>
            <a:off x="685801" y="4340456"/>
            <a:ext cx="5486399" cy="4112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1" name="Shape 1361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48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38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buClr>
                <a:schemeClr val="accent2"/>
              </a:buClr>
              <a:defRPr/>
            </a:pPr>
            <a:r>
              <a:rPr lang="en-US" sz="1200" b="1" kern="0" dirty="0">
                <a:solidFill>
                  <a:schemeClr val="tx1"/>
                </a:solidFill>
                <a:latin typeface="+mn-lt"/>
              </a:rPr>
              <a:t>PROBLEMS TO SOLVE: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b="1" kern="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We really wanted to look at our students from a holistic perspective. We wanted to avoid a deficit model and look instead at how our system could adapt to meet the needs of our students.”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b="1" kern="0" dirty="0">
                <a:solidFill>
                  <a:schemeClr val="tx1"/>
                </a:solidFill>
                <a:latin typeface="+mn-lt"/>
              </a:rPr>
              <a:t>Difficult to share information appropriately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</a:rPr>
              <a:t>-- Commuter Campus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</a:rPr>
              <a:t>-- Very high student to counselor ratio 1000-1.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</a:rPr>
              <a:t>-- Decentralized academic support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</a:rPr>
              <a:t>-- Needed to leverage existing funding structures (no new $)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Only 3% of students complete 30 units by the end of their first year. 50% of students don’t persist from fall to fall.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Grade policies and most communications are written at post-doctoral level!! This has helped change the culture.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In first year: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Faculty feedback was really important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Use attributes based on counselor feedback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Success Network – start small and build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Communication loop between all students’ educational partners</a:t>
            </a:r>
          </a:p>
          <a:p>
            <a:pPr marL="171450" indent="-171450" defTabSz="93936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68% of faculty created profiles in Year 1</a:t>
            </a:r>
          </a:p>
          <a:p>
            <a:pPr marL="171450" indent="-171450" defTabSz="93936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85% of faculty who opened the survey completed it</a:t>
            </a:r>
          </a:p>
          <a:p>
            <a:pPr marL="171450" indent="-171450" defTabSz="93936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- We learned we had to require comments! It wasn’t helpful without them. But we trained them and gave them templates. Everyone needs a scoreboard.</a:t>
            </a:r>
          </a:p>
          <a:p>
            <a:pPr marL="171450" indent="-171450" defTabSz="93936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14,422 total items</a:t>
            </a:r>
          </a:p>
          <a:p>
            <a:pPr defTabSz="939363">
              <a:buClr>
                <a:schemeClr val="accent2"/>
              </a:buCl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Students responded so positively to both kudos and even “in danger of failing” flags, which can be devastating.</a:t>
            </a:r>
          </a:p>
          <a:p>
            <a:pPr marL="171450" indent="-171450" defTabSz="93936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An attribute is “HOW SURE ARE YOU OF YOUR GOAL?” An opportunity for counselors to talk to “somewhat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sures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dobe Gothic Std B" pitchFamily="34" charset="-128"/>
                <a:cs typeface="Calibri"/>
              </a:rPr>
              <a:t>” about majors, careers, options.</a:t>
            </a:r>
          </a:p>
          <a:p>
            <a:pPr marL="171450" indent="-171450" defTabSz="93936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</a:rPr>
              <a:t>Athletic coaches are AMAZING partners in this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5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>
            <a:spLocks noGrp="1"/>
          </p:cNvSpPr>
          <p:nvPr>
            <p:ph type="body" idx="1"/>
          </p:nvPr>
        </p:nvSpPr>
        <p:spPr>
          <a:xfrm>
            <a:off x="685800" y="4340457"/>
            <a:ext cx="5486400" cy="411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9" name="Shape 1359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8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55E7-D9B3-43B9-8507-E99CE65C9532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9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8044-653A-497D-91F8-D6E17F9AD772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68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19050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11200" y="41402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39060687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05182832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8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82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089823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3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/>
            </a:lvl2pPr>
            <a:lvl3pPr marL="914377" indent="0">
              <a:buFontTx/>
              <a:buNone/>
              <a:defRPr sz="1200"/>
            </a:lvl3pPr>
            <a:lvl4pPr marL="1371566" indent="0">
              <a:buFontTx/>
              <a:buNone/>
              <a:defRPr sz="1200"/>
            </a:lvl4pPr>
            <a:lvl5pPr marL="1828754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8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/>
            </a:lvl2pPr>
            <a:lvl3pPr marL="914377" indent="0">
              <a:buFontTx/>
              <a:buNone/>
              <a:defRPr sz="1200"/>
            </a:lvl3pPr>
            <a:lvl4pPr marL="1371566" indent="0">
              <a:buFontTx/>
              <a:buNone/>
              <a:defRPr sz="1200"/>
            </a:lvl4pPr>
            <a:lvl5pPr marL="1828754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5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/>
            </a:lvl2pPr>
            <a:lvl3pPr marL="914377" indent="0">
              <a:buFontTx/>
              <a:buNone/>
              <a:defRPr sz="1200"/>
            </a:lvl3pPr>
            <a:lvl4pPr marL="1371566" indent="0">
              <a:buFontTx/>
              <a:buNone/>
              <a:defRPr sz="1200"/>
            </a:lvl4pPr>
            <a:lvl5pPr marL="1828754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/>
            </a:lvl2pPr>
            <a:lvl3pPr marL="914377" indent="0">
              <a:buFontTx/>
              <a:buNone/>
              <a:defRPr sz="1200"/>
            </a:lvl3pPr>
            <a:lvl4pPr marL="1371566" indent="0">
              <a:buFontTx/>
              <a:buNone/>
              <a:defRPr sz="1200"/>
            </a:lvl4pPr>
            <a:lvl5pPr marL="1828754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7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7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3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3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61232084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6"/>
            <a:ext cx="12192000" cy="1583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9" name="Picture Placeholder 24"/>
          <p:cNvSpPr>
            <a:spLocks noGrp="1"/>
          </p:cNvSpPr>
          <p:nvPr>
            <p:ph type="pic" sz="quarter" idx="25"/>
          </p:nvPr>
        </p:nvSpPr>
        <p:spPr>
          <a:xfrm>
            <a:off x="0" y="3640306"/>
            <a:ext cx="12192000" cy="1583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20" name="Picture Placeholder 24"/>
          <p:cNvSpPr>
            <a:spLocks noGrp="1"/>
          </p:cNvSpPr>
          <p:nvPr>
            <p:ph type="pic" sz="quarter" idx="26"/>
          </p:nvPr>
        </p:nvSpPr>
        <p:spPr>
          <a:xfrm>
            <a:off x="0" y="5274006"/>
            <a:ext cx="12192000" cy="1583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31407222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096000" y="2413000"/>
            <a:ext cx="2844800" cy="4470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0"/>
            <a:ext cx="2844800" cy="4470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27058984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43670739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12800" y="2209800"/>
            <a:ext cx="3352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470400" y="2209800"/>
            <a:ext cx="3352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128000" y="2209800"/>
            <a:ext cx="3352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6058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6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66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54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64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94638863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6"/>
            <a:ext cx="10668000" cy="406399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29839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E906-3D21-402A-AE3E-2970D75ED472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7230484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128520"/>
            <a:ext cx="3035808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048000" y="2128520"/>
            <a:ext cx="3035808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096000" y="2127251"/>
            <a:ext cx="3035808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9144000" y="2127251"/>
            <a:ext cx="3048000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79716579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711200" y="2107006"/>
            <a:ext cx="2438400" cy="32535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424971" y="2107006"/>
            <a:ext cx="2425100" cy="32535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125433" y="2107006"/>
            <a:ext cx="2438400" cy="32523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839200" y="2107006"/>
            <a:ext cx="2438400" cy="32523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15120451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352800" y="2107006"/>
            <a:ext cx="2527808" cy="34555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735928" y="2107001"/>
            <a:ext cx="2541672" cy="3454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14313349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5560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0" y="236423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631936" y="235407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45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66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54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60960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66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54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53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66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54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66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54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5078861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30" y="4851403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900" y="4857751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51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903" y="4349751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6" y="4857751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6" y="4349751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51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54" y="4349751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3766505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342891" indent="-342891">
              <a:buFont typeface="Courier New" pitchFamily="49" charset="0"/>
              <a:buChar char="o"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742932" indent="-28574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1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9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12218162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6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6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2057697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66142942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32003"/>
            <a:ext cx="10972800" cy="396240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028602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5" y="4851400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899" y="4857749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49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899" y="4349749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1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1" y="4349749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49" y="4349749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98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711200" y="214884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7112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11200" y="357124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112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711200" y="499364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112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76155738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12820311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68823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128000" y="1498605"/>
            <a:ext cx="2235200" cy="388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3601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128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7824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128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7824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70480149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6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4" y="1905004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3106556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6" y="0"/>
            <a:ext cx="12191999" cy="3937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080000" y="8890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0208274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448007" y="1625006"/>
            <a:ext cx="1295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67700825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281116"/>
            <a:ext cx="6422880" cy="399268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1600" y="2568000"/>
            <a:ext cx="4752000" cy="2976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20445197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85949245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100"/>
            </a:lvl2pPr>
            <a:lvl3pPr marL="914377" indent="0">
              <a:buFontTx/>
              <a:buNone/>
              <a:defRPr sz="1100"/>
            </a:lvl3pPr>
            <a:lvl4pPr marL="1371566" indent="0">
              <a:buFontTx/>
              <a:buNone/>
              <a:defRPr sz="1100"/>
            </a:lvl4pPr>
            <a:lvl5pPr marL="1828754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8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5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8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89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377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566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754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6066741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8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20153921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38494329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2800" y="4953000"/>
            <a:ext cx="1625600" cy="111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8400" y="4953000"/>
            <a:ext cx="1625600" cy="111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953000"/>
            <a:ext cx="1625600" cy="111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89600" y="4953000"/>
            <a:ext cx="1625600" cy="111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8662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94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315206" y="2514605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457189" indent="0">
              <a:buFontTx/>
              <a:buNone/>
              <a:defRPr sz="1400">
                <a:latin typeface="Franklin Gothic Medium" pitchFamily="34" charset="0"/>
              </a:defRPr>
            </a:lvl2pPr>
            <a:lvl3pPr marL="914377" indent="0">
              <a:buFontTx/>
              <a:buNone/>
              <a:defRPr sz="1400">
                <a:latin typeface="Franklin Gothic Medium" pitchFamily="34" charset="0"/>
              </a:defRPr>
            </a:lvl3pPr>
            <a:lvl4pPr marL="1371566" indent="0">
              <a:buFontTx/>
              <a:buNone/>
              <a:defRPr sz="1400">
                <a:latin typeface="Franklin Gothic Medium" pitchFamily="34" charset="0"/>
              </a:defRPr>
            </a:lvl4pPr>
            <a:lvl5pPr marL="1828754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47173973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80914105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1117600" y="3327400"/>
            <a:ext cx="2438400" cy="3530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00994729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22406" y="1821754"/>
            <a:ext cx="2023188" cy="3537649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4051146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6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3"/>
            <a:ext cx="2326397" cy="406782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0125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767208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62992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9408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10160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072003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767208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55203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96803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7376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8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6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54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01735682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4530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8526"/>
            <a:ext cx="5181600" cy="3902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6"/>
            <a:ext cx="5181600" cy="3902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98530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395D9E-13FD-4505-8BDE-4F01757AFC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889894E-1073-4B47-910D-1C4918F8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69804"/>
            <a:ext cx="7620000" cy="857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sz="2800" dirty="0"/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8328047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3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Light Italic"/>
                <a:cs typeface="Open Sans Light Italic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2292353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Light Italic"/>
                <a:cs typeface="Open Sans Light Italic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932112"/>
            <a:ext cx="5287427" cy="32400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5704444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00497673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22034955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10674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821711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340787" y="6367467"/>
            <a:ext cx="402164" cy="261935"/>
          </a:xfrm>
          <a:prstGeom prst="round2DiagRect">
            <a:avLst>
              <a:gd name="adj1" fmla="val 23103"/>
              <a:gd name="adj2" fmla="val 0"/>
            </a:avLst>
          </a:prstGeom>
          <a:solidFill>
            <a:srgbClr val="00A8B9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1339" y="6283330"/>
            <a:ext cx="2216151" cy="3667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Shape 34"/>
          <p:cNvGrpSpPr/>
          <p:nvPr/>
        </p:nvGrpSpPr>
        <p:grpSpPr>
          <a:xfrm>
            <a:off x="10407649" y="290515"/>
            <a:ext cx="1587499" cy="1641475"/>
            <a:chOff x="7670799" y="222250"/>
            <a:chExt cx="1275196" cy="1758442"/>
          </a:xfrm>
        </p:grpSpPr>
        <p:sp>
          <p:nvSpPr>
            <p:cNvPr id="35" name="Shape 35"/>
            <p:cNvSpPr/>
            <p:nvPr/>
          </p:nvSpPr>
          <p:spPr>
            <a:xfrm>
              <a:off x="7670800" y="1181400"/>
              <a:ext cx="664801" cy="367334"/>
            </a:xfrm>
            <a:prstGeom prst="round2DiagRect">
              <a:avLst>
                <a:gd name="adj1" fmla="val 36964"/>
                <a:gd name="adj2" fmla="val 0"/>
              </a:avLst>
            </a:prstGeom>
            <a:solidFill>
              <a:srgbClr val="5BBBB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1">
                <a:solidFill>
                  <a:srgbClr val="00A7B8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flipH="1">
              <a:off x="7670799" y="222250"/>
              <a:ext cx="1275196" cy="896225"/>
            </a:xfrm>
            <a:prstGeom prst="round2DiagRect">
              <a:avLst>
                <a:gd name="adj1" fmla="val 0"/>
                <a:gd name="adj2" fmla="val 23562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408714" y="1181400"/>
              <a:ext cx="537282" cy="799292"/>
            </a:xfrm>
            <a:prstGeom prst="round2DiagRect">
              <a:avLst>
                <a:gd name="adj1" fmla="val 33155"/>
                <a:gd name="adj2" fmla="val 0"/>
              </a:avLst>
            </a:prstGeom>
            <a:solidFill>
              <a:srgbClr val="DD481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1">
                <a:solidFill>
                  <a:srgbClr val="00A7B8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41863" y="1562102"/>
            <a:ext cx="11063816" cy="4736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46" indent="47624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199" indent="-14288" rtl="0">
              <a:spcBef>
                <a:spcPts val="0"/>
              </a:spcBef>
              <a:buClr>
                <a:schemeClr val="dk1"/>
              </a:buClr>
              <a:buFont typeface="Merriweather Sans"/>
              <a:buChar char="-"/>
              <a:defRPr/>
            </a:lvl2pPr>
            <a:lvl3pPr marL="946380" indent="-12954" rtl="0">
              <a:spcBef>
                <a:spcPts val="451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0121" indent="28574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1543012" indent="28574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64451" y="296111"/>
            <a:ext cx="9505244" cy="1138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268821" y="6351590"/>
            <a:ext cx="5270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>
              <a:buClr>
                <a:srgbClr val="FFFFFF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rgbClr val="FFFFFF"/>
                </a:buCl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713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3" y="1905001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33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26691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9947870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2"/>
            <a:ext cx="10668000" cy="4063999"/>
          </a:xfrm>
        </p:spPr>
        <p:txBody>
          <a:bodyPr>
            <a:normAutofit/>
          </a:bodyPr>
          <a:lstStyle>
            <a:lvl1pPr marL="380990" indent="-380990">
              <a:buFont typeface="Arial" charset="0"/>
              <a:buChar char="•"/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Font typeface="Courier New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579668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8500103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61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92413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1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67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2292351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67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932112"/>
            <a:ext cx="5287427" cy="3240088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2511349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0049335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802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72157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100"/>
            </a:lvl2pPr>
            <a:lvl3pPr marL="914356" indent="0">
              <a:buFontTx/>
              <a:buNone/>
              <a:defRPr sz="1100"/>
            </a:lvl3pPr>
            <a:lvl4pPr marL="1371532" indent="0">
              <a:buFontTx/>
              <a:buNone/>
              <a:defRPr sz="1100"/>
            </a:lvl4pPr>
            <a:lvl5pPr marL="1828709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7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3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6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356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532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709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284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7" y="4851401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900" y="4857751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51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901" y="4349751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3" y="4857751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3" y="4349751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51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51" y="4349751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1">
                <a:latin typeface="Mission Gothic Regular" pitchFamily="50" charset="0"/>
              </a:defRPr>
            </a:lvl2pPr>
            <a:lvl3pPr>
              <a:defRPr sz="1051">
                <a:latin typeface="Mission Gothic Regular" pitchFamily="50" charset="0"/>
              </a:defRPr>
            </a:lvl3pPr>
            <a:lvl4pPr>
              <a:defRPr sz="1051">
                <a:latin typeface="Mission Gothic Regular" pitchFamily="50" charset="0"/>
              </a:defRPr>
            </a:lvl4pPr>
            <a:lvl5pPr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051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168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0683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572000" y="1905000"/>
            <a:ext cx="3251200" cy="4470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1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6848564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1120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22352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1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91929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4C5-467E-4786-90B6-F0CB3CCF1CD8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99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19050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11200" y="41402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6562139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3643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6"/>
            <a:ext cx="10363200" cy="1470025"/>
          </a:xfrm>
        </p:spPr>
        <p:txBody>
          <a:bodyPr/>
          <a:lstStyle>
            <a:lvl1pPr algn="ctr">
              <a:defRPr b="1" i="0">
                <a:solidFill>
                  <a:schemeClr val="accent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81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3316653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2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/>
            </a:lvl2pPr>
            <a:lvl3pPr marL="914356" indent="0">
              <a:buFontTx/>
              <a:buNone/>
              <a:defRPr sz="12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8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/>
            </a:lvl2pPr>
            <a:lvl3pPr marL="914356" indent="0">
              <a:buFontTx/>
              <a:buNone/>
              <a:defRPr sz="12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5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/>
            </a:lvl2pPr>
            <a:lvl3pPr marL="914356" indent="0">
              <a:buFontTx/>
              <a:buNone/>
              <a:defRPr sz="12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/>
            </a:lvl2pPr>
            <a:lvl3pPr marL="914356" indent="0">
              <a:buFontTx/>
              <a:buNone/>
              <a:defRPr sz="12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6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1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6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1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2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1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2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1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6337213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096000" y="2413000"/>
            <a:ext cx="2844800" cy="4470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0"/>
            <a:ext cx="2844800" cy="4470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4993836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6806134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12800" y="2209800"/>
            <a:ext cx="3352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470400" y="2209800"/>
            <a:ext cx="3352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128000" y="2209800"/>
            <a:ext cx="3352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776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3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351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32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09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61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3435967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5"/>
            <a:ext cx="10668000" cy="4063999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97623898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693062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D7E4-DAB0-4D23-AD58-4005AEAB417E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17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352800" y="2107003"/>
            <a:ext cx="2527808" cy="34555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735928" y="2107001"/>
            <a:ext cx="2541672" cy="3454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4310348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5560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0" y="236423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631936" y="235407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45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1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32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09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60960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1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32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09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53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1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32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09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1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532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709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291491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342883" indent="-342883">
              <a:buFont typeface="Courier New" pitchFamily="49" charset="0"/>
              <a:buChar char="o"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742912" indent="-285736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43" indent="-228589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20" indent="-228589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297" indent="-228589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45944689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4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4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21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6206272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6713160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32001"/>
            <a:ext cx="10972800" cy="3962403"/>
          </a:xfrm>
        </p:spPr>
        <p:txBody>
          <a:bodyPr>
            <a:normAutofit/>
          </a:bodyPr>
          <a:lstStyle>
            <a:lvl1pPr>
              <a:defRPr sz="13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US" err="1"/>
              <a:t>leve</a:t>
            </a:r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10480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711200" y="20066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351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7112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11200" y="34290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351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112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711200" y="48514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351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112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7627472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5621922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68823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128000" y="1498603"/>
            <a:ext cx="2235200" cy="388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3484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128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7824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128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7824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358339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5A5-6A90-41B9-AC26-BBF56E9DF887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67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3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4" y="1905003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2076490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3" y="0"/>
            <a:ext cx="12191999" cy="3937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080000" y="8890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60590611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448005" y="1625004"/>
            <a:ext cx="1295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3234159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281114"/>
            <a:ext cx="6422880" cy="399268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1600" y="2568000"/>
            <a:ext cx="4752000" cy="2976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704686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999493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100"/>
            </a:lvl2pPr>
            <a:lvl3pPr marL="914356" indent="0">
              <a:buFontTx/>
              <a:buNone/>
              <a:defRPr sz="1100"/>
            </a:lvl3pPr>
            <a:lvl4pPr marL="1371532" indent="0">
              <a:buFontTx/>
              <a:buNone/>
              <a:defRPr sz="1100"/>
            </a:lvl4pPr>
            <a:lvl5pPr marL="1828709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7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3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6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178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356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532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709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7573680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6737110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92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/>
            </a:lvl2pPr>
            <a:lvl3pPr marL="914356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315203" y="2514603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1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457178" indent="0">
              <a:buFontTx/>
              <a:buNone/>
              <a:defRPr sz="1400">
                <a:latin typeface="Franklin Gothic Medium" pitchFamily="34" charset="0"/>
              </a:defRPr>
            </a:lvl2pPr>
            <a:lvl3pPr marL="914356" indent="0">
              <a:buFontTx/>
              <a:buNone/>
              <a:defRPr sz="1400">
                <a:latin typeface="Franklin Gothic Medium" pitchFamily="34" charset="0"/>
              </a:defRPr>
            </a:lvl3pPr>
            <a:lvl4pPr marL="1371532" indent="0">
              <a:buFontTx/>
              <a:buNone/>
              <a:defRPr sz="1400">
                <a:latin typeface="Franklin Gothic Medium" pitchFamily="34" charset="0"/>
              </a:defRPr>
            </a:lvl4pPr>
            <a:lvl5pPr marL="1828709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225337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4518873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1117600" y="3327400"/>
            <a:ext cx="2438400" cy="3530600"/>
          </a:xfrm>
        </p:spPr>
        <p:txBody>
          <a:bodyPr/>
          <a:lstStyle/>
          <a:p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370451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755D-0CDC-4D8D-9DE7-0A7AB905F81D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2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22403" y="1821753"/>
            <a:ext cx="2023188" cy="3537649"/>
          </a:xfrm>
        </p:spPr>
        <p:txBody>
          <a:bodyPr/>
          <a:lstStyle/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8016148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3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3"/>
            <a:ext cx="2326397" cy="4067827"/>
          </a:xfrm>
        </p:spPr>
        <p:txBody>
          <a:bodyPr/>
          <a:lstStyle/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7836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767208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62992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9408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10160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072003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767208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55203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96803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7376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178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56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532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709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6559992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8526"/>
            <a:ext cx="5181600" cy="3902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6"/>
            <a:ext cx="5181600" cy="3902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09669245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3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351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2292353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351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932112"/>
            <a:ext cx="5287427" cy="32400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08573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5996516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1">
                <a:latin typeface="Mission Gothic Regular" pitchFamily="50" charset="0"/>
              </a:defRPr>
            </a:lvl2pPr>
            <a:lvl3pPr marL="914356" indent="0">
              <a:buFontTx/>
              <a:buNone/>
              <a:defRPr sz="1051">
                <a:latin typeface="Mission Gothic Regular" pitchFamily="50" charset="0"/>
              </a:defRPr>
            </a:lvl3pPr>
            <a:lvl4pPr marL="1371532" indent="0">
              <a:buFontTx/>
              <a:buNone/>
              <a:defRPr sz="1051">
                <a:latin typeface="Mission Gothic Regular" pitchFamily="50" charset="0"/>
              </a:defRPr>
            </a:lvl4pPr>
            <a:lvl5pPr marL="1828709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0928178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31044" y="404687"/>
            <a:ext cx="9956157" cy="22377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19"/>
              </a:spcBef>
              <a:spcAft>
                <a:spcPts val="0"/>
              </a:spcAft>
              <a:buNone/>
              <a:defRPr sz="1455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" name="Rectangle 280"/>
          <p:cNvSpPr txBox="1">
            <a:spLocks noChangeArrowheads="1"/>
          </p:cNvSpPr>
          <p:nvPr userDrawn="1"/>
        </p:nvSpPr>
        <p:spPr bwMode="auto">
          <a:xfrm>
            <a:off x="11737544" y="6564952"/>
            <a:ext cx="26565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F1D000-883C-44DB-93B0-94C62FBCA262}" type="slidenum">
              <a:rPr lang="en-US" sz="765" b="0" i="0" normalizeH="0" baseline="0" smtClean="0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r>
              <a:rPr lang="en-US" sz="765" b="0" i="0" normalizeH="0" baseline="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18469" y="1543488"/>
            <a:ext cx="5677749" cy="94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24" baseline="0">
                <a:latin typeface="Tahoma" pitchFamily="34" charset="0"/>
              </a:defRPr>
            </a:lvl1pPr>
            <a:lvl2pPr marL="136046" indent="-13604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224" baseline="0">
                <a:latin typeface="Tahoma" pitchFamily="34" charset="0"/>
              </a:defRPr>
            </a:lvl2pPr>
            <a:lvl3pPr marL="354690" indent="-2186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224" baseline="0">
                <a:latin typeface="Tahoma" pitchFamily="34" charset="0"/>
              </a:defRPr>
            </a:lvl3pPr>
            <a:lvl4pPr marL="479805" indent="-12511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224" baseline="0">
                <a:latin typeface="Tahoma" pitchFamily="34" charset="0"/>
              </a:defRPr>
            </a:lvl4pPr>
            <a:lvl5pPr marL="563618" indent="-8381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224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Green bulleted 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  <a:p>
            <a:pPr lvl="3"/>
            <a:r>
              <a:rPr lang="en-US"/>
              <a:t>Text</a:t>
            </a:r>
          </a:p>
          <a:p>
            <a:pPr lvl="4"/>
            <a:r>
              <a:rPr lang="en-US"/>
              <a:t>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451" y="1543488"/>
            <a:ext cx="5677749" cy="94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24" baseline="0">
                <a:latin typeface="Tahoma" pitchFamily="34" charset="0"/>
              </a:defRPr>
            </a:lvl1pPr>
            <a:lvl2pPr marL="136046" indent="-13604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224" baseline="0">
                <a:latin typeface="Tahoma" pitchFamily="34" charset="0"/>
              </a:defRPr>
            </a:lvl2pPr>
            <a:lvl3pPr marL="354690" indent="-2186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224" baseline="0">
                <a:latin typeface="Tahoma" pitchFamily="34" charset="0"/>
              </a:defRPr>
            </a:lvl3pPr>
            <a:lvl4pPr marL="479805" indent="-12511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224" baseline="0">
                <a:latin typeface="Tahoma" pitchFamily="34" charset="0"/>
              </a:defRPr>
            </a:lvl4pPr>
            <a:lvl5pPr marL="563618" indent="-8381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224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Automatic bulleted 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  <a:p>
            <a:pPr lvl="3"/>
            <a:r>
              <a:rPr lang="en-US"/>
              <a:t>Text</a:t>
            </a:r>
          </a:p>
          <a:p>
            <a:pPr lvl="4"/>
            <a:r>
              <a:rPr lang="en-US"/>
              <a:t>Text</a:t>
            </a:r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218474" y="6564957"/>
            <a:ext cx="5596009" cy="11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lnSpc>
                <a:spcPct val="101000"/>
              </a:lnSpc>
            </a:pPr>
            <a:r>
              <a:rPr lang="en-US" sz="765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©</a:t>
            </a:r>
            <a:r>
              <a:rPr lang="en-US" sz="765">
                <a:solidFill>
                  <a:srgbClr val="FFFFFF"/>
                </a:solidFill>
                <a:latin typeface="Tahoma" pitchFamily="32" charset="0"/>
              </a:rPr>
              <a:t>2015 U.S. Education Delivery Institute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4320" y="1146696"/>
            <a:ext cx="11672880" cy="18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24" baseline="0">
                <a:latin typeface="Tahoma" pitchFamily="34" charset="0"/>
              </a:defRPr>
            </a:lvl1pPr>
            <a:lvl2pPr marL="136046" indent="-136046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224" baseline="0">
                <a:latin typeface="Tahoma" pitchFamily="34" charset="0"/>
              </a:defRPr>
            </a:lvl2pPr>
            <a:lvl3pPr marL="354690" indent="-218645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224" baseline="0">
                <a:latin typeface="Tahoma" pitchFamily="34" charset="0"/>
              </a:defRPr>
            </a:lvl3pPr>
            <a:lvl4pPr marL="479805" indent="-125114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224" baseline="0">
                <a:latin typeface="Tahoma" pitchFamily="34" charset="0"/>
              </a:defRPr>
            </a:lvl4pPr>
            <a:lvl5pPr marL="563618" indent="-83814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224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4054338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67" indent="0">
              <a:buFontTx/>
              <a:buNone/>
              <a:defRPr sz="1051">
                <a:latin typeface="Mission Gothic Regular" pitchFamily="50" charset="0"/>
              </a:defRPr>
            </a:lvl2pPr>
            <a:lvl3pPr marL="914332" indent="0">
              <a:buFontTx/>
              <a:buNone/>
              <a:defRPr sz="1051">
                <a:latin typeface="Mission Gothic Regular" pitchFamily="50" charset="0"/>
              </a:defRPr>
            </a:lvl3pPr>
            <a:lvl4pPr marL="1371498" indent="0">
              <a:buFontTx/>
              <a:buNone/>
              <a:defRPr sz="1051">
                <a:latin typeface="Mission Gothic Regular" pitchFamily="50" charset="0"/>
              </a:defRPr>
            </a:lvl4pPr>
            <a:lvl5pPr marL="182866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15066027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7"/>
            <a:ext cx="8791575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2"/>
            <a:ext cx="5124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0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A67E-4713-4A97-80CE-C7F52C27C0BF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986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3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5"/>
            <a:ext cx="4878389" cy="3541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5"/>
            <a:ext cx="4875211" cy="3541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7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2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5"/>
            <a:ext cx="3856037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1"/>
            <a:ext cx="5934508" cy="1639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2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5"/>
            <a:ext cx="5934511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5"/>
            <a:ext cx="9912355" cy="329977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894D84-0166-4EA5-84CA-C35C84C25907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605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2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7"/>
            <a:ext cx="319524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9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7"/>
            <a:ext cx="320040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9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9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0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744133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88267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232400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976533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720667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10464800" y="36210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0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744133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488267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5232400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6976533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8720667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10464800" y="52522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89271463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5983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994400" y="5842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0" i="0">
                <a:solidFill>
                  <a:srgbClr val="1E787A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994400" y="609600"/>
            <a:ext cx="54864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5179" y="34290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749312" y="34290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93445" y="34290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5179" y="51562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749312" y="51562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493445" y="51562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5179" y="-25400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1749312" y="-25400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3493445" y="-25400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5179" y="17018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1749312" y="17018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3493445" y="1701806"/>
            <a:ext cx="1727200" cy="172719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3273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812800" y="34290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2336800" y="34290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860800" y="34290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812800" y="48514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2336800" y="48514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860800" y="48514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812800" y="2006601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2336800" y="2006601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3860800" y="2006600"/>
            <a:ext cx="1524000" cy="1422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457731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6615-E990-4C1D-B0EE-6F2CC9A5E860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774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1">
                <a:solidFill>
                  <a:srgbClr val="1E787A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0" y="23114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88267" y="23114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976533" y="23114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10464800" y="23114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744133" y="39426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5232400" y="39426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8720667" y="3942600"/>
            <a:ext cx="1727200" cy="1631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94218436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1">
                <a:solidFill>
                  <a:srgbClr val="1E787A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946401" y="21026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010401" y="2097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914401" y="4033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978401" y="4033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9042401" y="4033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53953130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589867" y="19050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800" y="19050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366933" y="19050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144000" y="19050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3556000" y="40386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812800" y="40386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6400800" y="40386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9144000" y="4038600"/>
            <a:ext cx="2235200" cy="13208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1">
                <a:solidFill>
                  <a:srgbClr val="1E787A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1847003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299200" y="20970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299200" y="42362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800" y="20970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800" y="42362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1">
                <a:solidFill>
                  <a:srgbClr val="1E787A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48063729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82671" y="2006600"/>
            <a:ext cx="3067997" cy="2235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9124004" y="2006600"/>
            <a:ext cx="3067997" cy="2235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0" y="2006600"/>
            <a:ext cx="3067997" cy="2235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3041336" y="2006600"/>
            <a:ext cx="3067997" cy="22352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1">
                <a:solidFill>
                  <a:srgbClr val="1E787A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31755385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96000" y="584200"/>
            <a:ext cx="2540000" cy="5689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8737600" y="584200"/>
            <a:ext cx="2540000" cy="5689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52042097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572000" y="1905000"/>
            <a:ext cx="3251200" cy="44704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</a:lstStyle>
          <a:p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82819525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1203" y="2006602"/>
            <a:ext cx="3958701" cy="21090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13600" y="4241802"/>
            <a:ext cx="3958701" cy="21090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206" y="4241802"/>
            <a:ext cx="1947471" cy="21090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775206" y="2006600"/>
            <a:ext cx="2337332" cy="4284656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06971561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010400" y="20066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636000" y="20066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197600" y="32970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49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7823200" y="32970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1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9479200" y="33274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3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7010400" y="46178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4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8636000" y="4617800"/>
            <a:ext cx="1392000" cy="139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91079862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1120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22352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89" indent="0">
              <a:buFontTx/>
              <a:buNone/>
              <a:defRPr sz="1051">
                <a:latin typeface="Mission Gothic Regular" pitchFamily="50" charset="0"/>
              </a:defRPr>
            </a:lvl2pPr>
            <a:lvl3pPr marL="914377" indent="0">
              <a:buFontTx/>
              <a:buNone/>
              <a:defRPr sz="1051">
                <a:latin typeface="Mission Gothic Regular" pitchFamily="50" charset="0"/>
              </a:defRPr>
            </a:lvl3pPr>
            <a:lvl4pPr marL="1371566" indent="0">
              <a:buFontTx/>
              <a:buNone/>
              <a:defRPr sz="1051">
                <a:latin typeface="Mission Gothic Regular" pitchFamily="50" charset="0"/>
              </a:defRPr>
            </a:lvl4pPr>
            <a:lvl5pPr marL="1828754" indent="0">
              <a:buFontTx/>
              <a:buNone/>
              <a:defRPr sz="1051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117050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image" Target="../media/image2.emf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90.xml"/><Relationship Id="rId61" Type="http://schemas.openxmlformats.org/officeDocument/2006/relationships/theme" Target="../theme/theme4.xml"/><Relationship Id="rId1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62" Type="http://schemas.openxmlformats.org/officeDocument/2006/relationships/image" Target="../media/image2.emf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19DA92-1E46-43D7-AC3A-E61ACAA6EE6A}" type="datetime1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2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pic>
        <p:nvPicPr>
          <p:cNvPr id="5" name="Picture 4" descr="LOGO_Hobsons_1COL_BLACK.eps"/>
          <p:cNvPicPr>
            <a:picLocks noChangeAspect="1"/>
          </p:cNvPicPr>
          <p:nvPr userDrawn="1"/>
        </p:nvPicPr>
        <p:blipFill>
          <a:blip r:embed="rId5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</p:sldLayoutIdLst>
  <p:transition spd="slow">
    <p:push dir="u"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200" b="0" i="0" kern="1200" spc="-200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7"/>
            <a:ext cx="9905999" cy="1478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6"/>
            <a:ext cx="9905999" cy="354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3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4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4800" y="1600200"/>
            <a:ext cx="508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_Hobsons_1COL_BLACK.eps"/>
          <p:cNvPicPr>
            <a:picLocks noChangeAspect="1"/>
          </p:cNvPicPr>
          <p:nvPr userDrawn="1"/>
        </p:nvPicPr>
        <p:blipFill>
          <a:blip r:embed="rId6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804" r:id="rId56"/>
    <p:sldLayoutId id="2147483805" r:id="rId57"/>
    <p:sldLayoutId id="2147483806" r:id="rId58"/>
    <p:sldLayoutId id="2147483807" r:id="rId59"/>
    <p:sldLayoutId id="2147483808" r:id="rId60"/>
  </p:sldLayoutIdLst>
  <p:transition spd="slow">
    <p:push dir="u"/>
  </p:transition>
  <p:hf hdr="0" dt="0"/>
  <p:txStyles>
    <p:titleStyle>
      <a:lvl1pPr algn="l" defTabSz="914377" rtl="0" eaLnBrk="1" latinLnBrk="0" hangingPunct="1">
        <a:spcBef>
          <a:spcPct val="0"/>
        </a:spcBef>
        <a:buNone/>
        <a:defRPr sz="2600" b="0" i="0" kern="1200" spc="-151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484848"/>
          </a:solidFill>
          <a:latin typeface="Open Sans Semibold"/>
          <a:ea typeface="+mn-ea"/>
          <a:cs typeface="Open Sans Semibold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484848"/>
          </a:solidFill>
          <a:latin typeface="Open Sans Semibold"/>
          <a:ea typeface="+mn-ea"/>
          <a:cs typeface="Open Sans Semibold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rgbClr val="484848"/>
          </a:solidFill>
          <a:latin typeface="Open Sans Semibold"/>
          <a:ea typeface="+mn-ea"/>
          <a:cs typeface="Open Sans Semibold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051" kern="1200">
          <a:solidFill>
            <a:srgbClr val="484848"/>
          </a:solidFill>
          <a:latin typeface="Open Sans Semibold"/>
          <a:ea typeface="+mn-ea"/>
          <a:cs typeface="Open Sans Semibold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051" kern="1200">
          <a:solidFill>
            <a:srgbClr val="484848"/>
          </a:solidFill>
          <a:latin typeface="Open Sans Semibold"/>
          <a:ea typeface="+mn-ea"/>
          <a:cs typeface="Open Sans Semibold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snocitycollege.studentdiscountprogram.co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fresnocitycollege.studentdiscountprogram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fresnocitycollege.studentdiscountprogram.com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32BD5-7C58-8C4B-836F-08782D88A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845" y="-129896"/>
            <a:ext cx="17186360" cy="736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816" y="559923"/>
            <a:ext cx="11608632" cy="6164531"/>
          </a:xfrm>
          <a:prstGeom prst="rect">
            <a:avLst/>
          </a:prstGeom>
          <a:solidFill>
            <a:srgbClr val="1E787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461" y="5582530"/>
            <a:ext cx="194296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March 28,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420" y="5417574"/>
            <a:ext cx="2747177" cy="1256496"/>
          </a:xfrm>
          <a:prstGeom prst="rect">
            <a:avLst/>
          </a:prstGeom>
        </p:spPr>
      </p:pic>
      <p:sp>
        <p:nvSpPr>
          <p:cNvPr id="10" name="Shape 1398"/>
          <p:cNvSpPr txBox="1"/>
          <p:nvPr/>
        </p:nvSpPr>
        <p:spPr>
          <a:xfrm>
            <a:off x="929461" y="3352320"/>
            <a:ext cx="10856139" cy="2225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Education Planning Initiative &amp;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Starfish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CCC Apply Workshop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3AC257-C699-48D7-AE20-92F1097D0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65642" y="5027998"/>
            <a:ext cx="1696456" cy="16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105" y="0"/>
            <a:ext cx="7136683" cy="1228165"/>
          </a:xfrm>
        </p:spPr>
        <p:txBody>
          <a:bodyPr/>
          <a:lstStyle/>
          <a:p>
            <a:r>
              <a:rPr lang="en-US" dirty="0"/>
              <a:t>We can use this information!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577" y="1228165"/>
            <a:ext cx="10211579" cy="3541715"/>
          </a:xfrm>
        </p:spPr>
        <p:txBody>
          <a:bodyPr/>
          <a:lstStyle/>
          <a:p>
            <a:r>
              <a:rPr lang="en-US" dirty="0"/>
              <a:t>We can download a full list of classes to Excel, to see # of students registered &amp;/or planned for a future semester </a:t>
            </a:r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01" y="2169461"/>
            <a:ext cx="10386056" cy="45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6705" y="52731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189"/>
            <a:endParaRPr lang="en-US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767485" y="1676402"/>
            <a:ext cx="851647" cy="8516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6775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-13800" y="3757889"/>
            <a:ext cx="12219600" cy="2032000"/>
          </a:xfrm>
          <a:prstGeom prst="rect">
            <a:avLst/>
          </a:prstGeom>
          <a:solidFill>
            <a:srgbClr val="487673">
              <a:alpha val="84705"/>
            </a:srgbClr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2837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4294967295"/>
          </p:nvPr>
        </p:nvSpPr>
        <p:spPr>
          <a:xfrm>
            <a:off x="6304754" y="4524227"/>
            <a:ext cx="2705100" cy="7112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Kayla Mannon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Counselor</a:t>
            </a:r>
          </a:p>
          <a:p>
            <a:pPr marL="0" indent="0" algn="ctr">
              <a:spcBef>
                <a:spcPts val="293"/>
              </a:spcBef>
              <a:buClr>
                <a:schemeClr val="lt1"/>
              </a:buClr>
              <a:buSzPct val="25000"/>
              <a:buNone/>
            </a:pPr>
            <a:r>
              <a:rPr lang="en-US" sz="1400" dirty="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Fresno City College, SCCCD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8929" y="4524227"/>
            <a:ext cx="33868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Kelly C. Kilby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Starfish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CA Strategic Account Executive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20" y="2281322"/>
            <a:ext cx="1522729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1292" y="2602131"/>
            <a:ext cx="1895564" cy="1526817"/>
          </a:xfrm>
          <a:prstGeom prst="rect">
            <a:avLst/>
          </a:prstGeom>
        </p:spPr>
      </p:pic>
      <p:pic>
        <p:nvPicPr>
          <p:cNvPr id="21" name="Picture 20" descr="http://www.starfishsolutions.com/wp-content/themes/custom/images/starfish_logo.png">
            <a:extLst>
              <a:ext uri="{FF2B5EF4-FFF2-40B4-BE49-F238E27FC236}">
                <a16:creationId xmlns:a16="http://schemas.microsoft.com/office/drawing/2014/main" id="{B07DD540-61B0-4A68-A540-95719147B1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7" y="2920851"/>
            <a:ext cx="2342071" cy="73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73F1A7-BB34-4181-9678-9FD73E7F9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27676" y="2417758"/>
            <a:ext cx="1364706" cy="1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13760" y="3300849"/>
            <a:ext cx="8425816" cy="565436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defRPr/>
            </a:pPr>
            <a:br>
              <a:rPr lang="en-US" sz="53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</a:br>
            <a:br>
              <a:rPr lang="en-US" sz="53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37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CCC Starfish User Community Update</a:t>
            </a:r>
            <a:br>
              <a:rPr lang="en-US" sz="37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37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Starfish Demos:</a:t>
            </a:r>
            <a:br>
              <a:rPr lang="en-US" sz="37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3733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	*</a:t>
            </a:r>
            <a:r>
              <a:rPr lang="en-US" sz="28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Degree Planner, *Early Alert, 	*Calendaring/Scheduling, *Reports &amp; *Case 	 	Management Tools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5303290"/>
            <a:ext cx="853440" cy="853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2085856"/>
            <a:ext cx="853440" cy="853440"/>
          </a:xfrm>
          <a:prstGeom prst="rect">
            <a:avLst/>
          </a:prstGeom>
        </p:spPr>
      </p:pic>
      <p:sp>
        <p:nvSpPr>
          <p:cNvPr id="21" name="Title 6"/>
          <p:cNvSpPr txBox="1">
            <a:spLocks/>
          </p:cNvSpPr>
          <p:nvPr/>
        </p:nvSpPr>
        <p:spPr>
          <a:xfrm>
            <a:off x="775869" y="660400"/>
            <a:ext cx="101600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spc="-150">
                <a:solidFill>
                  <a:srgbClr val="1E787A"/>
                </a:solidFill>
                <a:latin typeface="Open Sans Bold"/>
                <a:ea typeface="Open Sans Semibold"/>
                <a:cs typeface="Open Sans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-150" normalizeH="0" baseline="0" noProof="0">
                <a:ln>
                  <a:noFill/>
                </a:ln>
                <a:solidFill>
                  <a:srgbClr val="1E787A"/>
                </a:solidFill>
                <a:effectLst/>
                <a:uLnTx/>
                <a:uFillTx/>
                <a:latin typeface="Open Sans Bold"/>
                <a:ea typeface="Open Sans Semibold"/>
                <a:cs typeface="Open Sans Bold"/>
              </a:rPr>
              <a:t>Today’s Conversation</a:t>
            </a:r>
            <a:endParaRPr kumimoji="0" lang="en-US" sz="4267" b="0" i="0" u="none" strike="noStrike" kern="1200" cap="none" spc="-150" normalizeH="0" baseline="0" noProof="0" dirty="0">
              <a:ln>
                <a:noFill/>
              </a:ln>
              <a:solidFill>
                <a:srgbClr val="1E787A"/>
              </a:solidFill>
              <a:effectLst/>
              <a:uLnTx/>
              <a:uFillTx/>
              <a:latin typeface="Open Sans Bold"/>
              <a:ea typeface="Open Sans Semibold"/>
              <a:cs typeface="Open Sans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046" y="1905579"/>
            <a:ext cx="46329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-20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Introductions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9046" y="5530814"/>
            <a:ext cx="45635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-200" normalizeH="0" baseline="0" noProof="0" dirty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Your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D9FA5-E58A-2847-8744-0B71DCD77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60" y="3694573"/>
            <a:ext cx="853440" cy="85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EB27E-C30B-44E4-A760-4CDFA423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243" y="500317"/>
            <a:ext cx="234716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12" r="24681" b="1639"/>
          <a:stretch/>
        </p:blipFill>
        <p:spPr>
          <a:xfrm>
            <a:off x="1" y="54577"/>
            <a:ext cx="4066356" cy="36891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55202" y="6248400"/>
            <a:ext cx="2133601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117601" y="4978401"/>
            <a:ext cx="4775201" cy="6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dobe Gothic Std B" pitchFamily="34" charset="-128"/>
              <a:cs typeface="Calibri"/>
            </a:endParaRPr>
          </a:p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dobe Gothic Std B" pitchFamily="34" charset="-128"/>
              <a:cs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91022" y="566881"/>
            <a:ext cx="7191153" cy="41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JM" sz="2800" dirty="0"/>
              <a:t>Foster a Network of Student Support</a:t>
            </a:r>
          </a:p>
        </p:txBody>
      </p:sp>
      <p:sp>
        <p:nvSpPr>
          <p:cNvPr id="2253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633432" y="203791"/>
            <a:ext cx="4595629" cy="5071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33" b="1" dirty="0">
                <a:solidFill>
                  <a:schemeClr val="tx1"/>
                </a:solidFill>
              </a:rPr>
              <a:t>Success Stories &amp; CCC User Community (37)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-101597" y="3767518"/>
            <a:ext cx="4349748" cy="1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ＭＳ Ｐゴシック" charset="0"/>
                <a:cs typeface="Open Sans"/>
              </a:rPr>
              <a:t>“Our students are most successful when they have multiple resources – a rich support system to which they can easily turn to for help.</a:t>
            </a:r>
          </a:p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ＭＳ Ｐゴシック" charset="0"/>
                <a:cs typeface="Open Sans"/>
              </a:rPr>
              <a:t>Starfish is the high-tech solution that creates a high-touch network for our students.”</a:t>
            </a:r>
          </a:p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Open Sans"/>
              <a:ea typeface="ＭＳ Ｐゴシック" charset="0"/>
              <a:cs typeface="Open Sans"/>
            </a:endParaRPr>
          </a:p>
          <a:p>
            <a:pPr marL="228589" marR="0" lvl="0" indent="-228589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ＭＳ Ｐゴシック" charset="0"/>
                <a:cs typeface="Open Sans"/>
              </a:rPr>
              <a:t>Beth Ervin, Student Success</a:t>
            </a:r>
          </a:p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ＭＳ Ｐゴシック" charset="0"/>
                <a:cs typeface="Open Sans"/>
              </a:rPr>
              <a:t>Coordinator, Sierra College</a:t>
            </a:r>
          </a:p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5867400"/>
            <a:ext cx="4775203" cy="9906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1603" y="5697917"/>
            <a:ext cx="4470399" cy="14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dobe Gothic Std B" pitchFamily="34" charset="-128"/>
              <a:cs typeface="Calibri"/>
            </a:endParaRPr>
          </a:p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dobe Gothic Std B" pitchFamily="34" charset="-128"/>
                <a:cs typeface="Calibri"/>
              </a:rPr>
              <a:t>Sierra College catalyzed conversations</a:t>
            </a:r>
          </a:p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dobe Gothic Std B" pitchFamily="34" charset="-128"/>
                <a:cs typeface="Calibri"/>
              </a:rPr>
              <a:t>about communication culture and practices</a:t>
            </a:r>
          </a:p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/>
                <a:ea typeface="Adobe Gothic Std B" pitchFamily="34" charset="-128"/>
                <a:cs typeface="Calibri"/>
              </a:rPr>
              <a:t> </a:t>
            </a:r>
          </a:p>
          <a:p>
            <a:pPr marL="0" marR="0" lvl="0" indent="0" algn="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dobe Gothic Std B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1" y="4896725"/>
            <a:ext cx="1964267" cy="7164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CB6CA-6456-48C5-9533-D4A55D99F1FE}"/>
              </a:ext>
            </a:extLst>
          </p:cNvPr>
          <p:cNvSpPr txBox="1"/>
          <p:nvPr/>
        </p:nvSpPr>
        <p:spPr>
          <a:xfrm>
            <a:off x="8737603" y="1039676"/>
            <a:ext cx="3454396" cy="581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II Colleges</a:t>
            </a: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Ohlone</a:t>
            </a: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Modesto Jr.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Columbia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Butte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Shasta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Foothill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DeAnza</a:t>
            </a: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Beach City College </a:t>
            </a:r>
            <a:endParaRPr kumimoji="0" lang="en-US" sz="1467" b="1" i="1" u="none" strike="noStrike" kern="1200" cap="none" spc="0" normalizeH="0" baseline="0" noProof="0" dirty="0">
              <a:ln>
                <a:noFill/>
              </a:ln>
              <a:solidFill>
                <a:srgbClr val="6CCBCB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Palomar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Pasadena City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Barstow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Bakersfield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Rio Hondo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Coastline Community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Berkeley City College/Peralta CCD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of Alameda/Peralta CCD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Laney College/Peralta CCD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Merritt College/Peralta CCD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Hartnell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Allan Hancock College</a:t>
            </a:r>
          </a:p>
          <a:p>
            <a:pPr marL="507962" marR="0" lvl="0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 Ventura CCD (March 2018!)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Legacy Colleges:</a:t>
            </a:r>
          </a:p>
          <a:p>
            <a:pPr marL="1117531" marR="0" lvl="1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1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Imperial Valley College </a:t>
            </a:r>
          </a:p>
          <a:p>
            <a:pPr marL="1117531" marR="0" lvl="1" indent="-507962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67" b="1" i="1" u="none" strike="noStrike" kern="1200" cap="none" spc="0" normalizeH="0" baseline="0" noProof="0" dirty="0">
                <a:ln>
                  <a:noFill/>
                </a:ln>
                <a:solidFill>
                  <a:srgbClr val="6CCBC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Sierra College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CCBCB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C:\Users\kelly.kilby\AppData\Local\Microsoft\Windows\Temporary Internet Files\Content.Outlook\AQJBRPMT\Screen Shot 2017-03-17 at 1.29.36 PM.png">
            <a:extLst>
              <a:ext uri="{FF2B5EF4-FFF2-40B4-BE49-F238E27FC236}">
                <a16:creationId xmlns:a16="http://schemas.microsoft.com/office/drawing/2014/main" id="{5D614CF4-D49F-4B0E-91F8-90942D3294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1626783"/>
            <a:ext cx="3189767" cy="48526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81B3663-DEBB-44D3-BE34-56032CB07C0B}"/>
              </a:ext>
            </a:extLst>
          </p:cNvPr>
          <p:cNvSpPr txBox="1">
            <a:spLocks/>
          </p:cNvSpPr>
          <p:nvPr/>
        </p:nvSpPr>
        <p:spPr>
          <a:xfrm>
            <a:off x="4377068" y="1165222"/>
            <a:ext cx="4595629" cy="50718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EPI Pilot Colleges &amp; 2018 CCC Users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D4482A-CDF8-4479-B344-FEA71AE9E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329" y="311371"/>
            <a:ext cx="1593345" cy="4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3FFE642F-3827-46BE-AE02-4B72554FC399}"/>
              </a:ext>
            </a:extLst>
          </p:cNvPr>
          <p:cNvPicPr>
            <a:picLocks noGrp="1" noChangeAspect="1"/>
          </p:cNvPicPr>
          <p:nvPr>
            <p:ph type="pic" sz="quarter" idx="8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2000"/>
          <a:stretch>
            <a:fillRect/>
          </a:stretch>
        </p:blipFill>
        <p:spPr>
          <a:xfrm>
            <a:off x="2159145" y="1970977"/>
            <a:ext cx="2645833" cy="1733899"/>
          </a:xfrm>
        </p:spPr>
      </p:pic>
      <p:pic>
        <p:nvPicPr>
          <p:cNvPr id="19" name="Picture Placeholder 18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215491C5-A2EE-45F9-82F6-FE43346A21A9}"/>
              </a:ext>
            </a:extLst>
          </p:cNvPr>
          <p:cNvPicPr>
            <a:picLocks noGrp="1" noChangeAspect="1"/>
          </p:cNvPicPr>
          <p:nvPr>
            <p:ph type="pic" sz="quarter" idx="8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2000"/>
          <a:stretch>
            <a:fillRect/>
          </a:stretch>
        </p:blipFill>
        <p:spPr>
          <a:xfrm>
            <a:off x="4955472" y="2034478"/>
            <a:ext cx="2281061" cy="164236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891373-E277-4AD0-8E5F-7009EB28DF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0081" y="448936"/>
            <a:ext cx="6705600" cy="431800"/>
          </a:xfrm>
        </p:spPr>
        <p:txBody>
          <a:bodyPr/>
          <a:lstStyle/>
          <a:p>
            <a:r>
              <a:rPr lang="en-US" sz="2400" dirty="0"/>
              <a:t>37 Colleges Strong – December 2017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54B76EB-AE5D-478A-BB43-C9A931F8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3" y="712371"/>
            <a:ext cx="10668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Starfish CCC User Group Summit (December 11-12, 2017)</a:t>
            </a:r>
          </a:p>
        </p:txBody>
      </p:sp>
      <p:pic>
        <p:nvPicPr>
          <p:cNvPr id="23" name="Picture 22" descr="A group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AAB0552F-6B4D-475E-96A2-43A0CAAC8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2" y="1970976"/>
            <a:ext cx="2487025" cy="1705864"/>
          </a:xfrm>
          <a:prstGeom prst="rect">
            <a:avLst/>
          </a:prstGeom>
        </p:spPr>
      </p:pic>
      <p:pic>
        <p:nvPicPr>
          <p:cNvPr id="25" name="Picture 2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099E901F-F4DF-4213-952B-7B9A991F5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83" y="3731055"/>
            <a:ext cx="3693320" cy="21503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1E791-ADDD-4B5D-8434-9198907C0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468" y="4920583"/>
            <a:ext cx="234716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BE505E-9097-0540-81F4-8CD22B84042F}"/>
              </a:ext>
            </a:extLst>
          </p:cNvPr>
          <p:cNvSpPr/>
          <p:nvPr/>
        </p:nvSpPr>
        <p:spPr>
          <a:xfrm>
            <a:off x="0" y="5932604"/>
            <a:ext cx="12192000" cy="925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Starfish is the Solution for: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Holistically looking at our students, systems, and processes all the way from the </a:t>
            </a:r>
            <a:b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to the institution. (All the Things!)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E00F02-F1D6-0D4C-ADD3-B07108D591EC}"/>
              </a:ext>
            </a:extLst>
          </p:cNvPr>
          <p:cNvSpPr txBox="1">
            <a:spLocks/>
          </p:cNvSpPr>
          <p:nvPr/>
        </p:nvSpPr>
        <p:spPr>
          <a:xfrm>
            <a:off x="-1746477" y="1125134"/>
            <a:ext cx="2756127" cy="3701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5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rgbClr val="484848"/>
                </a:solidFill>
                <a:latin typeface="Open Sans Semibold"/>
                <a:ea typeface="+mn-ea"/>
                <a:cs typeface="Open Sans Semi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Open Sans Semibold"/>
              <a:ea typeface="+mn-ea"/>
              <a:cs typeface="Open Sans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38A4A-3610-5B4D-8BA1-DC702821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2817"/>
            <a:ext cx="7877175" cy="59097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AC3B4E-A006-4FAC-BADC-DB8194C160E7}"/>
              </a:ext>
            </a:extLst>
          </p:cNvPr>
          <p:cNvGrpSpPr/>
          <p:nvPr/>
        </p:nvGrpSpPr>
        <p:grpSpPr>
          <a:xfrm>
            <a:off x="468311" y="2800495"/>
            <a:ext cx="2959104" cy="798302"/>
            <a:chOff x="4959411" y="160026"/>
            <a:chExt cx="3978892" cy="10734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EBF16E-CB09-4068-A119-80B0F77B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058" y="524874"/>
              <a:ext cx="1453245" cy="7085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0EB2E4-082D-457C-97CB-B5D7E6F0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881" y="160026"/>
              <a:ext cx="2590800" cy="4737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4B85BF-6201-48F2-BD9B-23A95067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1"/>
            <a:stretch/>
          </p:blipFill>
          <p:spPr>
            <a:xfrm>
              <a:off x="4959411" y="631111"/>
              <a:ext cx="1604291" cy="550601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364899C-F2FA-4390-A119-38A2D0B0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5" y="805532"/>
            <a:ext cx="4206080" cy="857251"/>
          </a:xfrm>
        </p:spPr>
        <p:txBody>
          <a:bodyPr>
            <a:normAutofit fontScale="90000"/>
          </a:bodyPr>
          <a:lstStyle/>
          <a:p>
            <a:r>
              <a:rPr lang="en-US" dirty="0"/>
              <a:t>AACC Guided </a:t>
            </a:r>
            <a:br>
              <a:rPr lang="en-US" dirty="0"/>
            </a:br>
            <a:r>
              <a:rPr lang="en-US" dirty="0"/>
              <a:t>Pathways Colleges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B43C9-DBBB-47E5-B96E-E32C9E2FE0DE}"/>
              </a:ext>
            </a:extLst>
          </p:cNvPr>
          <p:cNvSpPr txBox="1"/>
          <p:nvPr/>
        </p:nvSpPr>
        <p:spPr>
          <a:xfrm>
            <a:off x="333375" y="3906573"/>
            <a:ext cx="3648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“Having Starfish on board is essential for us to initiate Guided Pathways, said Michelle Stricker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,” Matriculation/SSSP Coordinator at Reedley College and Co-Chair of the CCC EPI Steering Committee.</a:t>
            </a:r>
          </a:p>
        </p:txBody>
      </p:sp>
    </p:spTree>
    <p:extLst>
      <p:ext uri="{BB962C8B-B14F-4D97-AF65-F5344CB8AC3E}">
        <p14:creationId xmlns:p14="http://schemas.microsoft.com/office/powerpoint/2010/main" val="189361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07826-A0F9-45BD-8433-B137214B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750987"/>
          </a:xfrm>
        </p:spPr>
        <p:txBody>
          <a:bodyPr/>
          <a:lstStyle/>
          <a:p>
            <a:r>
              <a:rPr lang="en-US" dirty="0"/>
              <a:t>Course Demand Forecasting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0045E-E504-46C6-9ABD-DC70DC91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48" y="1335189"/>
            <a:ext cx="10019737" cy="51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35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Placeholder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0" y="2921000"/>
            <a:ext cx="12211051" cy="3352800"/>
          </a:xfrm>
          <a:prstGeom prst="rect">
            <a:avLst/>
          </a:prstGeom>
          <a:solidFill>
            <a:schemeClr val="accent3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33"/>
          <p:cNvSpPr txBox="1">
            <a:spLocks/>
          </p:cNvSpPr>
          <p:nvPr/>
        </p:nvSpPr>
        <p:spPr bwMode="auto">
          <a:xfrm>
            <a:off x="-19051" y="3124200"/>
            <a:ext cx="12211051" cy="10160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000"/>
              </a:spcBef>
              <a:buNone/>
              <a:defRPr/>
            </a:pPr>
            <a:r>
              <a:rPr lang="en-AU" sz="4267" spc="-200" dirty="0">
                <a:solidFill>
                  <a:srgbClr val="FFFFFF"/>
                </a:solidFill>
                <a:latin typeface="Open Sans"/>
                <a:cs typeface="Open Sans"/>
              </a:rPr>
              <a:t>Thank you | Questions</a:t>
            </a:r>
            <a:endParaRPr lang="en-AU" sz="4267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4775200"/>
            <a:ext cx="396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2DADDE6-2093-4D89-9C48-433CC302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55" y="5190840"/>
            <a:ext cx="1828959" cy="837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C3838-4C02-475F-97CA-9CC1ABCC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4455" y="4952584"/>
            <a:ext cx="1199628" cy="11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71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68578"/>
            <a:ext cx="10525759" cy="10619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How many students have this on their </a:t>
            </a:r>
            <a:r>
              <a:rPr lang="en-US" dirty="0" err="1"/>
              <a:t>ed</a:t>
            </a:r>
            <a:r>
              <a:rPr lang="en-US" dirty="0"/>
              <a:t> plan??? </a:t>
            </a:r>
            <a:r>
              <a:rPr lang="en-US" i="1" dirty="0">
                <a:solidFill>
                  <a:schemeClr val="bg1"/>
                </a:solidFill>
              </a:rPr>
              <a:t>(THANK YOU TO Melissa Raby, Columbia college for these!)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339" y="2229296"/>
            <a:ext cx="2824660" cy="3541715"/>
          </a:xfrm>
        </p:spPr>
        <p:txBody>
          <a:bodyPr/>
          <a:lstStyle/>
          <a:p>
            <a:r>
              <a:rPr lang="en-US" sz="2000" dirty="0"/>
              <a:t>If you want to look up an individual class and find numbers planned… </a:t>
            </a:r>
          </a:p>
          <a:p>
            <a:r>
              <a:rPr lang="en-US" sz="2000" dirty="0"/>
              <a:t>And for which semesters…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895" y="1330568"/>
            <a:ext cx="8113059" cy="5339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1883" y="6045804"/>
            <a:ext cx="165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dirty="0">
                <a:solidFill>
                  <a:srgbClr val="FF0000"/>
                </a:solidFill>
                <a:latin typeface="Tw Cen MT" panose="020B0602020104020603"/>
              </a:rPr>
              <a:t>Future terms  </a:t>
            </a:r>
            <a:r>
              <a:rPr lang="en-US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0000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793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2_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592</Words>
  <Application>Microsoft Office PowerPoint</Application>
  <PresentationFormat>Widescreen</PresentationFormat>
  <Paragraphs>89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ＭＳ Ｐゴシック</vt:lpstr>
      <vt:lpstr>SimSun</vt:lpstr>
      <vt:lpstr>Adobe Gothic Std B</vt:lpstr>
      <vt:lpstr>Arial</vt:lpstr>
      <vt:lpstr>Calibri</vt:lpstr>
      <vt:lpstr>Calibri Light</vt:lpstr>
      <vt:lpstr>Courier New</vt:lpstr>
      <vt:lpstr>Franklin Gothic Medium</vt:lpstr>
      <vt:lpstr>Futura LT Book</vt:lpstr>
      <vt:lpstr>Merriweather Sans</vt:lpstr>
      <vt:lpstr>Mission Gothic Regular</vt:lpstr>
      <vt:lpstr>Nexa Bold</vt:lpstr>
      <vt:lpstr>Open Sans</vt:lpstr>
      <vt:lpstr>Open Sans Bold</vt:lpstr>
      <vt:lpstr>Open Sans Light Italic</vt:lpstr>
      <vt:lpstr>Open Sans Semibold</vt:lpstr>
      <vt:lpstr>Sketch Rockwell</vt:lpstr>
      <vt:lpstr>Tahoma</vt:lpstr>
      <vt:lpstr>Trebuchet MS</vt:lpstr>
      <vt:lpstr>Tw Cen MT</vt:lpstr>
      <vt:lpstr>Wingdings</vt:lpstr>
      <vt:lpstr>Retrospect</vt:lpstr>
      <vt:lpstr>1_Office Theme</vt:lpstr>
      <vt:lpstr>Circuit</vt:lpstr>
      <vt:lpstr>2_Office Theme</vt:lpstr>
      <vt:lpstr>PowerPoint Presentation</vt:lpstr>
      <vt:lpstr>PowerPoint Presentation</vt:lpstr>
      <vt:lpstr>  CCC Starfish User Community Update Starfish Demos:  *Degree Planner, *Early Alert,  *Calendaring/Scheduling, *Reports &amp; *Case    Management Tools </vt:lpstr>
      <vt:lpstr>Foster a Network of Student Support</vt:lpstr>
      <vt:lpstr>Starfish CCC User Group Summit (December 11-12, 2017)</vt:lpstr>
      <vt:lpstr>AACC Guided  Pathways Colleges</vt:lpstr>
      <vt:lpstr>Course Demand Forecasting</vt:lpstr>
      <vt:lpstr>PowerPoint Presentation</vt:lpstr>
      <vt:lpstr> How many students have this on their ed plan??? (THANK YOU TO Melissa Raby, Columbia college for these!)</vt:lpstr>
      <vt:lpstr>We can use this information!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Kilby</dc:creator>
  <cp:lastModifiedBy>Kelly Kilby</cp:lastModifiedBy>
  <cp:revision>14</cp:revision>
  <dcterms:created xsi:type="dcterms:W3CDTF">2018-03-25T15:18:14Z</dcterms:created>
  <dcterms:modified xsi:type="dcterms:W3CDTF">2018-04-05T15:18:07Z</dcterms:modified>
</cp:coreProperties>
</file>