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5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c9x\Documents\Guided%20Pathways\Metamajors%20&amp;%20Pathways\Guided%20pathways%20around%20the%20state%20and%20country%20-%20P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Most common metamajors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Sheet1!$B$5:$B$16</c:f>
              <c:strCache>
                <c:ptCount val="12"/>
                <c:pt idx="0">
                  <c:v>Business</c:v>
                </c:pt>
                <c:pt idx="1">
                  <c:v>Health Sciences</c:v>
                </c:pt>
                <c:pt idx="2">
                  <c:v>STEM</c:v>
                </c:pt>
                <c:pt idx="3">
                  <c:v>Arts &amp; Humanities</c:v>
                </c:pt>
                <c:pt idx="4">
                  <c:v>Education</c:v>
                </c:pt>
                <c:pt idx="5">
                  <c:v>Manufacturing</c:v>
                </c:pt>
                <c:pt idx="6">
                  <c:v>Social Sciences</c:v>
                </c:pt>
                <c:pt idx="7">
                  <c:v>Public safety</c:v>
                </c:pt>
                <c:pt idx="8">
                  <c:v>Design &amp; Media</c:v>
                </c:pt>
                <c:pt idx="9">
                  <c:v>Culinary Arts</c:v>
                </c:pt>
                <c:pt idx="10">
                  <c:v>Personal and Career Development</c:v>
                </c:pt>
                <c:pt idx="11">
                  <c:v>Computer Science &amp; IT</c:v>
                </c:pt>
              </c:strCache>
            </c:strRef>
          </c:cat>
          <c:val>
            <c:numRef>
              <c:f>Sheet1!$C$5:$C$16</c:f>
              <c:numCache>
                <c:formatCode>General</c:formatCode>
                <c:ptCount val="12"/>
                <c:pt idx="0">
                  <c:v>21</c:v>
                </c:pt>
                <c:pt idx="1">
                  <c:v>20</c:v>
                </c:pt>
                <c:pt idx="2">
                  <c:v>19</c:v>
                </c:pt>
                <c:pt idx="3">
                  <c:v>18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8-426D-B1DE-72173ECDD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8629424"/>
        <c:axId val="708621880"/>
      </c:barChart>
      <c:catAx>
        <c:axId val="70862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621880"/>
        <c:crosses val="autoZero"/>
        <c:auto val="1"/>
        <c:lblAlgn val="ctr"/>
        <c:lblOffset val="100"/>
        <c:noMultiLvlLbl val="0"/>
      </c:catAx>
      <c:valAx>
        <c:axId val="708621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6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9AF3A-AE07-4713-A8C9-886C714FD8AE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EE9905C7-E477-408C-BDC2-123120AB9940}">
      <dgm:prSet/>
      <dgm:spPr/>
      <dgm:t>
        <a:bodyPr/>
        <a:lstStyle/>
        <a:p>
          <a:r>
            <a:rPr lang="en-US"/>
            <a:t>Curate your list of programs that are available in CCCApply</a:t>
          </a:r>
        </a:p>
      </dgm:t>
    </dgm:pt>
    <dgm:pt modelId="{88DAB5B5-1FA3-448E-98C2-352B489E6B0D}" type="parTrans" cxnId="{A08B7F99-CAC7-47D3-99D5-C4F252D7C298}">
      <dgm:prSet/>
      <dgm:spPr/>
      <dgm:t>
        <a:bodyPr/>
        <a:lstStyle/>
        <a:p>
          <a:endParaRPr lang="en-US"/>
        </a:p>
      </dgm:t>
    </dgm:pt>
    <dgm:pt modelId="{4C2C2FF4-08FB-4F5E-8C23-CC2714BBF533}" type="sibTrans" cxnId="{A08B7F99-CAC7-47D3-99D5-C4F252D7C298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B534834-B37D-4466-9B75-248F87BEE823}">
      <dgm:prSet/>
      <dgm:spPr/>
      <dgm:t>
        <a:bodyPr/>
        <a:lstStyle/>
        <a:p>
          <a:r>
            <a:rPr lang="en-US"/>
            <a:t>BC cut the number of programs in half, mostly by eliminating confusing references to GE pattern variants</a:t>
          </a:r>
        </a:p>
      </dgm:t>
    </dgm:pt>
    <dgm:pt modelId="{ED26F9B3-397F-48A1-97DD-B5D2389A54F1}" type="parTrans" cxnId="{A5653F9E-04BD-4D52-9F53-AF8A861EADBE}">
      <dgm:prSet/>
      <dgm:spPr/>
      <dgm:t>
        <a:bodyPr/>
        <a:lstStyle/>
        <a:p>
          <a:endParaRPr lang="en-US"/>
        </a:p>
      </dgm:t>
    </dgm:pt>
    <dgm:pt modelId="{2669DE30-8B68-49E4-97C7-EBB0745405FA}" type="sibTrans" cxnId="{A5653F9E-04BD-4D52-9F53-AF8A861EADBE}">
      <dgm:prSet/>
      <dgm:spPr/>
      <dgm:t>
        <a:bodyPr/>
        <a:lstStyle/>
        <a:p>
          <a:endParaRPr lang="en-US"/>
        </a:p>
      </dgm:t>
    </dgm:pt>
    <dgm:pt modelId="{EB4D922A-9914-4C6A-B95E-CCD45E2ABE6B}">
      <dgm:prSet/>
      <dgm:spPr/>
      <dgm:t>
        <a:bodyPr/>
        <a:lstStyle/>
        <a:p>
          <a:r>
            <a:rPr lang="en-US"/>
            <a:t>Tag your students so that you know their program of study – “major” is not specific enough for guided pathways work!</a:t>
          </a:r>
        </a:p>
      </dgm:t>
    </dgm:pt>
    <dgm:pt modelId="{7E1BF378-B2A2-4733-8F9F-D5BDCE05189D}" type="parTrans" cxnId="{EE9D36A4-C7DB-4D39-A0C2-A7B252D8CC69}">
      <dgm:prSet/>
      <dgm:spPr/>
      <dgm:t>
        <a:bodyPr/>
        <a:lstStyle/>
        <a:p>
          <a:endParaRPr lang="en-US"/>
        </a:p>
      </dgm:t>
    </dgm:pt>
    <dgm:pt modelId="{9D16EB3B-D796-4D4E-8C6F-B89249603D2A}" type="sibTrans" cxnId="{EE9D36A4-C7DB-4D39-A0C2-A7B252D8CC6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3B92B6A-2818-4B3F-9DEF-9998B1D7DA05}">
      <dgm:prSet/>
      <dgm:spPr/>
      <dgm:t>
        <a:bodyPr/>
        <a:lstStyle/>
        <a:p>
          <a:r>
            <a:rPr lang="en-US"/>
            <a:t>Associate each program with just one metamajor</a:t>
          </a:r>
        </a:p>
      </dgm:t>
    </dgm:pt>
    <dgm:pt modelId="{942A544E-7F61-4AEF-B219-82B87AA61FA0}" type="parTrans" cxnId="{22CF3D4E-A968-4E32-9B31-1A1B69387952}">
      <dgm:prSet/>
      <dgm:spPr/>
      <dgm:t>
        <a:bodyPr/>
        <a:lstStyle/>
        <a:p>
          <a:endParaRPr lang="en-US"/>
        </a:p>
      </dgm:t>
    </dgm:pt>
    <dgm:pt modelId="{434101A3-FF77-4C3A-BAA0-3CF3C2958E49}" type="sibTrans" cxnId="{22CF3D4E-A968-4E32-9B31-1A1B6938795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3B328E9-8E53-46F5-8AF3-C0E6B85D7C57}" type="pres">
      <dgm:prSet presAssocID="{71F9AF3A-AE07-4713-A8C9-886C714FD8AE}" presName="Name0" presStyleCnt="0">
        <dgm:presLayoutVars>
          <dgm:animLvl val="lvl"/>
          <dgm:resizeHandles val="exact"/>
        </dgm:presLayoutVars>
      </dgm:prSet>
      <dgm:spPr/>
    </dgm:pt>
    <dgm:pt modelId="{8D7E59AE-2E6D-4B7B-872D-A40F77BE656B}" type="pres">
      <dgm:prSet presAssocID="{EE9905C7-E477-408C-BDC2-123120AB9940}" presName="compositeNode" presStyleCnt="0">
        <dgm:presLayoutVars>
          <dgm:bulletEnabled val="1"/>
        </dgm:presLayoutVars>
      </dgm:prSet>
      <dgm:spPr/>
    </dgm:pt>
    <dgm:pt modelId="{B5E7EC1B-F4B5-4841-9054-DA0788B6F904}" type="pres">
      <dgm:prSet presAssocID="{EE9905C7-E477-408C-BDC2-123120AB9940}" presName="bgRect" presStyleLbl="bgAccFollowNode1" presStyleIdx="0" presStyleCnt="3"/>
      <dgm:spPr/>
    </dgm:pt>
    <dgm:pt modelId="{15AD3C9A-B9A7-4300-9BF3-503F923A96CA}" type="pres">
      <dgm:prSet presAssocID="{4C2C2FF4-08FB-4F5E-8C23-CC2714BBF533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67E53DCB-9291-4520-9188-0C4154CD9E16}" type="pres">
      <dgm:prSet presAssocID="{EE9905C7-E477-408C-BDC2-123120AB9940}" presName="bottomLine" presStyleLbl="alignNode1" presStyleIdx="1" presStyleCnt="6">
        <dgm:presLayoutVars/>
      </dgm:prSet>
      <dgm:spPr/>
    </dgm:pt>
    <dgm:pt modelId="{706694C7-4152-406F-B641-44AB41D2737E}" type="pres">
      <dgm:prSet presAssocID="{EE9905C7-E477-408C-BDC2-123120AB9940}" presName="nodeText" presStyleLbl="bgAccFollowNode1" presStyleIdx="0" presStyleCnt="3">
        <dgm:presLayoutVars>
          <dgm:bulletEnabled val="1"/>
        </dgm:presLayoutVars>
      </dgm:prSet>
      <dgm:spPr/>
    </dgm:pt>
    <dgm:pt modelId="{7D2D7762-7AB3-4844-A998-7D61B76D1085}" type="pres">
      <dgm:prSet presAssocID="{4C2C2FF4-08FB-4F5E-8C23-CC2714BBF533}" presName="sibTrans" presStyleCnt="0"/>
      <dgm:spPr/>
    </dgm:pt>
    <dgm:pt modelId="{3682BD83-403C-4F51-A18C-DC75917416A7}" type="pres">
      <dgm:prSet presAssocID="{EB4D922A-9914-4C6A-B95E-CCD45E2ABE6B}" presName="compositeNode" presStyleCnt="0">
        <dgm:presLayoutVars>
          <dgm:bulletEnabled val="1"/>
        </dgm:presLayoutVars>
      </dgm:prSet>
      <dgm:spPr/>
    </dgm:pt>
    <dgm:pt modelId="{0E09F865-12CB-434A-939D-E4B9757ECF90}" type="pres">
      <dgm:prSet presAssocID="{EB4D922A-9914-4C6A-B95E-CCD45E2ABE6B}" presName="bgRect" presStyleLbl="bgAccFollowNode1" presStyleIdx="1" presStyleCnt="3"/>
      <dgm:spPr/>
    </dgm:pt>
    <dgm:pt modelId="{03054060-95D0-4EE1-8818-C4624A7D1C85}" type="pres">
      <dgm:prSet presAssocID="{9D16EB3B-D796-4D4E-8C6F-B89249603D2A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B12F3CE8-BF03-433F-9BF5-2D7546D1BCAC}" type="pres">
      <dgm:prSet presAssocID="{EB4D922A-9914-4C6A-B95E-CCD45E2ABE6B}" presName="bottomLine" presStyleLbl="alignNode1" presStyleIdx="3" presStyleCnt="6">
        <dgm:presLayoutVars/>
      </dgm:prSet>
      <dgm:spPr/>
    </dgm:pt>
    <dgm:pt modelId="{D968FDFA-9C72-4027-B785-F9B92823E0FC}" type="pres">
      <dgm:prSet presAssocID="{EB4D922A-9914-4C6A-B95E-CCD45E2ABE6B}" presName="nodeText" presStyleLbl="bgAccFollowNode1" presStyleIdx="1" presStyleCnt="3">
        <dgm:presLayoutVars>
          <dgm:bulletEnabled val="1"/>
        </dgm:presLayoutVars>
      </dgm:prSet>
      <dgm:spPr/>
    </dgm:pt>
    <dgm:pt modelId="{FE348D19-D67A-4C67-B4DC-16ECD0CCBFC6}" type="pres">
      <dgm:prSet presAssocID="{9D16EB3B-D796-4D4E-8C6F-B89249603D2A}" presName="sibTrans" presStyleCnt="0"/>
      <dgm:spPr/>
    </dgm:pt>
    <dgm:pt modelId="{00741DE9-9846-4A71-A046-B5655A662025}" type="pres">
      <dgm:prSet presAssocID="{43B92B6A-2818-4B3F-9DEF-9998B1D7DA05}" presName="compositeNode" presStyleCnt="0">
        <dgm:presLayoutVars>
          <dgm:bulletEnabled val="1"/>
        </dgm:presLayoutVars>
      </dgm:prSet>
      <dgm:spPr/>
    </dgm:pt>
    <dgm:pt modelId="{87B9E3B1-64DF-44B7-A088-B60B11B6A044}" type="pres">
      <dgm:prSet presAssocID="{43B92B6A-2818-4B3F-9DEF-9998B1D7DA05}" presName="bgRect" presStyleLbl="bgAccFollowNode1" presStyleIdx="2" presStyleCnt="3"/>
      <dgm:spPr/>
    </dgm:pt>
    <dgm:pt modelId="{A7BF241D-DE12-462E-9DB1-C6E626FA93A0}" type="pres">
      <dgm:prSet presAssocID="{434101A3-FF77-4C3A-BAA0-3CF3C2958E4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A8A8768-9AFC-4854-9940-33C5C259B0A1}" type="pres">
      <dgm:prSet presAssocID="{43B92B6A-2818-4B3F-9DEF-9998B1D7DA05}" presName="bottomLine" presStyleLbl="alignNode1" presStyleIdx="5" presStyleCnt="6">
        <dgm:presLayoutVars/>
      </dgm:prSet>
      <dgm:spPr/>
    </dgm:pt>
    <dgm:pt modelId="{C5FC7480-5072-4B6E-B579-E484C121E183}" type="pres">
      <dgm:prSet presAssocID="{43B92B6A-2818-4B3F-9DEF-9998B1D7DA05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27D8F16-7366-41C0-8376-1D9AB1EA4F48}" type="presOf" srcId="{43B92B6A-2818-4B3F-9DEF-9998B1D7DA05}" destId="{C5FC7480-5072-4B6E-B579-E484C121E183}" srcOrd="1" destOrd="0" presId="urn:microsoft.com/office/officeart/2016/7/layout/BasicLinearProcessNumbered"/>
    <dgm:cxn modelId="{81BC1E1C-E8A9-4B74-A2D3-1D60A8EF4320}" type="presOf" srcId="{EB4D922A-9914-4C6A-B95E-CCD45E2ABE6B}" destId="{D968FDFA-9C72-4027-B785-F9B92823E0FC}" srcOrd="1" destOrd="0" presId="urn:microsoft.com/office/officeart/2016/7/layout/BasicLinearProcessNumbered"/>
    <dgm:cxn modelId="{443EB343-D2EB-4176-8877-B190B82A5234}" type="presOf" srcId="{EE9905C7-E477-408C-BDC2-123120AB9940}" destId="{706694C7-4152-406F-B641-44AB41D2737E}" srcOrd="1" destOrd="0" presId="urn:microsoft.com/office/officeart/2016/7/layout/BasicLinearProcessNumbered"/>
    <dgm:cxn modelId="{22CF3D4E-A968-4E32-9B31-1A1B69387952}" srcId="{71F9AF3A-AE07-4713-A8C9-886C714FD8AE}" destId="{43B92B6A-2818-4B3F-9DEF-9998B1D7DA05}" srcOrd="2" destOrd="0" parTransId="{942A544E-7F61-4AEF-B219-82B87AA61FA0}" sibTransId="{434101A3-FF77-4C3A-BAA0-3CF3C2958E49}"/>
    <dgm:cxn modelId="{BF698B80-F7D5-4A22-9020-A6C582DD9B23}" type="presOf" srcId="{43B92B6A-2818-4B3F-9DEF-9998B1D7DA05}" destId="{87B9E3B1-64DF-44B7-A088-B60B11B6A044}" srcOrd="0" destOrd="0" presId="urn:microsoft.com/office/officeart/2016/7/layout/BasicLinearProcessNumbered"/>
    <dgm:cxn modelId="{ED742E81-BEDE-4CAD-813B-B1FC8A6882C0}" type="presOf" srcId="{3B534834-B37D-4466-9B75-248F87BEE823}" destId="{706694C7-4152-406F-B641-44AB41D2737E}" srcOrd="0" destOrd="1" presId="urn:microsoft.com/office/officeart/2016/7/layout/BasicLinearProcessNumbered"/>
    <dgm:cxn modelId="{07C0FC95-2C1C-4000-A3FF-54E47DA91800}" type="presOf" srcId="{EB4D922A-9914-4C6A-B95E-CCD45E2ABE6B}" destId="{0E09F865-12CB-434A-939D-E4B9757ECF90}" srcOrd="0" destOrd="0" presId="urn:microsoft.com/office/officeart/2016/7/layout/BasicLinearProcessNumbered"/>
    <dgm:cxn modelId="{A08B7F99-CAC7-47D3-99D5-C4F252D7C298}" srcId="{71F9AF3A-AE07-4713-A8C9-886C714FD8AE}" destId="{EE9905C7-E477-408C-BDC2-123120AB9940}" srcOrd="0" destOrd="0" parTransId="{88DAB5B5-1FA3-448E-98C2-352B489E6B0D}" sibTransId="{4C2C2FF4-08FB-4F5E-8C23-CC2714BBF533}"/>
    <dgm:cxn modelId="{60F6DD9C-DE61-4DDD-A5BE-6E59B6B755B3}" type="presOf" srcId="{4C2C2FF4-08FB-4F5E-8C23-CC2714BBF533}" destId="{15AD3C9A-B9A7-4300-9BF3-503F923A96CA}" srcOrd="0" destOrd="0" presId="urn:microsoft.com/office/officeart/2016/7/layout/BasicLinearProcessNumbered"/>
    <dgm:cxn modelId="{A5653F9E-04BD-4D52-9F53-AF8A861EADBE}" srcId="{EE9905C7-E477-408C-BDC2-123120AB9940}" destId="{3B534834-B37D-4466-9B75-248F87BEE823}" srcOrd="0" destOrd="0" parTransId="{ED26F9B3-397F-48A1-97DD-B5D2389A54F1}" sibTransId="{2669DE30-8B68-49E4-97C7-EBB0745405FA}"/>
    <dgm:cxn modelId="{577DF39F-C771-4E11-B9F3-5EAF62231DA4}" type="presOf" srcId="{EE9905C7-E477-408C-BDC2-123120AB9940}" destId="{B5E7EC1B-F4B5-4841-9054-DA0788B6F904}" srcOrd="0" destOrd="0" presId="urn:microsoft.com/office/officeart/2016/7/layout/BasicLinearProcessNumbered"/>
    <dgm:cxn modelId="{EE9D36A4-C7DB-4D39-A0C2-A7B252D8CC69}" srcId="{71F9AF3A-AE07-4713-A8C9-886C714FD8AE}" destId="{EB4D922A-9914-4C6A-B95E-CCD45E2ABE6B}" srcOrd="1" destOrd="0" parTransId="{7E1BF378-B2A2-4733-8F9F-D5BDCE05189D}" sibTransId="{9D16EB3B-D796-4D4E-8C6F-B89249603D2A}"/>
    <dgm:cxn modelId="{6CF6DFDB-72F8-4CC7-8275-2C17602A53D6}" type="presOf" srcId="{9D16EB3B-D796-4D4E-8C6F-B89249603D2A}" destId="{03054060-95D0-4EE1-8818-C4624A7D1C85}" srcOrd="0" destOrd="0" presId="urn:microsoft.com/office/officeart/2016/7/layout/BasicLinearProcessNumbered"/>
    <dgm:cxn modelId="{92D5FDF2-F101-4A8F-840E-819BF3EB1689}" type="presOf" srcId="{434101A3-FF77-4C3A-BAA0-3CF3C2958E49}" destId="{A7BF241D-DE12-462E-9DB1-C6E626FA93A0}" srcOrd="0" destOrd="0" presId="urn:microsoft.com/office/officeart/2016/7/layout/BasicLinearProcessNumbered"/>
    <dgm:cxn modelId="{BD1333FE-8602-479B-A093-A152F3312325}" type="presOf" srcId="{71F9AF3A-AE07-4713-A8C9-886C714FD8AE}" destId="{F3B328E9-8E53-46F5-8AF3-C0E6B85D7C57}" srcOrd="0" destOrd="0" presId="urn:microsoft.com/office/officeart/2016/7/layout/BasicLinearProcessNumbered"/>
    <dgm:cxn modelId="{A4032CA0-AB96-4E7E-A8C5-EBF7772429F3}" type="presParOf" srcId="{F3B328E9-8E53-46F5-8AF3-C0E6B85D7C57}" destId="{8D7E59AE-2E6D-4B7B-872D-A40F77BE656B}" srcOrd="0" destOrd="0" presId="urn:microsoft.com/office/officeart/2016/7/layout/BasicLinearProcessNumbered"/>
    <dgm:cxn modelId="{6596F1AA-4614-4034-A3A0-3D1ACED884DE}" type="presParOf" srcId="{8D7E59AE-2E6D-4B7B-872D-A40F77BE656B}" destId="{B5E7EC1B-F4B5-4841-9054-DA0788B6F904}" srcOrd="0" destOrd="0" presId="urn:microsoft.com/office/officeart/2016/7/layout/BasicLinearProcessNumbered"/>
    <dgm:cxn modelId="{F3B2F898-B188-4531-94FA-19155DC3C8C7}" type="presParOf" srcId="{8D7E59AE-2E6D-4B7B-872D-A40F77BE656B}" destId="{15AD3C9A-B9A7-4300-9BF3-503F923A96CA}" srcOrd="1" destOrd="0" presId="urn:microsoft.com/office/officeart/2016/7/layout/BasicLinearProcessNumbered"/>
    <dgm:cxn modelId="{15DD7B69-CEEB-40CD-97A8-505C8F4C5D24}" type="presParOf" srcId="{8D7E59AE-2E6D-4B7B-872D-A40F77BE656B}" destId="{67E53DCB-9291-4520-9188-0C4154CD9E16}" srcOrd="2" destOrd="0" presId="urn:microsoft.com/office/officeart/2016/7/layout/BasicLinearProcessNumbered"/>
    <dgm:cxn modelId="{06BF274A-5526-4DF2-81FF-6652C9FC950D}" type="presParOf" srcId="{8D7E59AE-2E6D-4B7B-872D-A40F77BE656B}" destId="{706694C7-4152-406F-B641-44AB41D2737E}" srcOrd="3" destOrd="0" presId="urn:microsoft.com/office/officeart/2016/7/layout/BasicLinearProcessNumbered"/>
    <dgm:cxn modelId="{23E0F701-02A5-4422-977C-6EEE3FF0374E}" type="presParOf" srcId="{F3B328E9-8E53-46F5-8AF3-C0E6B85D7C57}" destId="{7D2D7762-7AB3-4844-A998-7D61B76D1085}" srcOrd="1" destOrd="0" presId="urn:microsoft.com/office/officeart/2016/7/layout/BasicLinearProcessNumbered"/>
    <dgm:cxn modelId="{0D1ADB65-089B-4FE3-BD09-D2C0BA846756}" type="presParOf" srcId="{F3B328E9-8E53-46F5-8AF3-C0E6B85D7C57}" destId="{3682BD83-403C-4F51-A18C-DC75917416A7}" srcOrd="2" destOrd="0" presId="urn:microsoft.com/office/officeart/2016/7/layout/BasicLinearProcessNumbered"/>
    <dgm:cxn modelId="{EC96AFFE-0035-489E-95EA-C5E0E846B675}" type="presParOf" srcId="{3682BD83-403C-4F51-A18C-DC75917416A7}" destId="{0E09F865-12CB-434A-939D-E4B9757ECF90}" srcOrd="0" destOrd="0" presId="urn:microsoft.com/office/officeart/2016/7/layout/BasicLinearProcessNumbered"/>
    <dgm:cxn modelId="{83940E5C-80E2-42E4-A341-8E79407263C4}" type="presParOf" srcId="{3682BD83-403C-4F51-A18C-DC75917416A7}" destId="{03054060-95D0-4EE1-8818-C4624A7D1C85}" srcOrd="1" destOrd="0" presId="urn:microsoft.com/office/officeart/2016/7/layout/BasicLinearProcessNumbered"/>
    <dgm:cxn modelId="{DAED91B7-244A-4B3E-B459-E2027CDEEF70}" type="presParOf" srcId="{3682BD83-403C-4F51-A18C-DC75917416A7}" destId="{B12F3CE8-BF03-433F-9BF5-2D7546D1BCAC}" srcOrd="2" destOrd="0" presId="urn:microsoft.com/office/officeart/2016/7/layout/BasicLinearProcessNumbered"/>
    <dgm:cxn modelId="{9AD5C3F4-81C3-479F-8310-F387D62F697C}" type="presParOf" srcId="{3682BD83-403C-4F51-A18C-DC75917416A7}" destId="{D968FDFA-9C72-4027-B785-F9B92823E0FC}" srcOrd="3" destOrd="0" presId="urn:microsoft.com/office/officeart/2016/7/layout/BasicLinearProcessNumbered"/>
    <dgm:cxn modelId="{4E892C79-7B17-437C-B9B3-69D2358883D7}" type="presParOf" srcId="{F3B328E9-8E53-46F5-8AF3-C0E6B85D7C57}" destId="{FE348D19-D67A-4C67-B4DC-16ECD0CCBFC6}" srcOrd="3" destOrd="0" presId="urn:microsoft.com/office/officeart/2016/7/layout/BasicLinearProcessNumbered"/>
    <dgm:cxn modelId="{25DC4686-80E4-4391-8C1D-19AF805593C2}" type="presParOf" srcId="{F3B328E9-8E53-46F5-8AF3-C0E6B85D7C57}" destId="{00741DE9-9846-4A71-A046-B5655A662025}" srcOrd="4" destOrd="0" presId="urn:microsoft.com/office/officeart/2016/7/layout/BasicLinearProcessNumbered"/>
    <dgm:cxn modelId="{6D505274-535A-43C3-A14C-4767C6A5AC36}" type="presParOf" srcId="{00741DE9-9846-4A71-A046-B5655A662025}" destId="{87B9E3B1-64DF-44B7-A088-B60B11B6A044}" srcOrd="0" destOrd="0" presId="urn:microsoft.com/office/officeart/2016/7/layout/BasicLinearProcessNumbered"/>
    <dgm:cxn modelId="{6516DBD7-2D7C-46CD-8028-0DED1F830C4F}" type="presParOf" srcId="{00741DE9-9846-4A71-A046-B5655A662025}" destId="{A7BF241D-DE12-462E-9DB1-C6E626FA93A0}" srcOrd="1" destOrd="0" presId="urn:microsoft.com/office/officeart/2016/7/layout/BasicLinearProcessNumbered"/>
    <dgm:cxn modelId="{68EFEA1F-06F3-482C-91AB-100102D9CB1E}" type="presParOf" srcId="{00741DE9-9846-4A71-A046-B5655A662025}" destId="{FA8A8768-9AFC-4854-9940-33C5C259B0A1}" srcOrd="2" destOrd="0" presId="urn:microsoft.com/office/officeart/2016/7/layout/BasicLinearProcessNumbered"/>
    <dgm:cxn modelId="{87943AE9-1C19-43A2-B464-982D6E6043E0}" type="presParOf" srcId="{00741DE9-9846-4A71-A046-B5655A662025}" destId="{C5FC7480-5072-4B6E-B579-E484C121E18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7EC1B-F4B5-4841-9054-DA0788B6F904}">
      <dsp:nvSpPr>
        <dsp:cNvPr id="0" name=""/>
        <dsp:cNvSpPr/>
      </dsp:nvSpPr>
      <dsp:spPr>
        <a:xfrm>
          <a:off x="0" y="0"/>
          <a:ext cx="3212490" cy="298741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0458" tIns="330200" rIns="25045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Curate your list of programs that are available in CCCApply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BC cut the number of programs in half, mostly by eliminating confusing references to GE pattern variants</a:t>
          </a:r>
        </a:p>
      </dsp:txBody>
      <dsp:txXfrm>
        <a:off x="0" y="1135218"/>
        <a:ext cx="3212490" cy="1792450"/>
      </dsp:txXfrm>
    </dsp:sp>
    <dsp:sp modelId="{15AD3C9A-B9A7-4300-9BF3-503F923A96CA}">
      <dsp:nvSpPr>
        <dsp:cNvPr id="0" name=""/>
        <dsp:cNvSpPr/>
      </dsp:nvSpPr>
      <dsp:spPr>
        <a:xfrm>
          <a:off x="1158132" y="298741"/>
          <a:ext cx="896225" cy="8962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73" tIns="12700" rIns="69873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1</a:t>
          </a:r>
        </a:p>
      </dsp:txBody>
      <dsp:txXfrm>
        <a:off x="1289381" y="429990"/>
        <a:ext cx="633727" cy="633727"/>
      </dsp:txXfrm>
    </dsp:sp>
    <dsp:sp modelId="{67E53DCB-9291-4520-9188-0C4154CD9E16}">
      <dsp:nvSpPr>
        <dsp:cNvPr id="0" name=""/>
        <dsp:cNvSpPr/>
      </dsp:nvSpPr>
      <dsp:spPr>
        <a:xfrm>
          <a:off x="0" y="2987346"/>
          <a:ext cx="3212490" cy="72"/>
        </a:xfrm>
        <a:prstGeom prst="rect">
          <a:avLst/>
        </a:prstGeom>
        <a:gradFill rotWithShape="0">
          <a:gsLst>
            <a:gs pos="0">
              <a:schemeClr val="accent4">
                <a:hueOff val="1960178"/>
                <a:satOff val="-8155"/>
                <a:lumOff val="1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960178"/>
                <a:satOff val="-8155"/>
                <a:lumOff val="1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960178"/>
                <a:satOff val="-8155"/>
                <a:lumOff val="1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960178"/>
              <a:satOff val="-8155"/>
              <a:lumOff val="192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09F865-12CB-434A-939D-E4B9757ECF90}">
      <dsp:nvSpPr>
        <dsp:cNvPr id="0" name=""/>
        <dsp:cNvSpPr/>
      </dsp:nvSpPr>
      <dsp:spPr>
        <a:xfrm>
          <a:off x="3533740" y="0"/>
          <a:ext cx="3212490" cy="2987418"/>
        </a:xfrm>
        <a:prstGeom prst="rect">
          <a:avLst/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0458" tIns="330200" rIns="25045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Tag your students so that you know their program of study – “major” is not specific enough for guided pathways work!</a:t>
          </a:r>
        </a:p>
      </dsp:txBody>
      <dsp:txXfrm>
        <a:off x="3533740" y="1135218"/>
        <a:ext cx="3212490" cy="1792450"/>
      </dsp:txXfrm>
    </dsp:sp>
    <dsp:sp modelId="{03054060-95D0-4EE1-8818-C4624A7D1C85}">
      <dsp:nvSpPr>
        <dsp:cNvPr id="0" name=""/>
        <dsp:cNvSpPr/>
      </dsp:nvSpPr>
      <dsp:spPr>
        <a:xfrm>
          <a:off x="4691872" y="298741"/>
          <a:ext cx="896225" cy="896225"/>
        </a:xfrm>
        <a:prstGeom prst="ellipse">
          <a:avLst/>
        </a:prstGeom>
        <a:gradFill rotWithShape="0">
          <a:gsLst>
            <a:gs pos="0">
              <a:schemeClr val="accent4">
                <a:hueOff val="3920356"/>
                <a:satOff val="-16311"/>
                <a:lumOff val="3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920356"/>
                <a:satOff val="-16311"/>
                <a:lumOff val="3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920356"/>
                <a:satOff val="-16311"/>
                <a:lumOff val="3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920356"/>
              <a:satOff val="-16311"/>
              <a:lumOff val="384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73" tIns="12700" rIns="69873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2</a:t>
          </a:r>
        </a:p>
      </dsp:txBody>
      <dsp:txXfrm>
        <a:off x="4823121" y="429990"/>
        <a:ext cx="633727" cy="633727"/>
      </dsp:txXfrm>
    </dsp:sp>
    <dsp:sp modelId="{B12F3CE8-BF03-433F-9BF5-2D7546D1BCAC}">
      <dsp:nvSpPr>
        <dsp:cNvPr id="0" name=""/>
        <dsp:cNvSpPr/>
      </dsp:nvSpPr>
      <dsp:spPr>
        <a:xfrm>
          <a:off x="3533740" y="2987346"/>
          <a:ext cx="3212490" cy="72"/>
        </a:xfrm>
        <a:prstGeom prst="rect">
          <a:avLst/>
        </a:prstGeom>
        <a:gradFill rotWithShape="0">
          <a:gsLst>
            <a:gs pos="0">
              <a:schemeClr val="accent4">
                <a:hueOff val="5880535"/>
                <a:satOff val="-24466"/>
                <a:lumOff val="5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880535"/>
                <a:satOff val="-24466"/>
                <a:lumOff val="5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880535"/>
                <a:satOff val="-24466"/>
                <a:lumOff val="5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880535"/>
              <a:satOff val="-24466"/>
              <a:lumOff val="5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B9E3B1-64DF-44B7-A088-B60B11B6A044}">
      <dsp:nvSpPr>
        <dsp:cNvPr id="0" name=""/>
        <dsp:cNvSpPr/>
      </dsp:nvSpPr>
      <dsp:spPr>
        <a:xfrm>
          <a:off x="7067480" y="0"/>
          <a:ext cx="3212490" cy="2987418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0458" tIns="330200" rIns="25045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Associate each program with just one metamajor</a:t>
          </a:r>
        </a:p>
      </dsp:txBody>
      <dsp:txXfrm>
        <a:off x="7067480" y="1135218"/>
        <a:ext cx="3212490" cy="1792450"/>
      </dsp:txXfrm>
    </dsp:sp>
    <dsp:sp modelId="{A7BF241D-DE12-462E-9DB1-C6E626FA93A0}">
      <dsp:nvSpPr>
        <dsp:cNvPr id="0" name=""/>
        <dsp:cNvSpPr/>
      </dsp:nvSpPr>
      <dsp:spPr>
        <a:xfrm>
          <a:off x="8225612" y="298741"/>
          <a:ext cx="896225" cy="896225"/>
        </a:xfrm>
        <a:prstGeom prst="ellipse">
          <a:avLst/>
        </a:prstGeom>
        <a:gradFill rotWithShape="0">
          <a:gsLst>
            <a:gs pos="0">
              <a:schemeClr val="accent4">
                <a:hueOff val="7840713"/>
                <a:satOff val="-32622"/>
                <a:lumOff val="76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840713"/>
                <a:satOff val="-32622"/>
                <a:lumOff val="76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840713"/>
                <a:satOff val="-32622"/>
                <a:lumOff val="76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840713"/>
              <a:satOff val="-32622"/>
              <a:lumOff val="768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73" tIns="12700" rIns="69873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3</a:t>
          </a:r>
        </a:p>
      </dsp:txBody>
      <dsp:txXfrm>
        <a:off x="8356861" y="429990"/>
        <a:ext cx="633727" cy="633727"/>
      </dsp:txXfrm>
    </dsp:sp>
    <dsp:sp modelId="{FA8A8768-9AFC-4854-9940-33C5C259B0A1}">
      <dsp:nvSpPr>
        <dsp:cNvPr id="0" name=""/>
        <dsp:cNvSpPr/>
      </dsp:nvSpPr>
      <dsp:spPr>
        <a:xfrm>
          <a:off x="7067480" y="2987346"/>
          <a:ext cx="3212490" cy="7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DAF1-7A56-4EF5-843F-12F2BE6E2F0F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DFC0-13BE-4949-872B-AB75C71C3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9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pictured: Arts, Humanities, &amp;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6DFC0-13BE-4949-872B-AB75C71C30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8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5C96-2F9A-445C-A6E2-12EBE34B0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923C9-3E82-4B90-AE01-C6B35FB2C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1B0F6-9F00-4561-87E2-9D2A651B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E0F1-CC01-4AF0-A9F7-7C15F199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FB783-A524-4112-AE12-97608190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1A86-A168-43BA-8139-3D50BA09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76BFAB-0E93-4DB5-A571-D9B67B27A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51676-1C98-4876-85A1-9CCFBF68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6C8A0-34A2-49CA-8787-AC8DAB85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77E0E-35BA-4710-93D6-B79A6DDD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9560F-C39D-4832-9B40-DD1769876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F87A2-DDFE-4EB5-BF2C-135390C1C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615D9-59FC-4D3D-8D2F-B265A79F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29234-91EF-4760-9A49-51074379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BBDA1-72DF-4F1E-8EB7-9D6DA902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45F-5141-4779-8937-C8C7454D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B9E10-E176-4A28-8CB9-479F392DA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BFA75-C99E-41F9-BFB0-0E4A2CC0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99FA-7FCE-43FF-8077-327EB3D9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EEBC8-5A56-4600-B091-0DCE2E48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3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313B-507C-4C23-9EF2-A5CDFEAD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F7BE8-B290-404D-BDAA-486AC0E6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0A88-FBEA-4EBF-9CC0-8CB3C096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AD40-2C1F-4B30-9ACA-F08B55BDB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6F1EE-6A9B-4FCB-8980-9934B831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02BA-D6C4-4B1D-915D-76D86454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703C9-07F3-4746-93D3-545F95AF3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E48E8-538F-4692-A608-465FF9F42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15918-E99E-462E-97FE-956CFF03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1F544-C414-4A97-8A46-5CA78A6E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63490-D0F6-4B64-8618-D6BF064C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6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53C9-7EC3-49FC-99EC-FDA19A8E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ADFB9-AEFD-4386-8DF6-803B4920C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19341-0EA8-407A-A1D0-E2AE89330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964EB-5941-4118-9BAE-A045C1000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3A1F7A-843D-4191-9D6B-2B5EBA570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7FD828-3463-4D07-B56F-8CAC60F7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AB227-2AB8-4F59-981C-47BDE171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2C5335-EF8E-4E30-A662-2C7CEC28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4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5999E-E77C-4EC0-92D7-EB088C8D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DC7BD-22C7-4D5F-846F-A5DF14E2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C8EE8-F038-4084-8644-C26AAFB8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6566F-2E4B-4BD5-BE2A-185430EC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8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43CFE-5E4B-4608-B706-1B8BAA0B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AF276-16A3-41D0-8E68-3EAD8B6C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12F26-5498-46DD-931B-F27ABB35B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8816-6433-4835-9B3C-3200394A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FE68-042E-4842-8D8E-24DD8F42C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042D1-9AFA-4CA0-AD1C-301653EB1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53855-AA9B-4337-9561-836E0EE0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F7E0A-F637-487E-9717-56150A64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B14C1-E0F7-4662-8153-2B0F531A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8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64C3-E8CB-42E3-9E44-B1183B63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EC635F-3062-4408-BD3D-604E7C365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C1291-CE12-4EB8-9D8D-4FCCD9BEF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66451-9059-45B4-B019-EBDE0AD2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98A3-0A67-4C7F-8CF9-B6F06F52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F7AD9-836E-4988-AF1F-F5C51B33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8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A74C3-7B0A-40D4-A8DD-A44B43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420D-54BA-4A3A-9E14-6D593C3D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441B7-7768-42C6-9078-1225FB3E6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2378-B8F4-497A-B7C9-306535A442E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7D444-F15C-4A50-9150-720386E11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FCD68-B0E2-4AFD-A242-92F65F720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76B4-F6AB-4F64-AA18-FBD5BA58A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4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akersfieldcollege.content.programmapper.ws/academi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AD0D6-AF29-4798-8CBC-735EFA48F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About Metamajors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66684-2916-474E-8B16-46339640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sz="2200"/>
              <a:t>CCCApply Conference</a:t>
            </a:r>
          </a:p>
          <a:p>
            <a:pPr algn="l"/>
            <a:r>
              <a:rPr lang="en-US" sz="2200"/>
              <a:t>Costa Mesa, CA</a:t>
            </a:r>
          </a:p>
          <a:p>
            <a:pPr algn="l"/>
            <a:r>
              <a:rPr lang="en-US" sz="2200"/>
              <a:t>March 28, 2018</a:t>
            </a:r>
          </a:p>
          <a:p>
            <a:pPr algn="l"/>
            <a:r>
              <a:rPr lang="en-US" sz="2200"/>
              <a:t>Craig Hayward, PhD</a:t>
            </a:r>
          </a:p>
        </p:txBody>
      </p:sp>
    </p:spTree>
    <p:extLst>
      <p:ext uri="{BB962C8B-B14F-4D97-AF65-F5344CB8AC3E}">
        <p14:creationId xmlns:p14="http://schemas.microsoft.com/office/powerpoint/2010/main" val="318289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CBFE0-B431-436F-8987-85AD15FF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/>
              <a:t>What are metamajors?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5825-CF5E-4EE8-89CE-9DA2E75A9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r>
              <a:rPr lang="en-US" sz="1800"/>
              <a:t>Metamajors are collections of degrees and certificates that have related courses. </a:t>
            </a:r>
          </a:p>
          <a:p>
            <a:r>
              <a:rPr lang="en-US" sz="1800"/>
              <a:t>Metamajors help students choose a program of study based on their interests, knowledge, skills and abilities.</a:t>
            </a:r>
          </a:p>
          <a:p>
            <a:r>
              <a:rPr lang="en-US" sz="1800"/>
              <a:t>The intent is to guide students to timely graduation</a:t>
            </a:r>
          </a:p>
        </p:txBody>
      </p:sp>
    </p:spTree>
    <p:extLst>
      <p:ext uri="{BB962C8B-B14F-4D97-AF65-F5344CB8AC3E}">
        <p14:creationId xmlns:p14="http://schemas.microsoft.com/office/powerpoint/2010/main" val="36390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BF3443C-5E5E-448C-AD3F-84974B2C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How are metamajors structured?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010B-D910-4DF4-A20C-54265A908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While other states have had their metamajors legislated (e.g., Florida), in California metamajor design is a faculty-centric, iterative process.</a:t>
            </a:r>
          </a:p>
          <a:p>
            <a:r>
              <a:rPr lang="en-US" sz="2400" dirty="0"/>
              <a:t>My analysis of 22 colleges around the country that have implemented metamajors found that:</a:t>
            </a:r>
          </a:p>
          <a:p>
            <a:pPr lvl="1"/>
            <a:r>
              <a:rPr lang="en-US" dirty="0"/>
              <a:t>The minimum number of metamajors was 5, the maximum was 13</a:t>
            </a:r>
          </a:p>
          <a:p>
            <a:pPr lvl="1"/>
            <a:r>
              <a:rPr lang="en-US" dirty="0"/>
              <a:t>The median number of metamajors was 8</a:t>
            </a:r>
          </a:p>
          <a:p>
            <a:pPr lvl="1"/>
            <a:r>
              <a:rPr lang="en-US" dirty="0"/>
              <a:t>“Business” was in 21 of 22 colleges</a:t>
            </a:r>
          </a:p>
          <a:p>
            <a:pPr lvl="1"/>
            <a:r>
              <a:rPr lang="en-US" dirty="0"/>
              <a:t>Only six CCCs had public information about their metamajor structure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7EE26-319A-4321-8860-F74BB00B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Common metamajors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B92587-AB93-4AB8-B8B5-47523C48E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416080"/>
              </p:ext>
            </p:extLst>
          </p:nvPr>
        </p:nvGraphicFramePr>
        <p:xfrm>
          <a:off x="212103" y="1409306"/>
          <a:ext cx="11825926" cy="538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23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ABCD-969D-4E95-A921-9E2515A4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Bakersfield College</a:t>
            </a:r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F91692E-DFFC-4260-A962-9AD0B2B59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85"/>
            <a:ext cx="12192000" cy="6855826"/>
          </a:xfrm>
        </p:spPr>
      </p:pic>
    </p:spTree>
    <p:extLst>
      <p:ext uri="{BB962C8B-B14F-4D97-AF65-F5344CB8AC3E}">
        <p14:creationId xmlns:p14="http://schemas.microsoft.com/office/powerpoint/2010/main" val="27807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81BC32-FF58-4898-A6B5-7B3D059BCE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614406-135F-4875-9C87-53822CB19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7020BD-3785-4628-8C5E-A4011B43EF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12192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347CA-6AAE-429A-8C13-09C151ED1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10279971" cy="1362042"/>
          </a:xfrm>
        </p:spPr>
        <p:txBody>
          <a:bodyPr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What can you do?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DF461D-A48B-460F-8EC3-FF95FDCBC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534289"/>
              </p:ext>
            </p:extLst>
          </p:nvPr>
        </p:nvGraphicFramePr>
        <p:xfrm>
          <a:off x="960120" y="2917149"/>
          <a:ext cx="10279971" cy="298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77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3BAF1561-20C4-41FD-A35F-BF2B9E727F3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Top Corners Rounded 10">
            <a:extLst>
              <a:ext uri="{FF2B5EF4-FFF2-40B4-BE49-F238E27FC236}">
                <a16:creationId xmlns:a16="http://schemas.microsoft.com/office/drawing/2014/main" id="{839DC788-B140-4F3E-A91E-CB3E70ED94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18D930-0EEE-448F-ABF1-2AA3C83DA55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071" y="27058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643845B-A8ED-4B71-A42A-3521F261D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767" y="1657703"/>
            <a:ext cx="6542117" cy="33855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C5A9D5-37A8-41B7-8C26-26E2BB14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981091"/>
            <a:ext cx="4092951" cy="1624457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Demo of the Program Pathways Mapper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26515-0FFA-408C-A60C-37D1222F4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33" y="2834809"/>
            <a:ext cx="4092951" cy="3042099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hlinkClick r:id="rId3"/>
              </a:rPr>
              <a:t>https://bakersfieldcollege.content.programmapper.ws/academics</a:t>
            </a:r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248</Words>
  <Application>Microsoft Office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About Metamajors</vt:lpstr>
      <vt:lpstr>What are metamajors?</vt:lpstr>
      <vt:lpstr>How are metamajors structured?</vt:lpstr>
      <vt:lpstr>Common metamajors</vt:lpstr>
      <vt:lpstr>An example: Bakersfield College</vt:lpstr>
      <vt:lpstr>What can you do?</vt:lpstr>
      <vt:lpstr>Demo of the Program Pathways Mapper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Metamajors</dc:title>
  <dc:creator>Craig Hayward</dc:creator>
  <cp:lastModifiedBy>Craig Hayward</cp:lastModifiedBy>
  <cp:revision>5</cp:revision>
  <dcterms:created xsi:type="dcterms:W3CDTF">2018-03-28T15:03:52Z</dcterms:created>
  <dcterms:modified xsi:type="dcterms:W3CDTF">2018-04-07T14:39:01Z</dcterms:modified>
</cp:coreProperties>
</file>