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  <p:sldMasterId id="2147483666" r:id="rId6"/>
    <p:sldMasterId id="2147483667" r:id="rId7"/>
    <p:sldMasterId id="214748366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y="6858000" cx="12192000"/>
  <p:notesSz cx="6858000" cy="9144000"/>
  <p:embeddedFontLst>
    <p:embeddedFont>
      <p:font typeface="Montserrat SemiBold"/>
      <p:regular r:id="rId34"/>
      <p:bold r:id="rId35"/>
      <p:italic r:id="rId36"/>
      <p:boldItalic r:id="rId37"/>
    </p:embeddedFont>
    <p:embeddedFont>
      <p:font typeface="Source Serif Pro"/>
      <p:regular r:id="rId38"/>
      <p:bold r:id="rId39"/>
      <p:italic r:id="rId40"/>
      <p:boldItalic r:id="rId41"/>
    </p:embeddedFont>
    <p:embeddedFont>
      <p:font typeface="Source Sans Pro SemiBold"/>
      <p:regular r:id="rId42"/>
      <p:bold r:id="rId43"/>
      <p:italic r:id="rId44"/>
      <p:boldItalic r:id="rId45"/>
    </p:embeddedFont>
    <p:embeddedFont>
      <p:font typeface="Crimson Text SemiBold"/>
      <p:regular r:id="rId46"/>
      <p:bold r:id="rId47"/>
      <p:italic r:id="rId48"/>
      <p:boldItalic r:id="rId49"/>
    </p:embeddedFont>
    <p:embeddedFont>
      <p:font typeface="Crimson Text"/>
      <p:regular r:id="rId50"/>
      <p:bold r:id="rId51"/>
      <p:italic r:id="rId52"/>
      <p:boldItalic r:id="rId53"/>
    </p:embeddedFont>
    <p:embeddedFont>
      <p:font typeface="Source Sans Pr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6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807C96-4AF6-4DF8-AD26-31660011B674}">
  <a:tblStyle styleId="{DB807C96-4AF6-4DF8-AD26-31660011B6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6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erifPro-italic.fntdata"/><Relationship Id="rId42" Type="http://schemas.openxmlformats.org/officeDocument/2006/relationships/font" Target="fonts/SourceSansProSemiBold-regular.fntdata"/><Relationship Id="rId41" Type="http://schemas.openxmlformats.org/officeDocument/2006/relationships/font" Target="fonts/SourceSerifPro-boldItalic.fntdata"/><Relationship Id="rId44" Type="http://schemas.openxmlformats.org/officeDocument/2006/relationships/font" Target="fonts/SourceSansProSemiBold-italic.fntdata"/><Relationship Id="rId43" Type="http://schemas.openxmlformats.org/officeDocument/2006/relationships/font" Target="fonts/SourceSansProSemiBold-bold.fntdata"/><Relationship Id="rId46" Type="http://schemas.openxmlformats.org/officeDocument/2006/relationships/font" Target="fonts/CrimsonTextSemiBold-regular.fntdata"/><Relationship Id="rId45" Type="http://schemas.openxmlformats.org/officeDocument/2006/relationships/font" Target="fonts/SourceSansPro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CrimsonTextSemiBold-italic.fntdata"/><Relationship Id="rId47" Type="http://schemas.openxmlformats.org/officeDocument/2006/relationships/font" Target="fonts/CrimsonTextSemiBold-bold.fntdata"/><Relationship Id="rId49" Type="http://schemas.openxmlformats.org/officeDocument/2006/relationships/font" Target="fonts/CrimsonText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font" Target="fonts/MontserratSemiBold-bold.fntdata"/><Relationship Id="rId34" Type="http://schemas.openxmlformats.org/officeDocument/2006/relationships/font" Target="fonts/MontserratSemiBold-regular.fntdata"/><Relationship Id="rId37" Type="http://schemas.openxmlformats.org/officeDocument/2006/relationships/font" Target="fonts/MontserratSemiBold-boldItalic.fntdata"/><Relationship Id="rId36" Type="http://schemas.openxmlformats.org/officeDocument/2006/relationships/font" Target="fonts/MontserratSemiBold-italic.fntdata"/><Relationship Id="rId39" Type="http://schemas.openxmlformats.org/officeDocument/2006/relationships/font" Target="fonts/SourceSerifPro-bold.fntdata"/><Relationship Id="rId38" Type="http://schemas.openxmlformats.org/officeDocument/2006/relationships/font" Target="fonts/SourceSerifPro-regular.fnt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CrimsonText-bold.fntdata"/><Relationship Id="rId50" Type="http://schemas.openxmlformats.org/officeDocument/2006/relationships/font" Target="fonts/CrimsonText-regular.fntdata"/><Relationship Id="rId53" Type="http://schemas.openxmlformats.org/officeDocument/2006/relationships/font" Target="fonts/CrimsonText-boldItalic.fntdata"/><Relationship Id="rId52" Type="http://schemas.openxmlformats.org/officeDocument/2006/relationships/font" Target="fonts/CrimsonText-italic.fntdata"/><Relationship Id="rId11" Type="http://schemas.openxmlformats.org/officeDocument/2006/relationships/slide" Target="slides/slide2.xml"/><Relationship Id="rId55" Type="http://schemas.openxmlformats.org/officeDocument/2006/relationships/font" Target="fonts/SourceSansPro-bold.fntdata"/><Relationship Id="rId10" Type="http://schemas.openxmlformats.org/officeDocument/2006/relationships/slide" Target="slides/slide1.xml"/><Relationship Id="rId54" Type="http://schemas.openxmlformats.org/officeDocument/2006/relationships/font" Target="fonts/SourceSansPro-regular.fntdata"/><Relationship Id="rId13" Type="http://schemas.openxmlformats.org/officeDocument/2006/relationships/slide" Target="slides/slide4.xml"/><Relationship Id="rId57" Type="http://schemas.openxmlformats.org/officeDocument/2006/relationships/font" Target="fonts/SourceSansPro-boldItalic.fntdata"/><Relationship Id="rId12" Type="http://schemas.openxmlformats.org/officeDocument/2006/relationships/slide" Target="slides/slide3.xml"/><Relationship Id="rId56" Type="http://schemas.openxmlformats.org/officeDocument/2006/relationships/font" Target="fonts/SourceSansPro-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d2fb527f78_0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d2fb527f78_0_2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d2fb527f78_0_2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2fb527f78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d2fb527f78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d2fb527f78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2fb527f78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d2fb527f78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d2fb527f78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2fb527f78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d2fb527f78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d2fb527f78_0_2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d2fb527f78_0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d2fb527f78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d2fb527f78_0_2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d2fb527f78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d2fb527f78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d2fb527f78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d2fb527f78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d2fb527f78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d2fb527f78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2fb527f78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d2fb527f78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d2fb527f78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d2fb527f78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d2fb527f78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d2fb527f78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d2fb527f78_0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d2fb527f78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d2fb527f78_0_2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0a84cbba0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0a84cbba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50a84cbba0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d2fb527f78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d2fb527f78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d2fb527f78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583d0536b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583d0536b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583d0536b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234533b4d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234533b4d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3234533b4d_1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434de3d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2434de3d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2434de3dd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09d1109e7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509d1109e7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45e58a74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Jennifer does this. </a:t>
            </a:r>
            <a:endParaRPr/>
          </a:p>
        </p:txBody>
      </p:sp>
      <p:sp>
        <p:nvSpPr>
          <p:cNvPr id="122" name="Google Shape;122;g1d45e58a74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397f78b00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397f78b00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2397f78b00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397f78b00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397f78b00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Rick to pause recording </a:t>
            </a:r>
            <a:endParaRPr/>
          </a:p>
        </p:txBody>
      </p:sp>
      <p:sp>
        <p:nvSpPr>
          <p:cNvPr id="151" name="Google Shape;151;g12397f78b00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234533b4d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234533b4d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3234533b4d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397f78b00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397f78b00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2397f78b00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d2fb527f78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d2fb527f78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d2fb527f78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NoFooter + Title">
  <p:cSld name="White-Seal-NoFooter +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16684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Crimson Text"/>
              <a:buNone/>
              <a:defRPr sz="4800">
                <a:solidFill>
                  <a:srgbClr val="002F5F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3007" y="1371893"/>
            <a:ext cx="10515600" cy="29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Font typeface="Crimson Text"/>
              <a:buNone/>
              <a:defRPr sz="2400">
                <a:solidFill>
                  <a:srgbClr val="565A5C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>
                <a:latin typeface="Crimson Text"/>
                <a:ea typeface="Crimson Text"/>
                <a:cs typeface="Crimson Text"/>
                <a:sym typeface="Crimson Text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>
                <a:latin typeface="Crimson Text"/>
                <a:ea typeface="Crimson Text"/>
                <a:cs typeface="Crimson Text"/>
                <a:sym typeface="Crimson Tex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>
                <a:latin typeface="Crimson Text"/>
                <a:ea typeface="Crimson Text"/>
                <a:cs typeface="Crimson Text"/>
                <a:sym typeface="Crimson Tex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>
                <a:latin typeface="Crimson Text"/>
                <a:ea typeface="Crimson Text"/>
                <a:cs typeface="Crimson Text"/>
                <a:sym typeface="Crimson Tex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>
                <a:latin typeface="Crimson Text"/>
                <a:ea typeface="Crimson Text"/>
                <a:cs typeface="Crimson Text"/>
                <a:sym typeface="Crimson Text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>
                <a:latin typeface="Crimson Text"/>
                <a:ea typeface="Crimson Text"/>
                <a:cs typeface="Crimson Text"/>
                <a:sym typeface="Crimson Text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>
                <a:latin typeface="Crimson Text"/>
                <a:ea typeface="Crimson Text"/>
                <a:cs typeface="Crimson Text"/>
                <a:sym typeface="Crimson Text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NoSeal-FooterLogo + Bullets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831850" y="590983"/>
            <a:ext cx="10515600" cy="10854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831850" y="1841067"/>
            <a:ext cx="10515600" cy="64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Font typeface="Arial"/>
              <a:buChar char="•"/>
              <a:defRPr sz="2400">
                <a:solidFill>
                  <a:srgbClr val="565A5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 sz="2000">
                <a:solidFill>
                  <a:srgbClr val="98999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800"/>
              <a:buNone/>
              <a:defRPr sz="1800">
                <a:solidFill>
                  <a:srgbClr val="98999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609600" y="274680"/>
            <a:ext cx="109725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1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1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1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1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1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1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1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1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9600" y="1600200"/>
            <a:ext cx="109725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None/>
              <a:defRPr/>
            </a:lvl1pPr>
            <a:lvl2pPr indent="-314325" lvl="1" marL="91440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280035" lvl="2" marL="137160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810"/>
              <a:buChar char="•"/>
              <a:defRPr/>
            </a:lvl3pPr>
            <a:lvl4pPr indent="-314325" lvl="3" marL="1828800" rtl="0" algn="l"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80035" lvl="4" marL="2286000" rtl="0" algn="l"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810"/>
              <a:buChar char="•"/>
              <a:defRPr/>
            </a:lvl5pPr>
            <a:lvl6pPr indent="-280035" lvl="5" marL="2743200" rtl="0" algn="l">
              <a:spcBef>
                <a:spcPts val="283"/>
              </a:spcBef>
              <a:spcAft>
                <a:spcPts val="0"/>
              </a:spcAft>
              <a:buClr>
                <a:srgbClr val="000000"/>
              </a:buClr>
              <a:buSzPts val="810"/>
              <a:buChar char="•"/>
              <a:defRPr/>
            </a:lvl6pPr>
            <a:lvl7pPr indent="-280035" lvl="6" marL="3200400" rtl="0" algn="l">
              <a:spcBef>
                <a:spcPts val="283"/>
              </a:spcBef>
              <a:spcAft>
                <a:spcPts val="0"/>
              </a:spcAft>
              <a:buClr>
                <a:srgbClr val="000000"/>
              </a:buClr>
              <a:buSzPts val="810"/>
              <a:buChar char="•"/>
              <a:defRPr/>
            </a:lvl7pPr>
            <a:lvl8pPr indent="-280034" lvl="7" marL="3657600" rtl="0" algn="l">
              <a:spcBef>
                <a:spcPts val="283"/>
              </a:spcBef>
              <a:spcAft>
                <a:spcPts val="0"/>
              </a:spcAft>
              <a:buClr>
                <a:srgbClr val="000000"/>
              </a:buClr>
              <a:buSzPts val="810"/>
              <a:buChar char="•"/>
              <a:defRPr/>
            </a:lvl8pPr>
            <a:lvl9pPr indent="-280034" lvl="8" marL="4114800" rtl="0" algn="l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ts val="81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609600" y="6356520"/>
            <a:ext cx="2844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165439" y="6356520"/>
            <a:ext cx="3860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737439" y="6356520"/>
            <a:ext cx="2844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FooterLogo + Bullets">
  <p:cSld name="White-Seal-FooterLogo + Bulle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831850" y="590983"/>
            <a:ext cx="105156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800"/>
              <a:buFont typeface="Source Serif Pro"/>
              <a:buNone/>
              <a:defRPr b="1" sz="4800">
                <a:solidFill>
                  <a:srgbClr val="002F6D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831850" y="1841067"/>
            <a:ext cx="10515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Font typeface="Source Serif Pro"/>
              <a:buChar char="•"/>
              <a:defRPr sz="2400">
                <a:solidFill>
                  <a:srgbClr val="565A5C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2000"/>
              <a:buFont typeface="Source Serif Pro"/>
              <a:buNone/>
              <a:defRPr sz="2000">
                <a:solidFill>
                  <a:srgbClr val="98999A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800"/>
              <a:buFont typeface="Source Serif Pro"/>
              <a:buNone/>
              <a:defRPr sz="1800">
                <a:solidFill>
                  <a:srgbClr val="98999A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Source Serif Pro"/>
              <a:buNone/>
              <a:defRPr sz="1600">
                <a:solidFill>
                  <a:srgbClr val="98999A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Source Serif Pro"/>
              <a:buNone/>
              <a:defRPr sz="1600">
                <a:solidFill>
                  <a:srgbClr val="98999A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Source Serif Pro"/>
              <a:buNone/>
              <a:defRPr sz="1600">
                <a:solidFill>
                  <a:srgbClr val="98999A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Source Serif Pro"/>
              <a:buNone/>
              <a:defRPr sz="1600">
                <a:solidFill>
                  <a:srgbClr val="98999A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Source Serif Pro"/>
              <a:buNone/>
              <a:defRPr sz="1600">
                <a:solidFill>
                  <a:srgbClr val="98999A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Source Serif Pro"/>
              <a:buNone/>
              <a:defRPr sz="1600">
                <a:solidFill>
                  <a:srgbClr val="98999A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FooterLogo + Title">
  <p:cSld name="White-Seal-FooterLogo + 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838200" y="16684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>
                <a:solidFill>
                  <a:srgbClr val="002F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833007" y="1371893"/>
            <a:ext cx="105156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None/>
              <a:defRPr sz="2400"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FooterLogo + Image">
  <p:cSld name="White-Seal-FooterLogo + Imag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831850" y="1853048"/>
            <a:ext cx="5181600" cy="3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0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1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1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831850" y="590983"/>
            <a:ext cx="105156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>
                <a:solidFill>
                  <a:srgbClr val="002F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Center Background">
  <p:cSld name="TechCenter Background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NoSeal-FooterLogo + Image">
  <p:cSld name="White-NoSeal-FooterLogo + Imag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831850" y="1853048"/>
            <a:ext cx="5181600" cy="3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831850" y="590983"/>
            <a:ext cx="105156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838200" y="1825625"/>
            <a:ext cx="10515600" cy="3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NoFooter + Bullets">
  <p:cSld name="White-Seal-NoFooter + Bulle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1850" y="590983"/>
            <a:ext cx="10515600" cy="10854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>
                <a:solidFill>
                  <a:srgbClr val="002F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1850" y="1841067"/>
            <a:ext cx="10515600" cy="64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Font typeface="Arial"/>
              <a:buChar char="•"/>
              <a:defRPr sz="2400"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 sz="2000">
                <a:solidFill>
                  <a:srgbClr val="98999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800"/>
              <a:buNone/>
              <a:defRPr sz="1800">
                <a:solidFill>
                  <a:srgbClr val="98999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NoFooter + Image">
  <p:cSld name="White-Seal-NoFooter + Imag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1850" y="1853048"/>
            <a:ext cx="5181600" cy="35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0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1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1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831850" y="590983"/>
            <a:ext cx="10515600" cy="10854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>
                <a:solidFill>
                  <a:srgbClr val="002F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FooterLogo + Bullets">
  <p:cSld name="White-Seal-FooterLogo +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590983"/>
            <a:ext cx="10515600" cy="10854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>
                <a:solidFill>
                  <a:srgbClr val="002F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1841067"/>
            <a:ext cx="10515600" cy="64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Font typeface="Arial"/>
              <a:buChar char="•"/>
              <a:defRPr sz="2400"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 sz="2000">
                <a:solidFill>
                  <a:srgbClr val="98999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800"/>
              <a:buNone/>
              <a:defRPr sz="1800">
                <a:solidFill>
                  <a:srgbClr val="98999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FooterLogo + Title">
  <p:cSld name="White-Seal-FooterLogo + 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8200" y="16684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>
                <a:solidFill>
                  <a:srgbClr val="002F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3007" y="1371893"/>
            <a:ext cx="10515600" cy="29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None/>
              <a:defRPr sz="2400"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Seal-FooterLogo + Image">
  <p:cSld name="White-Seal-FooterLogo + Imag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31850" y="1853048"/>
            <a:ext cx="5181600" cy="35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0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1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1800"/>
              <a:buChar char="•"/>
              <a:defRPr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31850" y="590983"/>
            <a:ext cx="10515600" cy="10854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>
                <a:solidFill>
                  <a:srgbClr val="002F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NoSeal-FooterLogo + Image">
  <p:cSld name="White-NoSeal-FooterLogo + Imag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body"/>
          </p:nvPr>
        </p:nvSpPr>
        <p:spPr>
          <a:xfrm>
            <a:off x="831850" y="1853048"/>
            <a:ext cx="5181600" cy="3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831850" y="590983"/>
            <a:ext cx="105156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NoSeal-FooterLogo + Image">
  <p:cSld name="White-NoSeal-FooterLogo + Imag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831850" y="1853048"/>
            <a:ext cx="5181600" cy="353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None/>
              <a:defRPr>
                <a:solidFill>
                  <a:srgbClr val="565A5C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Char char="•"/>
              <a:defRPr>
                <a:solidFill>
                  <a:srgbClr val="565A5C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type="title"/>
          </p:nvPr>
        </p:nvSpPr>
        <p:spPr>
          <a:xfrm>
            <a:off x="831850" y="590983"/>
            <a:ext cx="10515600" cy="10854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NoSeal-FooterLogo + Title">
  <p:cSld name="White-NoSeal-FooterLogo + 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838200" y="16684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833007" y="1371893"/>
            <a:ext cx="10515600" cy="304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None/>
              <a:defRPr>
                <a:solidFill>
                  <a:srgbClr val="565A5C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11395" l="0" r="14996" t="0"/>
          <a:stretch/>
        </p:blipFill>
        <p:spPr>
          <a:xfrm>
            <a:off x="7613965" y="927692"/>
            <a:ext cx="4578035" cy="4772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0" y="5699720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E3E5E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rimson Text"/>
              <a:buNone/>
              <a:defRPr i="0" sz="44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imson Text"/>
              <a:buChar char="•"/>
              <a:defRPr i="0" sz="2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rimson Text"/>
              <a:buChar char="•"/>
              <a:defRPr i="0" sz="24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imson Text"/>
              <a:buChar char="•"/>
              <a:defRPr i="0" sz="20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1">
            <a:alphaModFix/>
          </a:blip>
          <a:srcRect b="11395" l="0" r="14996" t="0"/>
          <a:stretch/>
        </p:blipFill>
        <p:spPr>
          <a:xfrm>
            <a:off x="7613965" y="927692"/>
            <a:ext cx="4578035" cy="4772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5"/>
          <p:cNvCxnSpPr/>
          <p:nvPr/>
        </p:nvCxnSpPr>
        <p:spPr>
          <a:xfrm>
            <a:off x="0" y="5699720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E3E5E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alifornia Community Colleges logo"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140" y="6001350"/>
            <a:ext cx="1579813" cy="59691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lifornia Community Colleges logo" id="51" name="Google Shape;51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0140" y="6001350"/>
            <a:ext cx="1579813" cy="596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0"/>
          <p:cNvCxnSpPr/>
          <p:nvPr/>
        </p:nvCxnSpPr>
        <p:spPr>
          <a:xfrm>
            <a:off x="0" y="5699720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E3E5E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" name="Google Shape;5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  <a:defRPr b="0" i="0" sz="4800" u="none" cap="none" strike="noStrike">
                <a:solidFill>
                  <a:srgbClr val="002F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65A5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56">
          <p15:clr>
            <a:srgbClr val="F26B43"/>
          </p15:clr>
        </p15:guide>
        <p15:guide id="2" pos="52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1">
            <a:alphaModFix/>
          </a:blip>
          <a:srcRect b="11394" l="0" r="14994" t="0"/>
          <a:stretch/>
        </p:blipFill>
        <p:spPr>
          <a:xfrm>
            <a:off x="7613965" y="927692"/>
            <a:ext cx="4578034" cy="4772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>
            <a:off x="0" y="5699720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E3E5E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" name="Google Shape;77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9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300" y="5933532"/>
            <a:ext cx="3322402" cy="559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staffsupportccctc@openccc.zendesk.com" TargetMode="External"/><Relationship Id="rId4" Type="http://schemas.openxmlformats.org/officeDocument/2006/relationships/hyperlink" Target="mailto:crms@ccctechcenter.or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ccctechnology.info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jlinder@ccctechcenter.org" TargetMode="External"/><Relationship Id="rId4" Type="http://schemas.openxmlformats.org/officeDocument/2006/relationships/hyperlink" Target="mailto:mcaruso@ccctechcenter.org" TargetMode="External"/><Relationship Id="rId5" Type="http://schemas.openxmlformats.org/officeDocument/2006/relationships/hyperlink" Target="mailto:rsnodgrass@ccctechcenter.or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cccnext.jira.com/l/cp/T1oHhd3h" TargetMode="External"/><Relationship Id="rId4" Type="http://schemas.openxmlformats.org/officeDocument/2006/relationships/hyperlink" Target="https://cccnext.jira.com/l/cp/DPSxW5PG" TargetMode="External"/><Relationship Id="rId5" Type="http://schemas.openxmlformats.org/officeDocument/2006/relationships/hyperlink" Target="mailto:rsnodgrass@ccctechcenter.or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crms@ccctechcenter.or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7200" y="1668500"/>
            <a:ext cx="111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</a:pPr>
            <a:r>
              <a:rPr b="1" lang="en-US" sz="4600">
                <a:latin typeface="Source Sans Pro"/>
                <a:ea typeface="Source Sans Pro"/>
                <a:cs typeface="Source Sans Pro"/>
                <a:sym typeface="Source Sans Pro"/>
              </a:rPr>
              <a:t>Student Success Suite</a:t>
            </a:r>
            <a:r>
              <a:rPr b="1" lang="en-US" sz="4600">
                <a:latin typeface="Source Sans Pro"/>
                <a:ea typeface="Source Sans Pro"/>
                <a:cs typeface="Source Sans Pro"/>
                <a:sym typeface="Source Sans Pro"/>
              </a:rPr>
              <a:t> User Group Meeting</a:t>
            </a:r>
            <a:endParaRPr b="1" sz="4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457200" y="783092"/>
            <a:ext cx="108168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2400"/>
              <a:buNone/>
            </a:pPr>
            <a:r>
              <a:rPr lang="en-US" sz="36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January 12, 2023,</a:t>
            </a:r>
            <a:r>
              <a:rPr lang="en-US" sz="36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1:30 PM - 3:00 PM</a:t>
            </a:r>
            <a:endParaRPr sz="36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2400"/>
              <a:buNone/>
            </a:pPr>
            <a:r>
              <a:t/>
            </a:r>
            <a:endParaRPr sz="36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22"/>
          <p:cNvSpPr txBox="1"/>
          <p:nvPr/>
        </p:nvSpPr>
        <p:spPr>
          <a:xfrm flipH="1">
            <a:off x="1041175" y="4829050"/>
            <a:ext cx="90987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latin typeface="Source Sans Pro"/>
                <a:ea typeface="Source Sans Pro"/>
                <a:cs typeface="Source Sans Pro"/>
                <a:sym typeface="Source Sans Pro"/>
              </a:rPr>
              <a:t>Please note: This meeting is being recorded for the purpose of transcription.</a:t>
            </a:r>
            <a:endParaRPr i="1" sz="2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747" y="3170875"/>
            <a:ext cx="3337715" cy="12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838200" y="193108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Latest Student Support Statistics</a:t>
            </a:r>
            <a:endParaRPr>
              <a:solidFill>
                <a:schemeClr val="dk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86" name="Google Shape;186;p31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838200" y="1267800"/>
            <a:ext cx="10344600" cy="44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3000">
                <a:solidFill>
                  <a:srgbClr val="434343"/>
                </a:solidFill>
              </a:rPr>
              <a:t>Average wait time (Phone) - 2 minutes</a:t>
            </a:r>
            <a:endParaRPr sz="3000">
              <a:solidFill>
                <a:srgbClr val="434343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○"/>
            </a:pPr>
            <a:r>
              <a:rPr lang="en-US" sz="3000">
                <a:solidFill>
                  <a:srgbClr val="434343"/>
                </a:solidFill>
              </a:rPr>
              <a:t>Calls Answered within 60 seconds: 57.9%</a:t>
            </a:r>
            <a:endParaRPr sz="30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3000">
                <a:solidFill>
                  <a:srgbClr val="434343"/>
                </a:solidFill>
              </a:rPr>
              <a:t>Average first response time (Email) - 5 hours</a:t>
            </a:r>
            <a:endParaRPr sz="30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3000">
                <a:solidFill>
                  <a:srgbClr val="434343"/>
                </a:solidFill>
              </a:rPr>
              <a:t>Average resolution (Phone) - 8 minutes</a:t>
            </a:r>
            <a:endParaRPr sz="30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3000">
                <a:solidFill>
                  <a:srgbClr val="434343"/>
                </a:solidFill>
              </a:rPr>
              <a:t>Average resolution (Email) - 7 hours</a:t>
            </a:r>
            <a:endParaRPr sz="30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3000">
                <a:solidFill>
                  <a:srgbClr val="434343"/>
                </a:solidFill>
              </a:rPr>
              <a:t>First contact resolution (Phone) - 99%</a:t>
            </a:r>
            <a:endParaRPr sz="30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3000">
                <a:solidFill>
                  <a:srgbClr val="434343"/>
                </a:solidFill>
              </a:rPr>
              <a:t>First contact resolution (Email) - 47%</a:t>
            </a:r>
            <a:endParaRPr sz="30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3000">
                <a:solidFill>
                  <a:srgbClr val="434343"/>
                </a:solidFill>
              </a:rPr>
              <a:t>Customer satisfaction score - 97%</a:t>
            </a:r>
            <a:endParaRPr sz="23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831850" y="2099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SSS Next Generation Architecture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831850" y="1442450"/>
            <a:ext cx="10662900" cy="51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Modern technology stack and microservices-based platform built with the following goals &amp; benefits:  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Modern </a:t>
            </a:r>
            <a:r>
              <a:rPr lang="en-US">
                <a:solidFill>
                  <a:schemeClr val="dk1"/>
                </a:solidFill>
              </a:rPr>
              <a:t>Interface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Mobile first design for better display on mobile devices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Improved performance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Remove server-side rendering and blend </a:t>
            </a:r>
            <a:r>
              <a:rPr lang="en-US">
                <a:solidFill>
                  <a:schemeClr val="dk1"/>
                </a:solidFill>
              </a:rPr>
              <a:t>transactional</a:t>
            </a:r>
            <a:r>
              <a:rPr lang="en-US">
                <a:solidFill>
                  <a:schemeClr val="dk1"/>
                </a:solidFill>
              </a:rPr>
              <a:t> data with static content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Enhanced security (greatly narrowed</a:t>
            </a:r>
            <a:r>
              <a:rPr lang="en-US">
                <a:solidFill>
                  <a:schemeClr val="dk1"/>
                </a:solidFill>
              </a:rPr>
              <a:t> “attack vector”)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Rapid development (text vs code) 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code changes use code libraries (why reinvent the wheel?)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Streamlined Business Logic </a:t>
            </a:r>
            <a:r>
              <a:rPr lang="en-US" sz="2000">
                <a:solidFill>
                  <a:schemeClr val="dk1"/>
                </a:solidFill>
              </a:rPr>
              <a:t>(decouple business services from the user interface)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Reduced risk of disruptions (eliminate “big bang” releases with phased deployments)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Flexibility via serverless hosting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Deploy new features to specific colleges for early user testing &amp; feedback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Tailored workflows for students (retain existing business logic via server side calls and API calls) 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Migrate Core Apply Logic to Apollo GraphQL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Migrate Residency Logic to Apollo GraphQL</a:t>
            </a:r>
            <a:endParaRPr/>
          </a:p>
        </p:txBody>
      </p:sp>
      <p:sp>
        <p:nvSpPr>
          <p:cNvPr id="195" name="Google Shape;195;p32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838200" y="4292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SSS Next Generation Architecture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838200" y="1514675"/>
            <a:ext cx="10957200" cy="422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Enhanced data delivery mechanisms 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Faster student onboarding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Ability to keep colleges in sync with changes to CCC student profile 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Robust, transparent system operations (release management, logs, monitors, alerts)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Increased reliability and availability to users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Enhanced Analytics Platform with Robust Analytical Tools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Dashboards, scheduled reports, APIs, deep graphing and ad hoc analytics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Better information to support student’s conversion from application to enrollment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Alerts &amp; reports on student progress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Visual data modeling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831850" y="2099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SSS Next Generation </a:t>
            </a: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Analytics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831850" y="1366250"/>
            <a:ext cx="10957200" cy="42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SuperSet with AWS Backends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101" y="1957150"/>
            <a:ext cx="8596649" cy="4541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831850" y="575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SSS Next Generation </a:t>
            </a: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Analytics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831850" y="1366250"/>
            <a:ext cx="10957200" cy="42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Powerful SQL query capabilities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425" y="1971925"/>
            <a:ext cx="8263501" cy="4341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831850" y="2861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SSS Next Generation Progress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831850" y="1612475"/>
            <a:ext cx="10957200" cy="291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Delivered to Production: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New OpenCCC Student Account System (January 2022)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New identity management system with MFA &amp; API support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New release </a:t>
            </a:r>
            <a:r>
              <a:rPr lang="en-US">
                <a:solidFill>
                  <a:schemeClr val="dk1"/>
                </a:solidFill>
              </a:rPr>
              <a:t>management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infrastructure</a:t>
            </a:r>
            <a:r>
              <a:rPr lang="en-US">
                <a:solidFill>
                  <a:schemeClr val="dk1"/>
                </a:solidFill>
              </a:rPr>
              <a:t> for zero </a:t>
            </a:r>
            <a:r>
              <a:rPr lang="en-US">
                <a:solidFill>
                  <a:schemeClr val="dk1"/>
                </a:solidFill>
              </a:rPr>
              <a:t>downtime</a:t>
            </a:r>
            <a:r>
              <a:rPr lang="en-US">
                <a:solidFill>
                  <a:schemeClr val="dk1"/>
                </a:solidFill>
              </a:rPr>
              <a:t> deployments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GraphQL Solution (Apollo) (November 2022)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Supports bi-directional fraud reporting initiative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>
                <a:solidFill>
                  <a:schemeClr val="dk1"/>
                </a:solidFill>
              </a:rPr>
              <a:t>SuperGlue “delivered” flag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Delivered to Pilot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</a:rPr>
              <a:t>Enhanced Analytics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Initial UX Designs Completed and Reviewed by Students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831850" y="2861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User Interface Design Review: Dec 2022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831850" y="1457550"/>
            <a:ext cx="10957200" cy="385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Solicited student feedback on the CCCApply Next Gen user interface (UX) design approach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Conducted seven live zoom student feedback sessions with student participants.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Student tester breakdown: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solidFill>
                  <a:schemeClr val="dk1"/>
                </a:solidFill>
              </a:rPr>
              <a:t>Recruitment emails sent to 150 students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solidFill>
                  <a:schemeClr val="dk1"/>
                </a:solidFill>
              </a:rPr>
              <a:t>87 students volunteered to participate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solidFill>
                  <a:schemeClr val="dk1"/>
                </a:solidFill>
              </a:rPr>
              <a:t>58 students signed up for a live zoom feedback session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solidFill>
                  <a:schemeClr val="dk1"/>
                </a:solidFill>
              </a:rPr>
              <a:t>33 students attended a live zoom feedback session and submitted their feedback survey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>
                <a:solidFill>
                  <a:schemeClr val="dk1"/>
                </a:solidFill>
              </a:rPr>
              <a:t>Need to recruit  student testers to represent as many colleges as possible!</a:t>
            </a:r>
            <a:endParaRPr b="1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>
                <a:solidFill>
                  <a:schemeClr val="dk1"/>
                </a:solidFill>
              </a:rPr>
              <a:t>Contact Rick to get a student tester recruitment flyer for your college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7" name="Google Shape;237;p37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38"/>
          <p:cNvSpPr txBox="1"/>
          <p:nvPr>
            <p:ph type="title"/>
          </p:nvPr>
        </p:nvSpPr>
        <p:spPr>
          <a:xfrm>
            <a:off x="433550" y="105900"/>
            <a:ext cx="11508900" cy="1334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6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Question 2 - Short form vs long form</a:t>
            </a:r>
            <a:endParaRPr b="0" sz="46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  <p:sp>
        <p:nvSpPr>
          <p:cNvPr id="245" name="Google Shape;245;p38"/>
          <p:cNvSpPr txBox="1"/>
          <p:nvPr/>
        </p:nvSpPr>
        <p:spPr>
          <a:xfrm>
            <a:off x="1379475" y="830700"/>
            <a:ext cx="285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A</a:t>
            </a:r>
            <a:endParaRPr b="1" sz="2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75" y="1622400"/>
            <a:ext cx="6451400" cy="3340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/>
        </p:nvSpPr>
        <p:spPr>
          <a:xfrm>
            <a:off x="7814550" y="830700"/>
            <a:ext cx="285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B</a:t>
            </a:r>
            <a:endParaRPr b="1" sz="2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240400"/>
            <a:ext cx="5189599" cy="51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9"/>
          <p:cNvSpPr txBox="1"/>
          <p:nvPr>
            <p:ph type="title"/>
          </p:nvPr>
        </p:nvSpPr>
        <p:spPr>
          <a:xfrm>
            <a:off x="739900" y="78300"/>
            <a:ext cx="108609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Question 4 - Progress Indicator Styles</a:t>
            </a:r>
            <a:endParaRPr b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1412525" y="1163700"/>
            <a:ext cx="285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A</a:t>
            </a:r>
            <a:endParaRPr b="1" sz="2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7877500" y="1163700"/>
            <a:ext cx="285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B</a:t>
            </a:r>
            <a:endParaRPr b="1" sz="2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7832" y="1660400"/>
            <a:ext cx="3925618" cy="392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000" y="1660400"/>
            <a:ext cx="3925628" cy="392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831850" y="2861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SSS Next Generation Next Steps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831850" y="1612475"/>
            <a:ext cx="10957200" cy="395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Proof of concept dual-enrollment “branching” workflow demo 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(FY 22-23)</a:t>
            </a:r>
            <a:endParaRPr sz="28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Showcase new tools &amp; technologies and how they work with a known use case</a:t>
            </a:r>
            <a:endParaRPr sz="24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Workgroups and Student Feedback Sessions</a:t>
            </a:r>
            <a:endParaRPr sz="28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Provide </a:t>
            </a:r>
            <a:r>
              <a:rPr lang="en-US" sz="2400">
                <a:solidFill>
                  <a:schemeClr val="dk1"/>
                </a:solidFill>
              </a:rPr>
              <a:t>continuous</a:t>
            </a:r>
            <a:r>
              <a:rPr lang="en-US" sz="2400">
                <a:solidFill>
                  <a:schemeClr val="dk1"/>
                </a:solidFill>
              </a:rPr>
              <a:t> guidance </a:t>
            </a:r>
            <a:r>
              <a:rPr lang="en-US" sz="2400">
                <a:solidFill>
                  <a:schemeClr val="dk1"/>
                </a:solidFill>
              </a:rPr>
              <a:t>during</a:t>
            </a:r>
            <a:r>
              <a:rPr lang="en-US" sz="2400">
                <a:solidFill>
                  <a:schemeClr val="dk1"/>
                </a:solidFill>
              </a:rPr>
              <a:t> development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Interested in joining a workgroup?? Contact Jane &amp; Rick!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Tailored workflows, reports &amp; analytics, user </a:t>
            </a:r>
            <a:r>
              <a:rPr lang="en-US" sz="2400">
                <a:solidFill>
                  <a:schemeClr val="dk1"/>
                </a:solidFill>
              </a:rPr>
              <a:t>interface and plain language</a:t>
            </a:r>
            <a:endParaRPr sz="24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Port core CCCApply logic to new infrastructure for standard workflow (FY 23 -24)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67" name="Google Shape;267;p40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22350" y="1179800"/>
            <a:ext cx="8083500" cy="1437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rimson Text"/>
                <a:ea typeface="Crimson Text"/>
                <a:cs typeface="Crimson Text"/>
                <a:sym typeface="Crimson Text"/>
              </a:rPr>
              <a:t>SSS User Group</a:t>
            </a:r>
            <a:endParaRPr>
              <a:solidFill>
                <a:schemeClr val="dk2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rimson Text"/>
                <a:ea typeface="Crimson Text"/>
                <a:cs typeface="Crimson Text"/>
                <a:sym typeface="Crimson Text"/>
              </a:rPr>
              <a:t>Welcome &amp; Introductions</a:t>
            </a:r>
            <a:endParaRPr>
              <a:solidFill>
                <a:schemeClr val="dk2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16" name="Google Shape;116;p23"/>
          <p:cNvSpPr txBox="1"/>
          <p:nvPr/>
        </p:nvSpPr>
        <p:spPr>
          <a:xfrm>
            <a:off x="838200" y="3874800"/>
            <a:ext cx="104253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</a:rPr>
              <a:t>Please add your </a:t>
            </a:r>
            <a:r>
              <a:rPr b="1" i="1" lang="en-US" sz="3600" u="sng">
                <a:solidFill>
                  <a:schemeClr val="dk2"/>
                </a:solidFill>
                <a:latin typeface="Crimson Text"/>
                <a:ea typeface="Crimson Text"/>
                <a:cs typeface="Crimson Text"/>
                <a:sym typeface="Crimson Text"/>
              </a:rPr>
              <a:t>name, title, and college</a:t>
            </a:r>
            <a:r>
              <a:rPr b="1" i="1" lang="en-US" sz="3600">
                <a:solidFill>
                  <a:schemeClr val="dk2"/>
                </a:solidFill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endParaRPr b="1" i="1" sz="3600">
              <a:solidFill>
                <a:schemeClr val="dk2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</a:rPr>
              <a:t>to the chat window for our attendance sheet. Thanks!</a:t>
            </a:r>
            <a:endParaRPr sz="3600">
              <a:solidFill>
                <a:schemeClr val="dk2"/>
              </a:solidFill>
              <a:latin typeface="Crimson Text SemiBold"/>
              <a:ea typeface="Crimson Text SemiBold"/>
              <a:cs typeface="Crimson Text SemiBold"/>
              <a:sym typeface="Crimson Tex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7" name="Google Shape;117;p23"/>
          <p:cNvCxnSpPr/>
          <p:nvPr/>
        </p:nvCxnSpPr>
        <p:spPr>
          <a:xfrm>
            <a:off x="3977075" y="7725950"/>
            <a:ext cx="44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8" name="Google Shape;118;p23"/>
          <p:cNvCxnSpPr/>
          <p:nvPr/>
        </p:nvCxnSpPr>
        <p:spPr>
          <a:xfrm>
            <a:off x="838200" y="3131400"/>
            <a:ext cx="821400" cy="59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550" y="504150"/>
            <a:ext cx="4698199" cy="30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831850" y="1337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Here to Help!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74" name="Google Shape;274;p41"/>
          <p:cNvSpPr txBox="1"/>
          <p:nvPr>
            <p:ph idx="1" type="body"/>
          </p:nvPr>
        </p:nvSpPr>
        <p:spPr>
          <a:xfrm>
            <a:off x="831850" y="1307675"/>
            <a:ext cx="10957200" cy="399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Issues with SSS Products? 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Open a staff Help Desk ticket via email: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staffsupportccctc@openccc.zendesk.com</a:t>
            </a:r>
            <a:endParaRPr sz="2800">
              <a:solidFill>
                <a:srgbClr val="002F5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Enabling Services CRMs: 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crms@ccctechcenter.org</a:t>
            </a:r>
            <a:r>
              <a:rPr lang="en-US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SuperGlue implementations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MyPath demos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Noncredit and International online application implementations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CCCID for all students by Fall 2023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75" name="Google Shape;275;p41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type="title"/>
          </p:nvPr>
        </p:nvSpPr>
        <p:spPr>
          <a:xfrm>
            <a:off x="831850" y="590983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Want to Know What’s Up?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82" name="Google Shape;282;p42"/>
          <p:cNvSpPr txBox="1"/>
          <p:nvPr>
            <p:ph idx="1" type="body"/>
          </p:nvPr>
        </p:nvSpPr>
        <p:spPr>
          <a:xfrm>
            <a:off x="831850" y="1841075"/>
            <a:ext cx="10957200" cy="312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Register for an account on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CCCTechnology.info</a:t>
            </a:r>
            <a:r>
              <a:rPr lang="en-US" sz="2800">
                <a:solidFill>
                  <a:schemeClr val="dk1"/>
                </a:solidFill>
              </a:rPr>
              <a:t> and set your Profile Notifications to follow the CCCTC System Alerts category posts, today!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Release updates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Planned Maintenance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Have a general question? Start a discussion!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Private Spam Discussion group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83" name="Google Shape;283;p42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/>
          <p:nvPr>
            <p:ph type="title"/>
          </p:nvPr>
        </p:nvSpPr>
        <p:spPr>
          <a:xfrm>
            <a:off x="838200" y="126258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Q&amp;A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90" name="Google Shape;290;p43"/>
          <p:cNvSpPr txBox="1"/>
          <p:nvPr>
            <p:ph idx="1" type="body"/>
          </p:nvPr>
        </p:nvSpPr>
        <p:spPr>
          <a:xfrm>
            <a:off x="838200" y="1294350"/>
            <a:ext cx="10957200" cy="53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</a:rPr>
              <a:t>Student Success Suite Contacts:</a:t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>
                <a:solidFill>
                  <a:schemeClr val="dk1"/>
                </a:solidFill>
              </a:rPr>
              <a:t>Jane Linder, SSS Interim Product Director</a:t>
            </a:r>
            <a:endParaRPr sz="35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 u="sng">
                <a:solidFill>
                  <a:schemeClr val="hlink"/>
                </a:solidFill>
                <a:hlinkClick r:id="rId3"/>
              </a:rPr>
              <a:t>jlinder@ccctechcenter.org</a:t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>
                <a:solidFill>
                  <a:schemeClr val="dk1"/>
                </a:solidFill>
              </a:rPr>
              <a:t>Mike Caruso, SSS Product Owner</a:t>
            </a:r>
            <a:endParaRPr sz="35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 u="sng">
                <a:solidFill>
                  <a:schemeClr val="hlink"/>
                </a:solidFill>
                <a:hlinkClick r:id="rId4"/>
              </a:rPr>
              <a:t>mcaruso@ccctechcenter.org</a:t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>
                <a:solidFill>
                  <a:schemeClr val="dk1"/>
                </a:solidFill>
              </a:rPr>
              <a:t>Rick Snodgrass</a:t>
            </a:r>
            <a:endParaRPr sz="35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 u="sng">
                <a:solidFill>
                  <a:schemeClr val="hlink"/>
                </a:solidFill>
                <a:hlinkClick r:id="rId5"/>
              </a:rPr>
              <a:t>rsnodgrass@ccctechcenter.org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91" name="Google Shape;291;p43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type="title"/>
          </p:nvPr>
        </p:nvSpPr>
        <p:spPr>
          <a:xfrm>
            <a:off x="670725" y="352475"/>
            <a:ext cx="113634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2"/>
                </a:solidFill>
              </a:rPr>
              <a:t>Student Success Suite User Group Info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98" name="Google Shape;298;p44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Crimson Text SemiBold"/>
                <a:ea typeface="Crimson Text SemiBold"/>
                <a:cs typeface="Crimson Text SemiBold"/>
                <a:sym typeface="Crimson Text SemiBold"/>
              </a:rPr>
              <a:t>‹#›</a:t>
            </a:fld>
            <a:endParaRPr>
              <a:latin typeface="Crimson Text SemiBold"/>
              <a:ea typeface="Crimson Text SemiBold"/>
              <a:cs typeface="Crimson Text SemiBold"/>
              <a:sym typeface="Crimson Text SemiBold"/>
            </a:endParaRPr>
          </a:p>
        </p:txBody>
      </p:sp>
      <p:sp>
        <p:nvSpPr>
          <p:cNvPr id="299" name="Google Shape;299;p44"/>
          <p:cNvSpPr txBox="1"/>
          <p:nvPr/>
        </p:nvSpPr>
        <p:spPr>
          <a:xfrm>
            <a:off x="943100" y="1718174"/>
            <a:ext cx="101604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have updated our Student Success Suite User Group meeting information! The current fiscal year meeting information can be found </a:t>
            </a:r>
            <a:r>
              <a:rPr lang="en-US" sz="3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here.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ource Sans Pro"/>
                <a:ea typeface="Source Sans Pro"/>
                <a:cs typeface="Source Sans Pro"/>
                <a:sym typeface="Source Sans Pro"/>
              </a:rPr>
              <a:t>**Please check the </a:t>
            </a:r>
            <a:r>
              <a:rPr lang="en-US" sz="3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Student Success Suite User Group Roster</a:t>
            </a:r>
            <a:r>
              <a:rPr lang="en-US" sz="3000">
                <a:latin typeface="Source Sans Pro"/>
                <a:ea typeface="Source Sans Pro"/>
                <a:cs typeface="Source Sans Pro"/>
                <a:sym typeface="Source Sans Pro"/>
              </a:rPr>
              <a:t> for your names and information.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ource Sans Pro"/>
                <a:ea typeface="Source Sans Pro"/>
                <a:cs typeface="Source Sans Pro"/>
                <a:sym typeface="Source Sans Pro"/>
              </a:rPr>
              <a:t>**If you are not receiving listserv emails, send corrections to: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C78D8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00" name="Google Shape;300;p44"/>
          <p:cNvSpPr txBox="1"/>
          <p:nvPr/>
        </p:nvSpPr>
        <p:spPr>
          <a:xfrm>
            <a:off x="943100" y="4803425"/>
            <a:ext cx="947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ource Sans Pro"/>
                <a:ea typeface="Source Sans Pro"/>
                <a:cs typeface="Source Sans Pro"/>
                <a:sym typeface="Source Sans Pro"/>
              </a:rPr>
              <a:t>Rick Snodgrass - </a:t>
            </a:r>
            <a:r>
              <a:rPr lang="en-US" sz="3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rsnodgrass@ccctechcenter.org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/>
          <p:nvPr>
            <p:ph idx="1" type="body"/>
          </p:nvPr>
        </p:nvSpPr>
        <p:spPr>
          <a:xfrm>
            <a:off x="902700" y="4149075"/>
            <a:ext cx="10386600" cy="105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</a:pPr>
            <a:r>
              <a:rPr lang="en-US" sz="4800">
                <a:solidFill>
                  <a:srgbClr val="002F5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Closing Comments from Jennifer</a:t>
            </a:r>
            <a:endParaRPr sz="4800">
              <a:solidFill>
                <a:srgbClr val="002F5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</a:pPr>
            <a:r>
              <a:t/>
            </a:r>
            <a:endParaRPr sz="4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5"/>
          <p:cNvSpPr txBox="1"/>
          <p:nvPr/>
        </p:nvSpPr>
        <p:spPr>
          <a:xfrm>
            <a:off x="1034750" y="2515800"/>
            <a:ext cx="10550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3C7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 all for joining us - we appreciate your time and your input!</a:t>
            </a:r>
            <a:endParaRPr b="1" sz="3400">
              <a:solidFill>
                <a:srgbClr val="3C78D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7" name="Google Shape;307;p45"/>
          <p:cNvSpPr txBox="1"/>
          <p:nvPr>
            <p:ph type="title"/>
          </p:nvPr>
        </p:nvSpPr>
        <p:spPr>
          <a:xfrm>
            <a:off x="838200" y="-694043"/>
            <a:ext cx="96216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Next meeting: </a:t>
            </a:r>
            <a:endParaRPr>
              <a:solidFill>
                <a:schemeClr val="dk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4800"/>
              <a:buFont typeface="Source Sans Pro"/>
              <a:buNone/>
            </a:pPr>
            <a:r>
              <a:t/>
            </a:r>
            <a:endParaRPr sz="30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-533400" lvl="0" marL="914400" rtl="0" algn="l">
              <a:spcBef>
                <a:spcPts val="0"/>
              </a:spcBef>
              <a:spcAft>
                <a:spcPts val="0"/>
              </a:spcAft>
              <a:buSzPts val="4800"/>
              <a:buFont typeface="Source Sans Pro SemiBold"/>
              <a:buChar char="➔"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April 13</a:t>
            </a: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, 2023 - </a:t>
            </a: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 PM - </a:t>
            </a: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3:30 </a:t>
            </a: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PM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7767875" y="58534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4360088" y="5648750"/>
            <a:ext cx="3923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50">
              <a:solidFill>
                <a:srgbClr val="3C4043"/>
              </a:solidFill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2574675" y="6037300"/>
            <a:ext cx="78108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endParaRPr i="1" sz="18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00" y="929075"/>
            <a:ext cx="4286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5684975" y="1207425"/>
            <a:ext cx="589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5536250" y="929075"/>
            <a:ext cx="6048300" cy="6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Source Sans Pro"/>
                <a:ea typeface="Source Sans Pro"/>
                <a:cs typeface="Source Sans Pro"/>
                <a:sym typeface="Source Sans Pro"/>
              </a:rPr>
              <a:t>Please join us </a:t>
            </a:r>
            <a:endParaRPr sz="4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Source Sans Pro"/>
                <a:ea typeface="Source Sans Pro"/>
                <a:cs typeface="Source Sans Pro"/>
                <a:sym typeface="Source Sans Pro"/>
              </a:rPr>
              <a:t>in welcoming </a:t>
            </a:r>
            <a:endParaRPr sz="4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Julia Arreguy </a:t>
            </a:r>
            <a:r>
              <a:rPr lang="en-US" sz="4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4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Source Sans Pro"/>
                <a:ea typeface="Source Sans Pro"/>
                <a:cs typeface="Source Sans Pro"/>
                <a:sym typeface="Source Sans Pro"/>
              </a:rPr>
              <a:t>           </a:t>
            </a:r>
            <a:endParaRPr sz="4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Source Sans Pro"/>
                <a:ea typeface="Source Sans Pro"/>
                <a:cs typeface="Source Sans Pro"/>
                <a:sym typeface="Source Sans Pro"/>
              </a:rPr>
              <a:t>Our new CCCTC </a:t>
            </a:r>
            <a:endParaRPr sz="4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Source Sans Pro"/>
                <a:ea typeface="Source Sans Pro"/>
                <a:cs typeface="Source Sans Pro"/>
                <a:sym typeface="Source Sans Pro"/>
              </a:rPr>
              <a:t>Chief Technology Officer</a:t>
            </a:r>
            <a:endParaRPr sz="4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7767875" y="58534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5"/>
          <p:cNvSpPr txBox="1"/>
          <p:nvPr/>
        </p:nvSpPr>
        <p:spPr>
          <a:xfrm>
            <a:off x="4360088" y="5648750"/>
            <a:ext cx="3923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50">
              <a:solidFill>
                <a:srgbClr val="3C4043"/>
              </a:solidFill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2574675" y="6037300"/>
            <a:ext cx="78108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endParaRPr i="1" sz="18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547425" y="15825"/>
            <a:ext cx="11235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Success Suite</a:t>
            </a:r>
            <a:r>
              <a:rPr b="1" lang="en-US" sz="4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Meeting </a:t>
            </a:r>
            <a:r>
              <a:rPr b="1" lang="en-US" sz="4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lang="en-US" sz="4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genda</a:t>
            </a:r>
            <a:endParaRPr b="1" sz="4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38" name="Google Shape;138;p25"/>
          <p:cNvGraphicFramePr/>
          <p:nvPr/>
        </p:nvGraphicFramePr>
        <p:xfrm>
          <a:off x="2126825" y="103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{DB807C96-4AF6-4DF8-AD26-31660011B674}</a:tableStyleId>
              </a:tblPr>
              <a:tblGrid>
                <a:gridCol w="1203125"/>
                <a:gridCol w="5559275"/>
                <a:gridCol w="1922225"/>
              </a:tblGrid>
              <a:tr h="4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Time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Topic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Facilitator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6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1:30 - 1:35</a:t>
                      </a:r>
                      <a:endParaRPr i="1" sz="160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Welcome and chat sign in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Rick Snodgrass, Jennifer Coleman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1:35 - 1:40</a:t>
                      </a:r>
                      <a:endParaRPr i="1" sz="160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Intro to New CCCTC CTO Julia Arreguy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Jennifer Coleman 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1:40 - 1:50</a:t>
                      </a:r>
                      <a:endParaRPr i="1" sz="160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Recent Release Roundup  for all SSS Products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Jane Linder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1:50- 1:55</a:t>
                      </a:r>
                      <a:endParaRPr i="1" sz="160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Student Support Statistics 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Jane Linder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1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1:55 - 2:15</a:t>
                      </a:r>
                      <a:endParaRPr i="1" sz="160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SSS Next Gen Application System Architecture Overview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30200" lvl="1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600"/>
                        <a:buFont typeface="Source Sans Pro"/>
                        <a:buChar char="○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Faster development and release cadence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-3302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ource Sans Pro"/>
                        <a:buChar char="○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Improved user experience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Jane Linder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2:15 - 2:25</a:t>
                      </a:r>
                      <a:endParaRPr i="1" sz="160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SSS Next Gen System Analytics 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Jane Linder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2:25 - 2:40</a:t>
                      </a:r>
                      <a:endParaRPr i="1" sz="160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SSS Next Gen Student Testing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Jane Linder and Rick Snodgrass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2:40 - 2:50</a:t>
                      </a:r>
                      <a:endParaRPr i="1" sz="160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Wrap up &amp; Housekeeping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Rick Snodgrass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838200" y="193108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Student Account System Update</a:t>
            </a:r>
            <a:endParaRPr>
              <a:solidFill>
                <a:schemeClr val="dk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694350" y="1278500"/>
            <a:ext cx="11072700" cy="44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300"/>
              <a:buChar char="●"/>
            </a:pPr>
            <a:r>
              <a:rPr b="1" lang="en-US" sz="3500">
                <a:solidFill>
                  <a:srgbClr val="434343"/>
                </a:solidFill>
              </a:rPr>
              <a:t>Support statistics continue to guide improvements</a:t>
            </a:r>
            <a:endParaRPr b="1" sz="3500">
              <a:solidFill>
                <a:srgbClr val="434343"/>
              </a:solidFill>
            </a:endParaRPr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○"/>
            </a:pPr>
            <a:r>
              <a:rPr lang="en-US" sz="3500">
                <a:solidFill>
                  <a:srgbClr val="434343"/>
                </a:solidFill>
              </a:rPr>
              <a:t>Upcoming releases include minor changes to text</a:t>
            </a:r>
            <a:endParaRPr sz="3500">
              <a:solidFill>
                <a:srgbClr val="434343"/>
              </a:solidFill>
            </a:endParaRPr>
          </a:p>
          <a:p>
            <a:pPr indent="-450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■"/>
            </a:pPr>
            <a:r>
              <a:rPr lang="en-US" sz="3500">
                <a:solidFill>
                  <a:srgbClr val="434343"/>
                </a:solidFill>
              </a:rPr>
              <a:t>“Reset Password” replacing “Recover Account”</a:t>
            </a:r>
            <a:endParaRPr sz="3500">
              <a:solidFill>
                <a:srgbClr val="434343"/>
              </a:solidFill>
            </a:endParaRPr>
          </a:p>
          <a:p>
            <a:pPr indent="-450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■"/>
            </a:pPr>
            <a:r>
              <a:rPr lang="en-US" sz="3500">
                <a:solidFill>
                  <a:srgbClr val="434343"/>
                </a:solidFill>
              </a:rPr>
              <a:t>Tell </a:t>
            </a:r>
            <a:r>
              <a:rPr lang="en-US" sz="3500">
                <a:solidFill>
                  <a:srgbClr val="434343"/>
                </a:solidFill>
              </a:rPr>
              <a:t>students</a:t>
            </a:r>
            <a:r>
              <a:rPr lang="en-US" sz="3500">
                <a:solidFill>
                  <a:srgbClr val="434343"/>
                </a:solidFill>
              </a:rPr>
              <a:t> their PII (ie. DOB) will be used to reset their password</a:t>
            </a:r>
            <a:endParaRPr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b="1" lang="en-US" sz="3500">
                <a:solidFill>
                  <a:srgbClr val="434343"/>
                </a:solidFill>
              </a:rPr>
              <a:t>New Chatbot coming soon!!</a:t>
            </a:r>
            <a:endParaRPr b="1" sz="3500">
              <a:solidFill>
                <a:srgbClr val="434343"/>
              </a:solidFill>
            </a:endParaRPr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○"/>
            </a:pPr>
            <a:r>
              <a:rPr lang="en-US" sz="3500">
                <a:solidFill>
                  <a:srgbClr val="434343"/>
                </a:solidFill>
              </a:rPr>
              <a:t>FAQs on creating/access student </a:t>
            </a:r>
            <a:r>
              <a:rPr lang="en-US" sz="3500">
                <a:solidFill>
                  <a:srgbClr val="434343"/>
                </a:solidFill>
              </a:rPr>
              <a:t>account</a:t>
            </a:r>
            <a:r>
              <a:rPr lang="en-US" sz="3500">
                <a:solidFill>
                  <a:srgbClr val="434343"/>
                </a:solidFill>
              </a:rPr>
              <a:t>, also how students can get help from their college</a:t>
            </a:r>
            <a:endParaRPr sz="3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86210">
            <a:off x="6916549" y="3893724"/>
            <a:ext cx="731975" cy="7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838200" y="193108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Application System Update</a:t>
            </a:r>
            <a:endParaRPr>
              <a:solidFill>
                <a:schemeClr val="dk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009225" y="1514000"/>
            <a:ext cx="10515600" cy="41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-US" sz="3500">
                <a:solidFill>
                  <a:schemeClr val="dk1"/>
                </a:solidFill>
              </a:rPr>
              <a:t>Update to tribal affiliations list paused</a:t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-US" sz="3500">
                <a:solidFill>
                  <a:schemeClr val="dk1"/>
                </a:solidFill>
              </a:rPr>
              <a:t>CCCApply Standard Minor Release 6.12 (Jan/Feb)</a:t>
            </a:r>
            <a:endParaRPr sz="3500">
              <a:solidFill>
                <a:schemeClr val="dk1"/>
              </a:solidFill>
            </a:endParaRPr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3500">
                <a:solidFill>
                  <a:schemeClr val="dk1"/>
                </a:solidFill>
              </a:rPr>
              <a:t>AB305 CalVet Enhancement</a:t>
            </a:r>
            <a:endParaRPr sz="3500">
              <a:solidFill>
                <a:schemeClr val="dk1"/>
              </a:solidFill>
            </a:endParaRPr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3500">
                <a:solidFill>
                  <a:schemeClr val="dk1"/>
                </a:solidFill>
              </a:rPr>
              <a:t>New CA Promise Grant App for 2023-2024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838200" y="193108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CCCApply DL Client Phase-Out Update</a:t>
            </a:r>
            <a:endParaRPr>
              <a:solidFill>
                <a:schemeClr val="dk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1009225" y="1285400"/>
            <a:ext cx="10515600" cy="41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-US" sz="3500">
                <a:solidFill>
                  <a:schemeClr val="dk1"/>
                </a:solidFill>
              </a:rPr>
              <a:t>Less than six months to DL Client Phase Out deadline! </a:t>
            </a:r>
            <a:endParaRPr sz="3500">
              <a:solidFill>
                <a:schemeClr val="dk1"/>
              </a:solidFill>
            </a:endParaRPr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3500">
                <a:solidFill>
                  <a:schemeClr val="dk1"/>
                </a:solidFill>
              </a:rPr>
              <a:t>Want SuperGlue? </a:t>
            </a:r>
            <a:br>
              <a:rPr lang="en-US" sz="3500">
                <a:solidFill>
                  <a:schemeClr val="dk1"/>
                </a:solidFill>
              </a:rPr>
            </a:br>
            <a:r>
              <a:rPr lang="en-US" sz="3500">
                <a:solidFill>
                  <a:schemeClr val="dk1"/>
                </a:solidFill>
              </a:rPr>
              <a:t>Contact: </a:t>
            </a:r>
            <a:r>
              <a:rPr lang="en-US" sz="3500" u="sng">
                <a:solidFill>
                  <a:schemeClr val="hlink"/>
                </a:solidFill>
                <a:hlinkClick r:id="rId3"/>
              </a:rPr>
              <a:t>crms@ccctechcenter.org</a:t>
            </a:r>
            <a:r>
              <a:rPr lang="en-US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●"/>
            </a:pPr>
            <a:r>
              <a:rPr lang="en-US" sz="3500">
                <a:solidFill>
                  <a:schemeClr val="dk1"/>
                </a:solidFill>
              </a:rPr>
              <a:t>Recent </a:t>
            </a:r>
            <a:r>
              <a:rPr lang="en-US" sz="3500">
                <a:solidFill>
                  <a:schemeClr val="dk1"/>
                </a:solidFill>
              </a:rPr>
              <a:t>SuperGlue releases includes MANY student fields not available through the DL Client</a:t>
            </a:r>
            <a:endParaRPr sz="3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482200" y="590975"/>
            <a:ext cx="115143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MyPath Update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760750" y="2139075"/>
            <a:ext cx="10957200" cy="187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-US" sz="3500">
                <a:solidFill>
                  <a:schemeClr val="dk1"/>
                </a:solidFill>
              </a:rPr>
              <a:t>MyPath hotfix deployed this week into production</a:t>
            </a:r>
            <a:endParaRPr sz="3500">
              <a:solidFill>
                <a:schemeClr val="dk1"/>
              </a:solidFill>
            </a:endParaRPr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3500">
                <a:solidFill>
                  <a:schemeClr val="dk1"/>
                </a:solidFill>
              </a:rPr>
              <a:t>Pilot deploy December 19, 2022</a:t>
            </a:r>
            <a:endParaRPr sz="3500">
              <a:solidFill>
                <a:schemeClr val="dk1"/>
              </a:solidFill>
            </a:endParaRPr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3500">
                <a:solidFill>
                  <a:schemeClr val="dk1"/>
                </a:solidFill>
              </a:rPr>
              <a:t>Fixes Amazon Doc upload issues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838200" y="193108"/>
            <a:ext cx="10515600" cy="108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Latest Student Support Call Drivers</a:t>
            </a:r>
            <a:endParaRPr>
              <a:solidFill>
                <a:schemeClr val="dk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8610600" y="617696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838200" y="1267800"/>
            <a:ext cx="10344600" cy="44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2800">
                <a:solidFill>
                  <a:srgbClr val="434343"/>
                </a:solidFill>
              </a:rPr>
              <a:t>Support call drivers</a:t>
            </a:r>
            <a:endParaRPr sz="2800">
              <a:solidFill>
                <a:srgbClr val="434343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○"/>
            </a:pPr>
            <a:r>
              <a:rPr lang="en-US" sz="2800">
                <a:solidFill>
                  <a:srgbClr val="434343"/>
                </a:solidFill>
              </a:rPr>
              <a:t>Students looking for Student Account Support = </a:t>
            </a:r>
            <a:r>
              <a:rPr lang="en-US" sz="2800">
                <a:solidFill>
                  <a:srgbClr val="434343"/>
                </a:solidFill>
              </a:rPr>
              <a:t>63.40% </a:t>
            </a:r>
            <a:endParaRPr sz="2800">
              <a:solidFill>
                <a:srgbClr val="434343"/>
              </a:solidFill>
            </a:endParaRPr>
          </a:p>
          <a:p>
            <a:pPr indent="-4064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■"/>
            </a:pPr>
            <a:r>
              <a:rPr lang="en-US" sz="2800">
                <a:solidFill>
                  <a:srgbClr val="434343"/>
                </a:solidFill>
              </a:rPr>
              <a:t>79.59% for the same period last year</a:t>
            </a:r>
            <a:endParaRPr sz="2800">
              <a:solidFill>
                <a:srgbClr val="434343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○"/>
            </a:pPr>
            <a:r>
              <a:rPr lang="en-US" sz="2800">
                <a:solidFill>
                  <a:srgbClr val="434343"/>
                </a:solidFill>
              </a:rPr>
              <a:t>Students looking for help with CCCApply Apps = 15.89%</a:t>
            </a:r>
            <a:endParaRPr sz="2800">
              <a:solidFill>
                <a:srgbClr val="434343"/>
              </a:solidFill>
            </a:endParaRPr>
          </a:p>
          <a:p>
            <a:pPr indent="-4064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■"/>
            </a:pPr>
            <a:r>
              <a:rPr lang="en-US" sz="2800">
                <a:solidFill>
                  <a:srgbClr val="434343"/>
                </a:solidFill>
              </a:rPr>
              <a:t>6.69% of the same period last year  </a:t>
            </a:r>
            <a:endParaRPr sz="28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2800">
                <a:solidFill>
                  <a:srgbClr val="434343"/>
                </a:solidFill>
              </a:rPr>
              <a:t>Students looking for college support services = 20.71% </a:t>
            </a:r>
            <a:endParaRPr sz="2800">
              <a:solidFill>
                <a:srgbClr val="434343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○"/>
            </a:pPr>
            <a:r>
              <a:rPr lang="en-US" sz="2800">
                <a:solidFill>
                  <a:srgbClr val="434343"/>
                </a:solidFill>
              </a:rPr>
              <a:t>13.71% for the same period this last year 9 (course registration, college id, and transcripts, questions that must be deferred to the student's home college)</a:t>
            </a:r>
            <a:endParaRPr sz="2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-Seal-FooterLogo">
  <a:themeElements>
    <a:clrScheme name="CCC Color Palette">
      <a:dk1>
        <a:srgbClr val="565A5C"/>
      </a:dk1>
      <a:lt1>
        <a:srgbClr val="FFFFFF"/>
      </a:lt1>
      <a:dk2>
        <a:srgbClr val="002F5F"/>
      </a:dk2>
      <a:lt2>
        <a:srgbClr val="B2B3B2"/>
      </a:lt2>
      <a:accent1>
        <a:srgbClr val="FFB639"/>
      </a:accent1>
      <a:accent2>
        <a:srgbClr val="002F5F"/>
      </a:accent2>
      <a:accent3>
        <a:srgbClr val="565A5C"/>
      </a:accent3>
      <a:accent4>
        <a:srgbClr val="0066BA"/>
      </a:accent4>
      <a:accent5>
        <a:srgbClr val="002755"/>
      </a:accent5>
      <a:accent6>
        <a:srgbClr val="D4001A"/>
      </a:accent6>
      <a:hlink>
        <a:srgbClr val="40B4E5"/>
      </a:hlink>
      <a:folHlink>
        <a:srgbClr val="AED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-Seal-NoFooter ">
  <a:themeElements>
    <a:clrScheme name="CCC Color Palette">
      <a:dk1>
        <a:srgbClr val="565A5C"/>
      </a:dk1>
      <a:lt1>
        <a:srgbClr val="FFFFFF"/>
      </a:lt1>
      <a:dk2>
        <a:srgbClr val="002F5F"/>
      </a:dk2>
      <a:lt2>
        <a:srgbClr val="B2B3B2"/>
      </a:lt2>
      <a:accent1>
        <a:srgbClr val="FFB639"/>
      </a:accent1>
      <a:accent2>
        <a:srgbClr val="002F5F"/>
      </a:accent2>
      <a:accent3>
        <a:srgbClr val="565A5C"/>
      </a:accent3>
      <a:accent4>
        <a:srgbClr val="0066BA"/>
      </a:accent4>
      <a:accent5>
        <a:srgbClr val="002755"/>
      </a:accent5>
      <a:accent6>
        <a:srgbClr val="D4001A"/>
      </a:accent6>
      <a:hlink>
        <a:srgbClr val="40B4E5"/>
      </a:hlink>
      <a:folHlink>
        <a:srgbClr val="AED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-Seal-FooterLogo">
  <a:themeElements>
    <a:clrScheme name="CCC Color Palette">
      <a:dk1>
        <a:srgbClr val="565A5C"/>
      </a:dk1>
      <a:lt1>
        <a:srgbClr val="FFFFFF"/>
      </a:lt1>
      <a:dk2>
        <a:srgbClr val="002F5F"/>
      </a:dk2>
      <a:lt2>
        <a:srgbClr val="B2B3B2"/>
      </a:lt2>
      <a:accent1>
        <a:srgbClr val="FFB639"/>
      </a:accent1>
      <a:accent2>
        <a:srgbClr val="002F5F"/>
      </a:accent2>
      <a:accent3>
        <a:srgbClr val="565A5C"/>
      </a:accent3>
      <a:accent4>
        <a:srgbClr val="0066BA"/>
      </a:accent4>
      <a:accent5>
        <a:srgbClr val="002755"/>
      </a:accent5>
      <a:accent6>
        <a:srgbClr val="D4001A"/>
      </a:accent6>
      <a:hlink>
        <a:srgbClr val="40B4E5"/>
      </a:hlink>
      <a:folHlink>
        <a:srgbClr val="AED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hite-NoSeal-FooterLogo ">
  <a:themeElements>
    <a:clrScheme name="CCC Color Palette">
      <a:dk1>
        <a:srgbClr val="565A5C"/>
      </a:dk1>
      <a:lt1>
        <a:srgbClr val="FFFFFF"/>
      </a:lt1>
      <a:dk2>
        <a:srgbClr val="002F5F"/>
      </a:dk2>
      <a:lt2>
        <a:srgbClr val="B2B3B2"/>
      </a:lt2>
      <a:accent1>
        <a:srgbClr val="FFB639"/>
      </a:accent1>
      <a:accent2>
        <a:srgbClr val="002F5F"/>
      </a:accent2>
      <a:accent3>
        <a:srgbClr val="565A5C"/>
      </a:accent3>
      <a:accent4>
        <a:srgbClr val="0066BA"/>
      </a:accent4>
      <a:accent5>
        <a:srgbClr val="002755"/>
      </a:accent5>
      <a:accent6>
        <a:srgbClr val="D4001A"/>
      </a:accent6>
      <a:hlink>
        <a:srgbClr val="40B4E5"/>
      </a:hlink>
      <a:folHlink>
        <a:srgbClr val="AED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