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24">
          <p15:clr>
            <a:srgbClr val="A4A3A4"/>
          </p15:clr>
        </p15:guide>
        <p15:guide id="2" pos="6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>
      <p:cViewPr varScale="1">
        <p:scale>
          <a:sx n="105" d="100"/>
          <a:sy n="105" d="100"/>
        </p:scale>
        <p:origin x="840" y="184"/>
      </p:cViewPr>
      <p:guideLst>
        <p:guide orient="horz" pos="624"/>
        <p:guide pos="6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1fb6d480c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Jennifer speaker</a:t>
            </a:r>
            <a:endParaRPr/>
          </a:p>
        </p:txBody>
      </p:sp>
      <p:sp>
        <p:nvSpPr>
          <p:cNvPr id="198" name="Google Shape;198;g11fb6d480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2c02458f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2c02458f4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continue to have as standing update </a:t>
            </a:r>
            <a:endParaRPr/>
          </a:p>
        </p:txBody>
      </p:sp>
      <p:sp>
        <p:nvSpPr>
          <p:cNvPr id="205" name="Google Shape;205;g22c02458f4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46ef5f603a_0_6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Jason share/speak - in google drive (not formatted) https://docs.google.com/presentation/d/1Xnr6tLLkwLmmQurGYjGCGKm5ErZ8dlZE/edit#slide=id.p1</a:t>
            </a:r>
            <a:endParaRPr/>
          </a:p>
        </p:txBody>
      </p:sp>
      <p:sp>
        <p:nvSpPr>
          <p:cNvPr id="212" name="Google Shape;212;g146ef5f603a_0_6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745b11ed23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Jennifer speaker</a:t>
            </a:r>
            <a:endParaRPr/>
          </a:p>
        </p:txBody>
      </p:sp>
      <p:sp>
        <p:nvSpPr>
          <p:cNvPr id="218" name="Google Shape;218;g2745b11ed2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745b11ed2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745b11ed23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25" name="Google Shape;225;g2745b11ed23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745b11ed23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Jason speaker</a:t>
            </a:r>
            <a:endParaRPr/>
          </a:p>
        </p:txBody>
      </p:sp>
      <p:sp>
        <p:nvSpPr>
          <p:cNvPr id="232" name="Google Shape;232;g2745b11ed2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2c02458f4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2c02458f49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impact from not having flexibility, accreditation, guidance from CO to identify remote support and services, sharing resources from CO</a:t>
            </a:r>
            <a:endParaRPr/>
          </a:p>
        </p:txBody>
      </p:sp>
      <p:sp>
        <p:nvSpPr>
          <p:cNvPr id="239" name="Google Shape;239;g22c02458f49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e5f065fe40_0_2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Jason speaker</a:t>
            </a:r>
            <a:endParaRPr/>
          </a:p>
        </p:txBody>
      </p:sp>
      <p:sp>
        <p:nvSpPr>
          <p:cNvPr id="246" name="Google Shape;246;g1e5f065fe40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e5f065fe40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1e5f065fe40_0_2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feature request recommendation</a:t>
            </a:r>
            <a:endParaRPr/>
          </a:p>
        </p:txBody>
      </p:sp>
      <p:sp>
        <p:nvSpPr>
          <p:cNvPr id="253" name="Google Shape;253;g1e5f065fe40_0_2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745b11ed23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Jennifer speaker</a:t>
            </a:r>
            <a:endParaRPr/>
          </a:p>
        </p:txBody>
      </p:sp>
      <p:sp>
        <p:nvSpPr>
          <p:cNvPr id="260" name="Google Shape;260;g2745b11ed23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745b11ed23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745b11ed23_0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change management- per Jason, </a:t>
            </a:r>
            <a:endParaRPr/>
          </a:p>
        </p:txBody>
      </p:sp>
      <p:sp>
        <p:nvSpPr>
          <p:cNvPr id="267" name="Google Shape;267;g2745b11ed23_0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65255edeca_2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4" name="Google Shape;274;g165255edeca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745b11ed23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2745b11ed23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Jennifer speaker</a:t>
            </a:r>
            <a:endParaRPr/>
          </a:p>
        </p:txBody>
      </p:sp>
      <p:sp>
        <p:nvSpPr>
          <p:cNvPr id="281" name="Google Shape;281;g2745b11ed23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8" name="Google Shape;28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745b11ed2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Jason speaker</a:t>
            </a:r>
            <a:endParaRPr/>
          </a:p>
        </p:txBody>
      </p:sp>
      <p:sp>
        <p:nvSpPr>
          <p:cNvPr id="154" name="Google Shape;154;g2745b11ed2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e5f345df6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e5f345df6f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1e5f345df6f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e5f065fe40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e5f065fe40_0_2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1e5f065fe40_0_2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745b11ed23_0_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53575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8" name="Google Shape;178;g2745b11ed23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f31e7d33e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Jennifer speaker</a:t>
            </a:r>
            <a:endParaRPr/>
          </a:p>
        </p:txBody>
      </p:sp>
      <p:sp>
        <p:nvSpPr>
          <p:cNvPr id="185" name="Google Shape;185;g1f31e7d33e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e5bfbe7a9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>
              <a:solidFill>
                <a:srgbClr val="53575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1" name="Google Shape;191;g1e5bfbe7a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" descr="California Community Colleges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12080" y="696196"/>
            <a:ext cx="5599154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4939748" y="1739900"/>
            <a:ext cx="6641949" cy="2573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4572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D"/>
              </a:buClr>
              <a:buSzPts val="4400"/>
              <a:buFont typeface="Source Sans Pro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4939749" y="4325765"/>
            <a:ext cx="6655352" cy="876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457200" bIns="2286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2"/>
          </p:nvPr>
        </p:nvSpPr>
        <p:spPr>
          <a:xfrm>
            <a:off x="4939748" y="5202573"/>
            <a:ext cx="6642652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457200" bIns="2286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9" name="Google Shape;19;p2" descr="&quot;&quot;"/>
          <p:cNvGrpSpPr/>
          <p:nvPr/>
        </p:nvGrpSpPr>
        <p:grpSpPr>
          <a:xfrm>
            <a:off x="0" y="0"/>
            <a:ext cx="4939748" cy="6927574"/>
            <a:chOff x="0" y="0"/>
            <a:chExt cx="4939748" cy="6927574"/>
          </a:xfrm>
        </p:grpSpPr>
        <p:sp>
          <p:nvSpPr>
            <p:cNvPr id="20" name="Google Shape;20;p2"/>
            <p:cNvSpPr/>
            <p:nvPr/>
          </p:nvSpPr>
          <p:spPr>
            <a:xfrm>
              <a:off x="0" y="0"/>
              <a:ext cx="4084983" cy="6927574"/>
            </a:xfrm>
            <a:prstGeom prst="rect">
              <a:avLst/>
            </a:prstGeom>
            <a:solidFill>
              <a:srgbClr val="002F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Source Sans Pro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093304" y="1828800"/>
              <a:ext cx="3846444" cy="3846443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Source Sans Pro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11330940" y="6155346"/>
            <a:ext cx="36576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2"/>
          <p:cNvSpPr>
            <a:spLocks noGrp="1"/>
          </p:cNvSpPr>
          <p:nvPr>
            <p:ph type="pic" idx="3"/>
          </p:nvPr>
        </p:nvSpPr>
        <p:spPr>
          <a:xfrm>
            <a:off x="0" y="914400"/>
            <a:ext cx="4681538" cy="450215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ly Two Areas">
  <p:cSld name="Text Only Two Area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1" descr="&quot;&quot;"/>
          <p:cNvPicPr preferRelativeResize="0"/>
          <p:nvPr/>
        </p:nvPicPr>
        <p:blipFill rotWithShape="1">
          <a:blip r:embed="rId2">
            <a:alphaModFix/>
          </a:blip>
          <a:srcRect t="1" r="12879" b="-1364"/>
          <a:stretch/>
        </p:blipFill>
        <p:spPr>
          <a:xfrm>
            <a:off x="7810500" y="1041748"/>
            <a:ext cx="4381500" cy="509779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200" rIns="4572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0" y="1828800"/>
            <a:ext cx="6065838" cy="401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800" tIns="45700" rIns="685800" bIns="2286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2"/>
          </p:nvPr>
        </p:nvSpPr>
        <p:spPr>
          <a:xfrm>
            <a:off x="6096000" y="1828800"/>
            <a:ext cx="6096000" cy="401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800" tIns="45700" rIns="685800" bIns="2286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11330940" y="6155346"/>
            <a:ext cx="36576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/ Large Content Right">
  <p:cSld name="Text / Large Content Righ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>
            <a:off x="0" y="-1"/>
            <a:ext cx="6126480" cy="182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200" rIns="228600" bIns="2286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>
            <a:off x="0" y="1825625"/>
            <a:ext cx="6126163" cy="415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800" tIns="45700" rIns="685800" bIns="2286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2"/>
          </p:nvPr>
        </p:nvSpPr>
        <p:spPr>
          <a:xfrm>
            <a:off x="6126163" y="495300"/>
            <a:ext cx="54864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800" tIns="45700" rIns="685800" bIns="2286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2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11330940" y="6155346"/>
            <a:ext cx="36576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/ Large Content Left">
  <p:cSld name="Text / Large Content Lef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6065520" y="-1"/>
            <a:ext cx="6126480" cy="182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200" rIns="228600" bIns="2286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6065838" y="1825625"/>
            <a:ext cx="6126162" cy="415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800" tIns="45700" rIns="685800" bIns="2286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2"/>
          </p:nvPr>
        </p:nvSpPr>
        <p:spPr>
          <a:xfrm>
            <a:off x="558800" y="495300"/>
            <a:ext cx="54864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800" tIns="45700" rIns="685800" bIns="2286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2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11330940" y="6155346"/>
            <a:ext cx="36576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ver Two Content">
  <p:cSld name="Text over Two Conten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200" rIns="4572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0" y="1371600"/>
            <a:ext cx="12192000" cy="100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800" tIns="45700" rIns="685800" bIns="2286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2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2"/>
          </p:nvPr>
        </p:nvSpPr>
        <p:spPr>
          <a:xfrm>
            <a:off x="660400" y="2377440"/>
            <a:ext cx="5394960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685800" bIns="2286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2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3"/>
          </p:nvPr>
        </p:nvSpPr>
        <p:spPr>
          <a:xfrm>
            <a:off x="6065520" y="2377440"/>
            <a:ext cx="5486400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685800" bIns="2286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2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11330940" y="6155346"/>
            <a:ext cx="36576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200" rIns="4572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-1" y="1828800"/>
            <a:ext cx="60350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800" tIns="45700" rIns="685800" bIns="2286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2"/>
          </p:nvPr>
        </p:nvSpPr>
        <p:spPr>
          <a:xfrm>
            <a:off x="0" y="2663825"/>
            <a:ext cx="603504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800" tIns="45700" rIns="685800" bIns="2286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2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3"/>
          </p:nvPr>
        </p:nvSpPr>
        <p:spPr>
          <a:xfrm>
            <a:off x="6065520" y="1828800"/>
            <a:ext cx="612648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800" tIns="45700" rIns="685800" bIns="2286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4"/>
          </p:nvPr>
        </p:nvSpPr>
        <p:spPr>
          <a:xfrm>
            <a:off x="6065520" y="2663825"/>
            <a:ext cx="612648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685800" bIns="2286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2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sldNum" idx="12"/>
          </p:nvPr>
        </p:nvSpPr>
        <p:spPr>
          <a:xfrm>
            <a:off x="11330940" y="6155346"/>
            <a:ext cx="36576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002F6D"/>
          </a:solidFill>
          <a:ln>
            <a:noFill/>
          </a:ln>
        </p:spPr>
        <p:txBody>
          <a:bodyPr spcFirstLastPara="1" wrap="square" lIns="457200" tIns="457200" rIns="4572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ource Sans Pro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466214"/>
          </a:xfrm>
          <a:prstGeom prst="rect">
            <a:avLst/>
          </a:prstGeom>
          <a:solidFill>
            <a:srgbClr val="002F6D"/>
          </a:solidFill>
          <a:ln>
            <a:noFill/>
          </a:ln>
        </p:spPr>
        <p:txBody>
          <a:bodyPr spcFirstLastPara="1" wrap="square" lIns="685800" tIns="45700" rIns="685800" bIns="2286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2"/>
          </p:nvPr>
        </p:nvSpPr>
        <p:spPr>
          <a:xfrm>
            <a:off x="5183188" y="1091596"/>
            <a:ext cx="6172200" cy="4432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800" tIns="45700" rIns="685800" bIns="2286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2800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2000"/>
              <a:buNone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sldNum" idx="12"/>
          </p:nvPr>
        </p:nvSpPr>
        <p:spPr>
          <a:xfrm>
            <a:off x="11330940" y="6155346"/>
            <a:ext cx="36576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G Picture with Caption">
  <p:cSld name="LG Picture with Captio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002F6D"/>
          </a:solidFill>
          <a:ln>
            <a:noFill/>
          </a:ln>
        </p:spPr>
        <p:txBody>
          <a:bodyPr spcFirstLastPara="1" wrap="square" lIns="457200" tIns="457200" rIns="4572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ource Sans Pro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466214"/>
          </a:xfrm>
          <a:prstGeom prst="rect">
            <a:avLst/>
          </a:prstGeom>
          <a:solidFill>
            <a:srgbClr val="002F6D"/>
          </a:solidFill>
          <a:ln>
            <a:noFill/>
          </a:ln>
        </p:spPr>
        <p:txBody>
          <a:bodyPr spcFirstLastPara="1" wrap="square" lIns="685800" tIns="45700" rIns="685800" bIns="2286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1" name="Google Shape;111;p17"/>
          <p:cNvSpPr>
            <a:spLocks noGrp="1"/>
          </p:cNvSpPr>
          <p:nvPr>
            <p:ph type="pic" idx="2"/>
          </p:nvPr>
        </p:nvSpPr>
        <p:spPr>
          <a:xfrm>
            <a:off x="5183188" y="457200"/>
            <a:ext cx="6400800" cy="5066414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17"/>
          <p:cNvSpPr txBox="1">
            <a:spLocks noGrp="1"/>
          </p:cNvSpPr>
          <p:nvPr>
            <p:ph type="sldNum" idx="12"/>
          </p:nvPr>
        </p:nvSpPr>
        <p:spPr>
          <a:xfrm>
            <a:off x="11330940" y="6155346"/>
            <a:ext cx="36576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Option 2">
  <p:cSld name="End Slide Option 2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 descr="&quot;&quot;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0022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15" name="Google Shape;115;p18" descr="California Community Colleges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47775" y="1379163"/>
            <a:ext cx="9696450" cy="126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8"/>
          <p:cNvSpPr txBox="1"/>
          <p:nvPr/>
        </p:nvSpPr>
        <p:spPr>
          <a:xfrm>
            <a:off x="0" y="2805043"/>
            <a:ext cx="12192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Thank you!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0" y="3956392"/>
            <a:ext cx="12191999" cy="1427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800" tIns="45700" rIns="685800" bIns="2286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/>
          <p:nvPr/>
        </p:nvSpPr>
        <p:spPr>
          <a:xfrm>
            <a:off x="0" y="5765800"/>
            <a:ext cx="12191999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800" tIns="45700" rIns="6858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www.cccco.edu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8"/>
          <p:cNvSpPr txBox="1">
            <a:spLocks noGrp="1"/>
          </p:cNvSpPr>
          <p:nvPr>
            <p:ph type="sldNum" idx="12"/>
          </p:nvPr>
        </p:nvSpPr>
        <p:spPr>
          <a:xfrm>
            <a:off x="11330940" y="6155346"/>
            <a:ext cx="36576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 Only One Area">
  <p:cSld name="1_Text Only One Area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9" descr="&quot;&quot;"/>
          <p:cNvPicPr preferRelativeResize="0"/>
          <p:nvPr/>
        </p:nvPicPr>
        <p:blipFill rotWithShape="1">
          <a:blip r:embed="rId2">
            <a:alphaModFix/>
          </a:blip>
          <a:srcRect r="12876" b="-1358"/>
          <a:stretch/>
        </p:blipFill>
        <p:spPr>
          <a:xfrm>
            <a:off x="7810500" y="1041748"/>
            <a:ext cx="4381500" cy="509779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9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200" rIns="457200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ldNum" idx="12"/>
          </p:nvPr>
        </p:nvSpPr>
        <p:spPr>
          <a:xfrm>
            <a:off x="11330940" y="6155346"/>
            <a:ext cx="365700" cy="36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1"/>
          </p:nvPr>
        </p:nvSpPr>
        <p:spPr>
          <a:xfrm>
            <a:off x="0" y="1828800"/>
            <a:ext cx="12192000" cy="40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800" tIns="45700" rIns="685800" bIns="228600" anchor="t" anchorCtr="0">
            <a:normAutofit/>
          </a:bodyPr>
          <a:lstStyle>
            <a:lvl1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/ Full Length Content Right">
  <p:cSld name="Text / Full Length Content Righ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0" y="-1"/>
            <a:ext cx="6092825" cy="182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200" rIns="228600" bIns="2286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0" y="1825625"/>
            <a:ext cx="6092825" cy="405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800" tIns="45700" rIns="685800" bIns="2286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2"/>
          </p:nvPr>
        </p:nvSpPr>
        <p:spPr>
          <a:xfrm>
            <a:off x="6092825" y="0"/>
            <a:ext cx="609917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800" tIns="45700" rIns="685800" bIns="2286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2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11330940" y="6155346"/>
            <a:ext cx="36576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 descr="&quot;&quot;"/>
          <p:cNvSpPr/>
          <p:nvPr/>
        </p:nvSpPr>
        <p:spPr>
          <a:xfrm>
            <a:off x="0" y="691117"/>
            <a:ext cx="4939748" cy="5092996"/>
          </a:xfrm>
          <a:prstGeom prst="rect">
            <a:avLst/>
          </a:prstGeom>
          <a:solidFill>
            <a:srgbClr val="002F6D"/>
          </a:solidFill>
          <a:ln w="12700" cap="flat" cmpd="sng">
            <a:solidFill>
              <a:srgbClr val="0022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0" y="684102"/>
            <a:ext cx="4939748" cy="116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200" rIns="4572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ource Sans Pro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0" y="1849438"/>
            <a:ext cx="4940300" cy="3935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228600" rIns="228600" bIns="2286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>
            <a:spLocks noGrp="1"/>
          </p:cNvSpPr>
          <p:nvPr>
            <p:ph type="pic" idx="2"/>
          </p:nvPr>
        </p:nvSpPr>
        <p:spPr>
          <a:xfrm>
            <a:off x="6092825" y="0"/>
            <a:ext cx="609917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11330940" y="6155346"/>
            <a:ext cx="36576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/ Small Content Right">
  <p:cSld name="Text / Small Content Righ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200" rIns="4572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0" y="1832610"/>
            <a:ext cx="6035675" cy="401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800" tIns="45700" rIns="685800" bIns="2286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6035675" y="1828800"/>
            <a:ext cx="5486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800" tIns="45700" rIns="0" bIns="2286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2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11330940" y="6155346"/>
            <a:ext cx="36576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">
  <p:cSld name="Section"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 descr="&quot;&quot;"/>
          <p:cNvSpPr/>
          <p:nvPr/>
        </p:nvSpPr>
        <p:spPr>
          <a:xfrm>
            <a:off x="0" y="0"/>
            <a:ext cx="12192000" cy="6927574"/>
          </a:xfrm>
          <a:prstGeom prst="rect">
            <a:avLst/>
          </a:prstGeom>
          <a:solidFill>
            <a:srgbClr val="002F6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6" descr="&quot;&quot;"/>
          <p:cNvSpPr/>
          <p:nvPr/>
        </p:nvSpPr>
        <p:spPr>
          <a:xfrm>
            <a:off x="1093304" y="1828800"/>
            <a:ext cx="3846444" cy="3846443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6"/>
          <p:cNvSpPr txBox="1">
            <a:spLocks noGrp="1"/>
          </p:cNvSpPr>
          <p:nvPr>
            <p:ph type="ctrTitle"/>
          </p:nvPr>
        </p:nvSpPr>
        <p:spPr>
          <a:xfrm>
            <a:off x="4939748" y="1739901"/>
            <a:ext cx="725225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228600" rIns="4572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Source Sans Pro"/>
              <a:buNone/>
              <a:defRPr sz="6000" u="sng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ubTitle" idx="1"/>
          </p:nvPr>
        </p:nvSpPr>
        <p:spPr>
          <a:xfrm>
            <a:off x="4939748" y="2882901"/>
            <a:ext cx="7252252" cy="2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457200" bIns="2286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4939748" y="4991100"/>
            <a:ext cx="7252252" cy="684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457200" bIns="2286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>
            <a:spLocks noGrp="1"/>
          </p:cNvSpPr>
          <p:nvPr>
            <p:ph type="pic" idx="3"/>
          </p:nvPr>
        </p:nvSpPr>
        <p:spPr>
          <a:xfrm>
            <a:off x="0" y="914400"/>
            <a:ext cx="4681538" cy="4502150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11330940" y="6155346"/>
            <a:ext cx="36576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ly One Area">
  <p:cSld name="Text Only One Area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7" descr="&quot;&quot;"/>
          <p:cNvPicPr preferRelativeResize="0"/>
          <p:nvPr/>
        </p:nvPicPr>
        <p:blipFill rotWithShape="1">
          <a:blip r:embed="rId2">
            <a:alphaModFix/>
          </a:blip>
          <a:srcRect t="1" r="12879" b="-1364"/>
          <a:stretch/>
        </p:blipFill>
        <p:spPr>
          <a:xfrm>
            <a:off x="7810500" y="1041748"/>
            <a:ext cx="4381500" cy="509779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200" rIns="4572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11330940" y="6155346"/>
            <a:ext cx="36576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0" y="1828800"/>
            <a:ext cx="12192000" cy="407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800" tIns="45700" rIns="685800" bIns="2286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ly One Over Two">
  <p:cSld name="Text Only One Over Two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8" descr="&quot;&quot;"/>
          <p:cNvPicPr preferRelativeResize="0"/>
          <p:nvPr/>
        </p:nvPicPr>
        <p:blipFill rotWithShape="1">
          <a:blip r:embed="rId2">
            <a:alphaModFix/>
          </a:blip>
          <a:srcRect t="1" r="12879" b="-1364"/>
          <a:stretch/>
        </p:blipFill>
        <p:spPr>
          <a:xfrm>
            <a:off x="7810500" y="1041748"/>
            <a:ext cx="4381500" cy="509779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200" rIns="4572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"/>
          </p:nvPr>
        </p:nvSpPr>
        <p:spPr>
          <a:xfrm>
            <a:off x="0" y="1371600"/>
            <a:ext cx="12192000" cy="100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800" tIns="45700" rIns="685800" bIns="2286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2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2"/>
          </p:nvPr>
        </p:nvSpPr>
        <p:spPr>
          <a:xfrm>
            <a:off x="0" y="2378075"/>
            <a:ext cx="6065838" cy="347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800" tIns="45700" rIns="685800" bIns="2286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3"/>
          </p:nvPr>
        </p:nvSpPr>
        <p:spPr>
          <a:xfrm>
            <a:off x="6065838" y="2378075"/>
            <a:ext cx="6126162" cy="347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800" tIns="45700" rIns="685800" bIns="2286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11330940" y="6155346"/>
            <a:ext cx="36576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Option 1">
  <p:cSld name="End Slide Option 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 descr="&quot;&quot;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0022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2" name="Google Shape;62;p9" descr="&quot;&quot;"/>
          <p:cNvSpPr/>
          <p:nvPr/>
        </p:nvSpPr>
        <p:spPr>
          <a:xfrm>
            <a:off x="467139" y="1003852"/>
            <a:ext cx="5267739" cy="52578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9"/>
          <p:cNvSpPr>
            <a:spLocks noGrp="1"/>
          </p:cNvSpPr>
          <p:nvPr>
            <p:ph type="pic" idx="2"/>
          </p:nvPr>
        </p:nvSpPr>
        <p:spPr>
          <a:xfrm>
            <a:off x="0" y="560388"/>
            <a:ext cx="5267325" cy="5278437"/>
          </a:xfrm>
          <a:prstGeom prst="rect">
            <a:avLst/>
          </a:prstGeom>
          <a:noFill/>
          <a:ln>
            <a:noFill/>
          </a:ln>
        </p:spPr>
      </p:sp>
      <p:pic>
        <p:nvPicPr>
          <p:cNvPr id="64" name="Google Shape;64;p9" descr="California Community Colleges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396" y="1219752"/>
            <a:ext cx="3146086" cy="118872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9"/>
          <p:cNvSpPr txBox="1"/>
          <p:nvPr/>
        </p:nvSpPr>
        <p:spPr>
          <a:xfrm>
            <a:off x="5734878" y="2805043"/>
            <a:ext cx="645712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Thank you!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1"/>
          </p:nvPr>
        </p:nvSpPr>
        <p:spPr>
          <a:xfrm>
            <a:off x="5735638" y="3956392"/>
            <a:ext cx="6456362" cy="1427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800" tIns="45700" rIns="685800" bIns="2286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/>
          <p:nvPr/>
        </p:nvSpPr>
        <p:spPr>
          <a:xfrm>
            <a:off x="5735638" y="5765800"/>
            <a:ext cx="6557962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800" tIns="45700" rIns="6858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www.cccco.edu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9"/>
          <p:cNvSpPr txBox="1">
            <a:spLocks noGrp="1"/>
          </p:cNvSpPr>
          <p:nvPr>
            <p:ph type="sldNum" idx="12"/>
          </p:nvPr>
        </p:nvSpPr>
        <p:spPr>
          <a:xfrm>
            <a:off x="11330940" y="6155346"/>
            <a:ext cx="36576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ver Content">
  <p:cSld name="Text Over Conte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200" rIns="4572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0" y="1371600"/>
            <a:ext cx="12192000" cy="896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800" tIns="45700" rIns="685800" bIns="2286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2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2"/>
          </p:nvPr>
        </p:nvSpPr>
        <p:spPr>
          <a:xfrm>
            <a:off x="609600" y="2269120"/>
            <a:ext cx="10972800" cy="3701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800" tIns="45700" rIns="685800" bIns="2286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2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11330940" y="6155346"/>
            <a:ext cx="36576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200" rIns="457200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D"/>
              </a:buClr>
              <a:buSzPts val="4400"/>
              <a:buFont typeface="Source Sans Pro"/>
              <a:buNone/>
              <a:defRPr sz="4400" b="0" i="0" u="none" strike="noStrike" cap="none">
                <a:solidFill>
                  <a:srgbClr val="002F6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0" y="1825624"/>
            <a:ext cx="12192000" cy="4175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800" tIns="45700" rIns="685800" bIns="2286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12" name="Google Shape;12;p1" descr="California Community Colleges logo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320140" y="6001350"/>
            <a:ext cx="1579813" cy="59691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11330940" y="6155346"/>
            <a:ext cx="36576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ctrTitle"/>
          </p:nvPr>
        </p:nvSpPr>
        <p:spPr>
          <a:xfrm>
            <a:off x="4939748" y="1739900"/>
            <a:ext cx="6641949" cy="2573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4572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D"/>
              </a:buClr>
              <a:buSzPts val="4400"/>
              <a:buFont typeface="Source Sans Pro"/>
              <a:buNone/>
            </a:pPr>
            <a:r>
              <a:rPr lang="en-US"/>
              <a:t>Systemwide Architecture</a:t>
            </a:r>
            <a:r>
              <a:rPr lang="en-US">
                <a:latin typeface="Source Sans Pro"/>
                <a:ea typeface="Source Sans Pro"/>
                <a:cs typeface="Source Sans Pro"/>
                <a:sym typeface="Source Sans Pro"/>
              </a:rPr>
              <a:t> Committee</a:t>
            </a:r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subTitle" idx="1"/>
          </p:nvPr>
        </p:nvSpPr>
        <p:spPr>
          <a:xfrm>
            <a:off x="4939749" y="4325765"/>
            <a:ext cx="6655352" cy="876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457200" bIns="2286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800"/>
              <a:buNone/>
            </a:pPr>
            <a:r>
              <a:rPr lang="en-US"/>
              <a:t>Bi-Monthly Meeting</a:t>
            </a:r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body" idx="2"/>
          </p:nvPr>
        </p:nvSpPr>
        <p:spPr>
          <a:xfrm>
            <a:off x="4939748" y="5202573"/>
            <a:ext cx="6642652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457200" bIns="2286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400"/>
              <a:buNone/>
            </a:pPr>
            <a:r>
              <a:rPr lang="en-US"/>
              <a:t>August 24, 2023</a:t>
            </a:r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sldNum" idx="12"/>
          </p:nvPr>
        </p:nvSpPr>
        <p:spPr>
          <a:xfrm>
            <a:off x="11330940" y="6155346"/>
            <a:ext cx="36576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9"/>
          <p:cNvSpPr txBox="1">
            <a:spLocks noGrp="1"/>
          </p:cNvSpPr>
          <p:nvPr>
            <p:ph type="subTitle" idx="1"/>
          </p:nvPr>
        </p:nvSpPr>
        <p:spPr>
          <a:xfrm>
            <a:off x="4939748" y="2882901"/>
            <a:ext cx="7252200" cy="21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457200" bIns="2286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Bi-directional SuperGlue</a:t>
            </a:r>
            <a:endParaRPr/>
          </a:p>
        </p:txBody>
      </p:sp>
      <p:sp>
        <p:nvSpPr>
          <p:cNvPr id="201" name="Google Shape;201;p29"/>
          <p:cNvSpPr txBox="1">
            <a:spLocks noGrp="1"/>
          </p:cNvSpPr>
          <p:nvPr>
            <p:ph type="sldNum" idx="12"/>
          </p:nvPr>
        </p:nvSpPr>
        <p:spPr>
          <a:xfrm>
            <a:off x="11330940" y="6155346"/>
            <a:ext cx="365700" cy="36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0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828800"/>
          </a:xfrm>
          <a:prstGeom prst="rect">
            <a:avLst/>
          </a:prstGeom>
        </p:spPr>
        <p:txBody>
          <a:bodyPr spcFirstLastPara="1" wrap="square" lIns="457200" tIns="457200" rIns="457200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Bi-directional SuperGlue Fraud API</a:t>
            </a:r>
            <a:endParaRPr/>
          </a:p>
        </p:txBody>
      </p:sp>
      <p:sp>
        <p:nvSpPr>
          <p:cNvPr id="208" name="Google Shape;208;p30"/>
          <p:cNvSpPr txBox="1">
            <a:spLocks noGrp="1"/>
          </p:cNvSpPr>
          <p:nvPr>
            <p:ph type="sldNum" idx="12"/>
          </p:nvPr>
        </p:nvSpPr>
        <p:spPr>
          <a:xfrm>
            <a:off x="11330940" y="6155346"/>
            <a:ext cx="3657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09" name="Google Shape;209;p30"/>
          <p:cNvSpPr txBox="1">
            <a:spLocks noGrp="1"/>
          </p:cNvSpPr>
          <p:nvPr>
            <p:ph type="body" idx="1"/>
          </p:nvPr>
        </p:nvSpPr>
        <p:spPr>
          <a:xfrm>
            <a:off x="0" y="1255225"/>
            <a:ext cx="12192000" cy="4590300"/>
          </a:xfrm>
          <a:prstGeom prst="rect">
            <a:avLst/>
          </a:prstGeom>
        </p:spPr>
        <p:txBody>
          <a:bodyPr spcFirstLastPara="1" wrap="square" lIns="685800" tIns="45700" rIns="685800" bIns="228600" anchor="t" anchorCtr="0">
            <a:noAutofit/>
          </a:bodyPr>
          <a:lstStyle/>
          <a:p>
            <a:pPr marL="457200" lvl="0" indent="-336232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695"/>
              <a:buFont typeface="Source Sans Pro"/>
              <a:buChar char="•"/>
            </a:pPr>
            <a:r>
              <a:rPr lang="en-US" sz="2470"/>
              <a:t>Current adoption stats</a:t>
            </a:r>
            <a:endParaRPr sz="2470"/>
          </a:p>
          <a:p>
            <a:pPr marL="914400" lvl="1" indent="-33623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95"/>
              <a:buFont typeface="Source Sans Pro"/>
              <a:buChar char="•"/>
            </a:pPr>
            <a:r>
              <a:rPr lang="en-US" sz="2160"/>
              <a:t>Live: 8 colleges</a:t>
            </a:r>
            <a:endParaRPr sz="2160"/>
          </a:p>
          <a:p>
            <a:pPr marL="914400" lvl="1" indent="-33623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95"/>
              <a:buFont typeface="Source Sans Pro"/>
              <a:buChar char="•"/>
            </a:pPr>
            <a:r>
              <a:rPr lang="en-US" sz="2160"/>
              <a:t>Implementation In-progress: 11 colleges</a:t>
            </a:r>
            <a:endParaRPr sz="2160"/>
          </a:p>
          <a:p>
            <a:pPr marL="914400" lvl="1" indent="-33623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95"/>
              <a:buFont typeface="Source Sans Pro"/>
              <a:buChar char="•"/>
            </a:pPr>
            <a:r>
              <a:rPr lang="en-US" sz="2160"/>
              <a:t>Signed Up: 6 colleges</a:t>
            </a:r>
            <a:endParaRPr sz="2160"/>
          </a:p>
          <a:p>
            <a:pPr marL="457200" lvl="0" indent="-33623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95"/>
              <a:buFont typeface="Source Sans Pro"/>
              <a:buChar char="•"/>
            </a:pPr>
            <a:r>
              <a:rPr lang="en-US" sz="2470"/>
              <a:t>Implementation steps / functionality</a:t>
            </a:r>
            <a:endParaRPr sz="2470"/>
          </a:p>
          <a:p>
            <a:pPr marL="914400" lvl="1" indent="-33623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95"/>
              <a:buFont typeface="Source Sans Pro"/>
              <a:buChar char="•"/>
            </a:pPr>
            <a:r>
              <a:rPr lang="en-US" sz="2160"/>
              <a:t>Work with the CCCTC Enabling Services team to obtain API account and credentials</a:t>
            </a:r>
            <a:endParaRPr sz="2160"/>
          </a:p>
          <a:p>
            <a:pPr marL="914400" lvl="1" indent="-33623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95"/>
              <a:buFont typeface="Source Sans Pro"/>
              <a:buChar char="•"/>
            </a:pPr>
            <a:r>
              <a:rPr lang="en-US" sz="2160"/>
              <a:t>Integrate with the Fraud Data (GraphQL) API</a:t>
            </a:r>
            <a:endParaRPr sz="2160"/>
          </a:p>
          <a:p>
            <a:pPr marL="1371600" lvl="2" indent="-33623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95"/>
              <a:buFont typeface="Source Sans Pro"/>
              <a:buChar char="•"/>
            </a:pPr>
            <a:r>
              <a:rPr lang="en-US" sz="1850"/>
              <a:t>Install Postman tool and import event collections (optional, but recommended)</a:t>
            </a:r>
            <a:endParaRPr sz="1850"/>
          </a:p>
          <a:p>
            <a:pPr marL="1371600" lvl="2" indent="-33623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95"/>
              <a:buFont typeface="Source Sans Pro"/>
              <a:buChar char="•"/>
            </a:pPr>
            <a:r>
              <a:rPr lang="en-US" sz="1850"/>
              <a:t>Or set up standard templates in preferred API tool (Python, cURL, Powershell, Ruby, Java, etc.)</a:t>
            </a:r>
            <a:endParaRPr sz="1850"/>
          </a:p>
          <a:p>
            <a:pPr marL="914400" lvl="1" indent="-33623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95"/>
              <a:buFont typeface="Source Sans Pro"/>
              <a:buChar char="•"/>
            </a:pPr>
            <a:r>
              <a:rPr lang="en-US" sz="2160"/>
              <a:t>Install the Fraud Report staging table and deploy latest version of College Adaptor to receive a live stream of fraud notifications; or use the GraphQL Fraud Report Query to receive a list of fraud notification</a:t>
            </a:r>
            <a:endParaRPr sz="2160"/>
          </a:p>
          <a:p>
            <a:pPr marL="457200" lvl="0" indent="-33623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95"/>
              <a:buFont typeface="Source Sans Pro"/>
              <a:buChar char="•"/>
            </a:pPr>
            <a:r>
              <a:rPr lang="en-US" sz="2470"/>
              <a:t>Concerns from the field?</a:t>
            </a:r>
            <a:endParaRPr sz="247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1"/>
          <p:cNvSpPr txBox="1">
            <a:spLocks noGrp="1"/>
          </p:cNvSpPr>
          <p:nvPr>
            <p:ph type="subTitle" idx="1"/>
          </p:nvPr>
        </p:nvSpPr>
        <p:spPr>
          <a:xfrm>
            <a:off x="4939748" y="2882901"/>
            <a:ext cx="7252200" cy="21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457200" bIns="228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ID Proofing / Verification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DEMO by ID.me</a:t>
            </a:r>
            <a:endParaRPr/>
          </a:p>
        </p:txBody>
      </p:sp>
      <p:sp>
        <p:nvSpPr>
          <p:cNvPr id="215" name="Google Shape;215;p31"/>
          <p:cNvSpPr txBox="1">
            <a:spLocks noGrp="1"/>
          </p:cNvSpPr>
          <p:nvPr>
            <p:ph type="sldNum" idx="12"/>
          </p:nvPr>
        </p:nvSpPr>
        <p:spPr>
          <a:xfrm>
            <a:off x="11330940" y="6155346"/>
            <a:ext cx="365700" cy="36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2"/>
          <p:cNvSpPr txBox="1">
            <a:spLocks noGrp="1"/>
          </p:cNvSpPr>
          <p:nvPr>
            <p:ph type="subTitle" idx="1"/>
          </p:nvPr>
        </p:nvSpPr>
        <p:spPr>
          <a:xfrm>
            <a:off x="4939748" y="2882901"/>
            <a:ext cx="7252200" cy="21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457200" bIns="228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Common ERP</a:t>
            </a:r>
            <a:endParaRPr/>
          </a:p>
        </p:txBody>
      </p:sp>
      <p:sp>
        <p:nvSpPr>
          <p:cNvPr id="221" name="Google Shape;221;p32"/>
          <p:cNvSpPr txBox="1">
            <a:spLocks noGrp="1"/>
          </p:cNvSpPr>
          <p:nvPr>
            <p:ph type="sldNum" idx="12"/>
          </p:nvPr>
        </p:nvSpPr>
        <p:spPr>
          <a:xfrm>
            <a:off x="11330940" y="6155346"/>
            <a:ext cx="365700" cy="36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3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828800"/>
          </a:xfrm>
          <a:prstGeom prst="rect">
            <a:avLst/>
          </a:prstGeom>
        </p:spPr>
        <p:txBody>
          <a:bodyPr spcFirstLastPara="1" wrap="square" lIns="457200" tIns="457200" rIns="457200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Common ERP</a:t>
            </a:r>
            <a:endParaRPr/>
          </a:p>
        </p:txBody>
      </p:sp>
      <p:sp>
        <p:nvSpPr>
          <p:cNvPr id="228" name="Google Shape;228;p33"/>
          <p:cNvSpPr txBox="1">
            <a:spLocks noGrp="1"/>
          </p:cNvSpPr>
          <p:nvPr>
            <p:ph type="sldNum" idx="12"/>
          </p:nvPr>
        </p:nvSpPr>
        <p:spPr>
          <a:xfrm>
            <a:off x="11330940" y="6155346"/>
            <a:ext cx="3657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29" name="Google Shape;229;p33"/>
          <p:cNvSpPr txBox="1">
            <a:spLocks noGrp="1"/>
          </p:cNvSpPr>
          <p:nvPr>
            <p:ph type="body" idx="1"/>
          </p:nvPr>
        </p:nvSpPr>
        <p:spPr>
          <a:xfrm>
            <a:off x="0" y="1828800"/>
            <a:ext cx="12192000" cy="4070400"/>
          </a:xfrm>
          <a:prstGeom prst="rect">
            <a:avLst/>
          </a:prstGeom>
        </p:spPr>
        <p:txBody>
          <a:bodyPr spcFirstLastPara="1" wrap="square" lIns="685800" tIns="45700" rIns="685800" bIns="228600" anchor="t" anchorCtr="0">
            <a:norm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Task Force Representation - do you know who your representative is?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CISOA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Other stakeholder groups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More information to come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4"/>
          <p:cNvSpPr txBox="1">
            <a:spLocks noGrp="1"/>
          </p:cNvSpPr>
          <p:nvPr>
            <p:ph type="subTitle" idx="1"/>
          </p:nvPr>
        </p:nvSpPr>
        <p:spPr>
          <a:xfrm>
            <a:off x="4939748" y="2882901"/>
            <a:ext cx="7252200" cy="21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457200" bIns="228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IT / Technology Working Environment</a:t>
            </a:r>
            <a:endParaRPr/>
          </a:p>
        </p:txBody>
      </p:sp>
      <p:sp>
        <p:nvSpPr>
          <p:cNvPr id="235" name="Google Shape;235;p34"/>
          <p:cNvSpPr txBox="1">
            <a:spLocks noGrp="1"/>
          </p:cNvSpPr>
          <p:nvPr>
            <p:ph type="sldNum" idx="12"/>
          </p:nvPr>
        </p:nvSpPr>
        <p:spPr>
          <a:xfrm>
            <a:off x="11330940" y="6155346"/>
            <a:ext cx="365700" cy="36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5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828800"/>
          </a:xfrm>
          <a:prstGeom prst="rect">
            <a:avLst/>
          </a:prstGeom>
        </p:spPr>
        <p:txBody>
          <a:bodyPr spcFirstLastPara="1" wrap="square" lIns="457200" tIns="457200" rIns="45720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2F6D"/>
                </a:solidFill>
              </a:rPr>
              <a:t>IT / Technology Working Environment</a:t>
            </a:r>
            <a:endParaRPr>
              <a:solidFill>
                <a:srgbClr val="002F6D"/>
              </a:solidFill>
            </a:endParaRPr>
          </a:p>
        </p:txBody>
      </p:sp>
      <p:sp>
        <p:nvSpPr>
          <p:cNvPr id="242" name="Google Shape;242;p35"/>
          <p:cNvSpPr txBox="1">
            <a:spLocks noGrp="1"/>
          </p:cNvSpPr>
          <p:nvPr>
            <p:ph type="sldNum" idx="12"/>
          </p:nvPr>
        </p:nvSpPr>
        <p:spPr>
          <a:xfrm>
            <a:off x="11330940" y="6155346"/>
            <a:ext cx="3657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43" name="Google Shape;243;p35"/>
          <p:cNvSpPr txBox="1"/>
          <p:nvPr/>
        </p:nvSpPr>
        <p:spPr>
          <a:xfrm>
            <a:off x="1028700" y="1535375"/>
            <a:ext cx="11163300" cy="24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44474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Systemwide Architecture Committee Recommendations / Input</a:t>
            </a:r>
            <a:endParaRPr sz="2800">
              <a:solidFill>
                <a:srgbClr val="44474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44746"/>
              </a:buClr>
              <a:buSzPts val="2400"/>
              <a:buFont typeface="Source Sans Pro"/>
              <a:buChar char="•"/>
            </a:pPr>
            <a:r>
              <a:rPr lang="en-US" sz="2400">
                <a:solidFill>
                  <a:srgbClr val="444746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Review the In Person /  or Remote work situations at colleges</a:t>
            </a:r>
            <a:endParaRPr sz="2400">
              <a:solidFill>
                <a:srgbClr val="444746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746"/>
              </a:buClr>
              <a:buSzPts val="2400"/>
              <a:buFont typeface="Source Sans Pro"/>
              <a:buChar char="•"/>
            </a:pPr>
            <a:r>
              <a:rPr lang="en-US" sz="2400">
                <a:solidFill>
                  <a:srgbClr val="444746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Review thoughts or impacts for Tech leads and architecture</a:t>
            </a:r>
            <a:endParaRPr sz="2400">
              <a:solidFill>
                <a:srgbClr val="444746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746"/>
              </a:buClr>
              <a:buSzPts val="2400"/>
              <a:buFont typeface="Source Sans Pro"/>
              <a:buChar char="•"/>
            </a:pPr>
            <a:r>
              <a:rPr lang="en-US" sz="2400">
                <a:solidFill>
                  <a:srgbClr val="444746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Discuss flexibility on hiring at the college level</a:t>
            </a:r>
            <a:endParaRPr sz="2400">
              <a:solidFill>
                <a:srgbClr val="444746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Char char="•"/>
            </a:pPr>
            <a:r>
              <a:rPr lang="en-US" sz="2400">
                <a:solidFill>
                  <a:srgbClr val="444746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Change Request Process Input and discussion </a:t>
            </a:r>
            <a:r>
              <a:rPr lang="en-US" sz="2400"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2400">
              <a:solidFill>
                <a:srgbClr val="53575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6"/>
          <p:cNvSpPr txBox="1">
            <a:spLocks noGrp="1"/>
          </p:cNvSpPr>
          <p:nvPr>
            <p:ph type="subTitle" idx="1"/>
          </p:nvPr>
        </p:nvSpPr>
        <p:spPr>
          <a:xfrm>
            <a:off x="4939748" y="2882901"/>
            <a:ext cx="7252200" cy="21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457200" bIns="228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Change Management</a:t>
            </a:r>
            <a:endParaRPr/>
          </a:p>
        </p:txBody>
      </p:sp>
      <p:sp>
        <p:nvSpPr>
          <p:cNvPr id="249" name="Google Shape;249;p36"/>
          <p:cNvSpPr txBox="1">
            <a:spLocks noGrp="1"/>
          </p:cNvSpPr>
          <p:nvPr>
            <p:ph type="sldNum" idx="12"/>
          </p:nvPr>
        </p:nvSpPr>
        <p:spPr>
          <a:xfrm>
            <a:off x="11330940" y="6155346"/>
            <a:ext cx="365700" cy="36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7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828800"/>
          </a:xfrm>
          <a:prstGeom prst="rect">
            <a:avLst/>
          </a:prstGeom>
        </p:spPr>
        <p:txBody>
          <a:bodyPr spcFirstLastPara="1" wrap="square" lIns="457200" tIns="457200" rIns="45720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2F6D"/>
                </a:solidFill>
              </a:rPr>
              <a:t>Change Management</a:t>
            </a:r>
            <a:endParaRPr>
              <a:solidFill>
                <a:srgbClr val="002F6D"/>
              </a:solidFill>
            </a:endParaRPr>
          </a:p>
        </p:txBody>
      </p:sp>
      <p:sp>
        <p:nvSpPr>
          <p:cNvPr id="256" name="Google Shape;256;p37"/>
          <p:cNvSpPr txBox="1">
            <a:spLocks noGrp="1"/>
          </p:cNvSpPr>
          <p:nvPr>
            <p:ph type="sldNum" idx="12"/>
          </p:nvPr>
        </p:nvSpPr>
        <p:spPr>
          <a:xfrm>
            <a:off x="11330940" y="6155346"/>
            <a:ext cx="3657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57" name="Google Shape;257;p37"/>
          <p:cNvSpPr txBox="1"/>
          <p:nvPr/>
        </p:nvSpPr>
        <p:spPr>
          <a:xfrm>
            <a:off x="1028700" y="1535375"/>
            <a:ext cx="11163300" cy="22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44474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Systemwide Architecture Committee Recommendations / Input</a:t>
            </a:r>
            <a:endParaRPr sz="2800">
              <a:solidFill>
                <a:srgbClr val="44474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44746"/>
              </a:buClr>
              <a:buSzPts val="2400"/>
              <a:buFont typeface="Source Sans Pro"/>
              <a:buChar char="•"/>
            </a:pPr>
            <a:r>
              <a:rPr lang="en-US" sz="2400">
                <a:solidFill>
                  <a:srgbClr val="444746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Current Change Management or User Request Process</a:t>
            </a:r>
            <a:endParaRPr sz="2400">
              <a:solidFill>
                <a:srgbClr val="444746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746"/>
              </a:buClr>
              <a:buSzPts val="2400"/>
              <a:buFont typeface="Source Sans Pro"/>
              <a:buChar char="•"/>
            </a:pPr>
            <a:r>
              <a:rPr lang="en-US" sz="2400">
                <a:solidFill>
                  <a:srgbClr val="444746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Current Approval / Governance process</a:t>
            </a:r>
            <a:endParaRPr sz="2400">
              <a:solidFill>
                <a:srgbClr val="444746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>
                <a:solidFill>
                  <a:srgbClr val="444746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Is the need met? What support is needed? Is there a SAC recommendation?</a:t>
            </a:r>
            <a:endParaRPr sz="2400">
              <a:solidFill>
                <a:srgbClr val="444746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8"/>
          <p:cNvSpPr txBox="1">
            <a:spLocks noGrp="1"/>
          </p:cNvSpPr>
          <p:nvPr>
            <p:ph type="subTitle" idx="1"/>
          </p:nvPr>
        </p:nvSpPr>
        <p:spPr>
          <a:xfrm>
            <a:off x="4939748" y="2882901"/>
            <a:ext cx="7252200" cy="21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457200" bIns="228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Future Agenda Topics</a:t>
            </a:r>
            <a:endParaRPr/>
          </a:p>
        </p:txBody>
      </p:sp>
      <p:sp>
        <p:nvSpPr>
          <p:cNvPr id="263" name="Google Shape;263;p38"/>
          <p:cNvSpPr txBox="1">
            <a:spLocks noGrp="1"/>
          </p:cNvSpPr>
          <p:nvPr>
            <p:ph type="sldNum" idx="12"/>
          </p:nvPr>
        </p:nvSpPr>
        <p:spPr>
          <a:xfrm>
            <a:off x="11330940" y="6155346"/>
            <a:ext cx="365700" cy="36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-152400" y="0"/>
            <a:ext cx="6528900" cy="1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200" rIns="228600" bIns="2286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D"/>
              </a:buClr>
              <a:buSzPts val="4100"/>
              <a:buFont typeface="Source Sans Pro"/>
              <a:buNone/>
            </a:pPr>
            <a:r>
              <a:rPr lang="en-US" sz="4100"/>
              <a:t>The </a:t>
            </a:r>
            <a:r>
              <a:rPr lang="en-US" sz="4100" i="1"/>
              <a:t>Vision </a:t>
            </a:r>
            <a:r>
              <a:rPr lang="en-US" sz="4100"/>
              <a:t>+ </a:t>
            </a:r>
            <a:r>
              <a:rPr lang="en-US" sz="4100">
                <a:latin typeface="Source Sans Pro"/>
                <a:ea typeface="Source Sans Pro"/>
                <a:cs typeface="Source Sans Pro"/>
                <a:sym typeface="Source Sans Pro"/>
              </a:rPr>
              <a:t>Digital Equity </a:t>
            </a:r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1"/>
          </p:nvPr>
        </p:nvSpPr>
        <p:spPr>
          <a:xfrm>
            <a:off x="0" y="1825625"/>
            <a:ext cx="6092700" cy="40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800" tIns="45700" rIns="685800" bIns="2286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2800"/>
              <a:buNone/>
            </a:pPr>
            <a:endParaRPr i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2800"/>
              <a:buNone/>
            </a:pPr>
            <a:r>
              <a:rPr lang="en-US" i="1">
                <a:latin typeface="Source Sans Pro"/>
                <a:ea typeface="Source Sans Pro"/>
                <a:cs typeface="Source Sans Pro"/>
                <a:sym typeface="Source Sans Pro"/>
              </a:rPr>
              <a:t>Anyone in California seeking a postsecondary education, regardless of what they look like, where they live, time since high school, and their preferred education modality should have on-demand access.</a:t>
            </a:r>
            <a:endParaRPr i="1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2800"/>
              <a:buNone/>
            </a:pPr>
            <a:endParaRPr i="1"/>
          </a:p>
        </p:txBody>
      </p:sp>
      <p:pic>
        <p:nvPicPr>
          <p:cNvPr id="141" name="Google Shape;141;p21"/>
          <p:cNvPicPr preferRelativeResize="0"/>
          <p:nvPr/>
        </p:nvPicPr>
        <p:blipFill rotWithShape="1">
          <a:blip r:embed="rId3">
            <a:alphaModFix/>
          </a:blip>
          <a:srcRect l="24839" r="25135"/>
          <a:stretch/>
        </p:blipFill>
        <p:spPr>
          <a:xfrm>
            <a:off x="6092825" y="10"/>
            <a:ext cx="6099175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1"/>
          <p:cNvSpPr txBox="1">
            <a:spLocks noGrp="1"/>
          </p:cNvSpPr>
          <p:nvPr>
            <p:ph type="sldNum" idx="12"/>
          </p:nvPr>
        </p:nvSpPr>
        <p:spPr>
          <a:xfrm>
            <a:off x="11330940" y="6155346"/>
            <a:ext cx="36576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9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828800"/>
          </a:xfrm>
          <a:prstGeom prst="rect">
            <a:avLst/>
          </a:prstGeom>
        </p:spPr>
        <p:txBody>
          <a:bodyPr spcFirstLastPara="1" wrap="square" lIns="457200" tIns="457200" rIns="457200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Future Agenda Topics/Reports to Consider</a:t>
            </a:r>
            <a:endParaRPr/>
          </a:p>
        </p:txBody>
      </p:sp>
      <p:sp>
        <p:nvSpPr>
          <p:cNvPr id="270" name="Google Shape;270;p39"/>
          <p:cNvSpPr txBox="1">
            <a:spLocks noGrp="1"/>
          </p:cNvSpPr>
          <p:nvPr>
            <p:ph type="sldNum" idx="12"/>
          </p:nvPr>
        </p:nvSpPr>
        <p:spPr>
          <a:xfrm>
            <a:off x="11330940" y="6155346"/>
            <a:ext cx="3657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271" name="Google Shape;271;p39"/>
          <p:cNvSpPr txBox="1">
            <a:spLocks noGrp="1"/>
          </p:cNvSpPr>
          <p:nvPr>
            <p:ph type="body" idx="1"/>
          </p:nvPr>
        </p:nvSpPr>
        <p:spPr>
          <a:xfrm>
            <a:off x="0" y="1828800"/>
            <a:ext cx="12192000" cy="4070400"/>
          </a:xfrm>
          <a:prstGeom prst="rect">
            <a:avLst/>
          </a:prstGeom>
        </p:spPr>
        <p:txBody>
          <a:bodyPr spcFirstLastPara="1" wrap="square" lIns="685800" tIns="45700" rIns="685800" bIns="228600" anchor="t" anchorCtr="0">
            <a:norm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Competency Based Education (CBE) - reports from CISOA rep going forward (Rupinder)?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Interest / Needed? If so, preferred format - written, etc.?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Others?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Common Course Numbering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AI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0"/>
          <p:cNvSpPr txBox="1">
            <a:spLocks noGrp="1"/>
          </p:cNvSpPr>
          <p:nvPr>
            <p:ph type="subTitle" idx="1"/>
          </p:nvPr>
        </p:nvSpPr>
        <p:spPr>
          <a:xfrm>
            <a:off x="4939748" y="2882901"/>
            <a:ext cx="7252200" cy="21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457200" bIns="2286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n-US"/>
              <a:t>Wrap Up</a:t>
            </a:r>
            <a:endParaRPr/>
          </a:p>
        </p:txBody>
      </p:sp>
      <p:sp>
        <p:nvSpPr>
          <p:cNvPr id="277" name="Google Shape;277;p40"/>
          <p:cNvSpPr txBox="1">
            <a:spLocks noGrp="1"/>
          </p:cNvSpPr>
          <p:nvPr>
            <p:ph type="sldNum" idx="12"/>
          </p:nvPr>
        </p:nvSpPr>
        <p:spPr>
          <a:xfrm>
            <a:off x="11330940" y="6155346"/>
            <a:ext cx="365700" cy="36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1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828800"/>
          </a:xfrm>
          <a:prstGeom prst="rect">
            <a:avLst/>
          </a:prstGeom>
        </p:spPr>
        <p:txBody>
          <a:bodyPr spcFirstLastPara="1" wrap="square" lIns="457200" tIns="457200" rIns="457200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Closing Comments</a:t>
            </a:r>
            <a:endParaRPr/>
          </a:p>
        </p:txBody>
      </p:sp>
      <p:sp>
        <p:nvSpPr>
          <p:cNvPr id="284" name="Google Shape;284;p41"/>
          <p:cNvSpPr txBox="1">
            <a:spLocks noGrp="1"/>
          </p:cNvSpPr>
          <p:nvPr>
            <p:ph type="sldNum" idx="12"/>
          </p:nvPr>
        </p:nvSpPr>
        <p:spPr>
          <a:xfrm>
            <a:off x="11330940" y="6155346"/>
            <a:ext cx="3657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285" name="Google Shape;285;p41"/>
          <p:cNvSpPr txBox="1">
            <a:spLocks noGrp="1"/>
          </p:cNvSpPr>
          <p:nvPr>
            <p:ph type="body" idx="1"/>
          </p:nvPr>
        </p:nvSpPr>
        <p:spPr>
          <a:xfrm>
            <a:off x="0" y="1828800"/>
            <a:ext cx="12192000" cy="4070400"/>
          </a:xfrm>
          <a:prstGeom prst="rect">
            <a:avLst/>
          </a:prstGeom>
        </p:spPr>
        <p:txBody>
          <a:bodyPr spcFirstLastPara="1" wrap="square" lIns="685800" tIns="45700" rIns="685800" bIns="228600" anchor="t" anchorCtr="0">
            <a:norm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Next meeting date: October 19, 2023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Meeting schedule TBD based on TTAC scheduling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SAC website updated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TTAC notes available via link from SAC page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2"/>
          <p:cNvSpPr txBox="1">
            <a:spLocks noGrp="1"/>
          </p:cNvSpPr>
          <p:nvPr>
            <p:ph type="sldNum" idx="12"/>
          </p:nvPr>
        </p:nvSpPr>
        <p:spPr>
          <a:xfrm>
            <a:off x="11330940" y="6155346"/>
            <a:ext cx="36576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>
            <a:spLocks noGrp="1"/>
          </p:cNvSpPr>
          <p:nvPr>
            <p:ph type="title"/>
          </p:nvPr>
        </p:nvSpPr>
        <p:spPr>
          <a:xfrm>
            <a:off x="0" y="684102"/>
            <a:ext cx="4939748" cy="116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200" rIns="4572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ource Sans Pro"/>
              <a:buNone/>
            </a:pPr>
            <a:r>
              <a:rPr lang="en-US">
                <a:latin typeface="Source Sans Pro"/>
                <a:ea typeface="Source Sans Pro"/>
                <a:cs typeface="Source Sans Pro"/>
                <a:sym typeface="Source Sans Pro"/>
              </a:rPr>
              <a:t>Agenda </a:t>
            </a:r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body" idx="1"/>
          </p:nvPr>
        </p:nvSpPr>
        <p:spPr>
          <a:xfrm>
            <a:off x="-275" y="1850075"/>
            <a:ext cx="5084100" cy="39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228600" rIns="228600" bIns="228600" anchor="t" anchorCtr="0">
            <a:noAutofit/>
          </a:bodyPr>
          <a:lstStyle/>
          <a:p>
            <a:pPr marL="28575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Welcome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28575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Roadmap Prioritization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28575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CCCID  Update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28575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Bi-directional SuperGlue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28575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ID Verification / Demo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28575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Common ERP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28575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IT Tech Working Environment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28575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Change Management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28575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Future Agendas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28575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Wrap up</a:t>
            </a:r>
            <a:endParaRPr sz="2400"/>
          </a:p>
        </p:txBody>
      </p:sp>
      <p:pic>
        <p:nvPicPr>
          <p:cNvPr id="150" name="Google Shape;150;p22" descr="A picture containing application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5454" r="25452"/>
          <a:stretch/>
        </p:blipFill>
        <p:spPr>
          <a:xfrm>
            <a:off x="6092825" y="0"/>
            <a:ext cx="60991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2"/>
          <p:cNvSpPr txBox="1">
            <a:spLocks noGrp="1"/>
          </p:cNvSpPr>
          <p:nvPr>
            <p:ph type="sldNum" idx="12"/>
          </p:nvPr>
        </p:nvSpPr>
        <p:spPr>
          <a:xfrm>
            <a:off x="11330940" y="6155346"/>
            <a:ext cx="36576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>
            <a:spLocks noGrp="1"/>
          </p:cNvSpPr>
          <p:nvPr>
            <p:ph type="subTitle" idx="1"/>
          </p:nvPr>
        </p:nvSpPr>
        <p:spPr>
          <a:xfrm>
            <a:off x="4939748" y="2882901"/>
            <a:ext cx="7252200" cy="21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457200" bIns="2286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Roadmap Prioritization</a:t>
            </a:r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sldNum" idx="12"/>
          </p:nvPr>
        </p:nvSpPr>
        <p:spPr>
          <a:xfrm>
            <a:off x="11330940" y="6155346"/>
            <a:ext cx="365700" cy="36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828800"/>
          </a:xfrm>
          <a:prstGeom prst="rect">
            <a:avLst/>
          </a:prstGeom>
        </p:spPr>
        <p:txBody>
          <a:bodyPr spcFirstLastPara="1" wrap="square" lIns="457200" tIns="457200" rIns="457200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College / District / CISOA Input</a:t>
            </a:r>
            <a:endParaRPr/>
          </a:p>
        </p:txBody>
      </p:sp>
      <p:sp>
        <p:nvSpPr>
          <p:cNvPr id="164" name="Google Shape;164;p24"/>
          <p:cNvSpPr txBox="1">
            <a:spLocks noGrp="1"/>
          </p:cNvSpPr>
          <p:nvPr>
            <p:ph type="sldNum" idx="12"/>
          </p:nvPr>
        </p:nvSpPr>
        <p:spPr>
          <a:xfrm>
            <a:off x="11330940" y="6155346"/>
            <a:ext cx="3657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165" name="Google Shape;16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30275"/>
            <a:ext cx="6878300" cy="387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2750" y="3683165"/>
            <a:ext cx="8239252" cy="3274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828800"/>
          </a:xfrm>
          <a:prstGeom prst="rect">
            <a:avLst/>
          </a:prstGeom>
        </p:spPr>
        <p:txBody>
          <a:bodyPr spcFirstLastPara="1" wrap="square" lIns="457200" tIns="457200" rIns="457200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Chancellor’s Office - Systemwide Tech Roadmap</a:t>
            </a:r>
            <a:endParaRPr/>
          </a:p>
        </p:txBody>
      </p:sp>
      <p:sp>
        <p:nvSpPr>
          <p:cNvPr id="173" name="Google Shape;173;p25"/>
          <p:cNvSpPr txBox="1">
            <a:spLocks noGrp="1"/>
          </p:cNvSpPr>
          <p:nvPr>
            <p:ph type="sldNum" idx="12"/>
          </p:nvPr>
        </p:nvSpPr>
        <p:spPr>
          <a:xfrm>
            <a:off x="11330940" y="6155346"/>
            <a:ext cx="3657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74" name="Google Shape;174;p25"/>
          <p:cNvSpPr txBox="1">
            <a:spLocks noGrp="1"/>
          </p:cNvSpPr>
          <p:nvPr>
            <p:ph type="body" idx="1"/>
          </p:nvPr>
        </p:nvSpPr>
        <p:spPr>
          <a:xfrm>
            <a:off x="86350" y="1275775"/>
            <a:ext cx="4245000" cy="46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45700" rIns="685800" bIns="22860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b="1"/>
          </a:p>
          <a:p>
            <a:pPr marL="0" marR="0" lvl="0" indent="22859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CO focus areas</a:t>
            </a:r>
            <a:endParaRPr sz="1800"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500"/>
          </a:p>
          <a:p>
            <a:pPr marL="0" marR="0" lvl="0" indent="22859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FY23/24 (7/1/23 - 6/30/24)</a:t>
            </a:r>
            <a:endParaRPr sz="1800"/>
          </a:p>
          <a:p>
            <a:pPr marL="45720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500"/>
          </a:p>
          <a:p>
            <a:pPr marL="0" marR="0" lvl="0" indent="22859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Eleven specific applications</a:t>
            </a:r>
            <a:endParaRPr sz="1800"/>
          </a:p>
          <a:p>
            <a:pPr marL="45720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500"/>
          </a:p>
          <a:p>
            <a:pPr marL="0" marR="0" lvl="0" indent="22859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Phases designated by color</a:t>
            </a:r>
            <a:endParaRPr sz="1800"/>
          </a:p>
          <a:p>
            <a:pPr marL="45720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500"/>
          </a:p>
          <a:p>
            <a:pPr marL="0" lvl="0" indent="22859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One of many roadmaps</a:t>
            </a:r>
            <a:endParaRPr sz="18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500"/>
          </a:p>
          <a:p>
            <a:pPr marL="0" lvl="0" indent="22859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Each grant can have many Apps.</a:t>
            </a:r>
            <a:endParaRPr sz="18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75" name="Google Shape;175;p25"/>
          <p:cNvPicPr preferRelativeResize="0"/>
          <p:nvPr/>
        </p:nvPicPr>
        <p:blipFill>
          <a:blip r:embed="rId3"/>
          <a:srcRect/>
          <a:stretch/>
        </p:blipFill>
        <p:spPr>
          <a:xfrm>
            <a:off x="3218689" y="939725"/>
            <a:ext cx="8729472" cy="5741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 txBox="1">
            <a:spLocks noGrp="1"/>
          </p:cNvSpPr>
          <p:nvPr>
            <p:ph type="sldNum" idx="12"/>
          </p:nvPr>
        </p:nvSpPr>
        <p:spPr>
          <a:xfrm>
            <a:off x="11330940" y="6155346"/>
            <a:ext cx="365700" cy="36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81" name="Google Shape;181;p26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200" rIns="457200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D"/>
              </a:buClr>
              <a:buSzPct val="81818"/>
              <a:buFont typeface="Source Sans Pro"/>
              <a:buNone/>
            </a:pPr>
            <a:r>
              <a:rPr lang="en-US"/>
              <a:t>Chancellor’s Office - Systemwide Security Roadmap</a:t>
            </a:r>
            <a:endParaRPr i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82" name="Google Shape;182;p26"/>
          <p:cNvPicPr preferRelativeResize="0"/>
          <p:nvPr/>
        </p:nvPicPr>
        <p:blipFill rotWithShape="1">
          <a:blip r:embed="rId3">
            <a:alphaModFix/>
          </a:blip>
          <a:srcRect l="921" b="1989"/>
          <a:stretch/>
        </p:blipFill>
        <p:spPr>
          <a:xfrm>
            <a:off x="1257975" y="1095450"/>
            <a:ext cx="10072977" cy="490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/>
          <p:cNvSpPr txBox="1">
            <a:spLocks noGrp="1"/>
          </p:cNvSpPr>
          <p:nvPr>
            <p:ph type="subTitle" idx="1"/>
          </p:nvPr>
        </p:nvSpPr>
        <p:spPr>
          <a:xfrm>
            <a:off x="4939748" y="2882901"/>
            <a:ext cx="7252200" cy="21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457200" bIns="2286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CCCID Update</a:t>
            </a:r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sldNum" idx="12"/>
          </p:nvPr>
        </p:nvSpPr>
        <p:spPr>
          <a:xfrm>
            <a:off x="11330940" y="6155346"/>
            <a:ext cx="365700" cy="36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200" rIns="4572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D"/>
              </a:buClr>
              <a:buSzPts val="3600"/>
              <a:buFont typeface="Source Sans Pro"/>
              <a:buNone/>
            </a:pPr>
            <a:r>
              <a:rPr lang="en-US"/>
              <a:t>CCCIDs for All Students - Update</a:t>
            </a:r>
            <a:endParaRPr i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4" name="Google Shape;194;p28"/>
          <p:cNvSpPr txBox="1">
            <a:spLocks noGrp="1"/>
          </p:cNvSpPr>
          <p:nvPr>
            <p:ph type="sldNum" idx="12"/>
          </p:nvPr>
        </p:nvSpPr>
        <p:spPr>
          <a:xfrm>
            <a:off x="11330940" y="6155346"/>
            <a:ext cx="365700" cy="36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95" name="Google Shape;195;p28"/>
          <p:cNvSpPr txBox="1">
            <a:spLocks noGrp="1"/>
          </p:cNvSpPr>
          <p:nvPr>
            <p:ph type="body" idx="1"/>
          </p:nvPr>
        </p:nvSpPr>
        <p:spPr>
          <a:xfrm>
            <a:off x="0" y="1720516"/>
            <a:ext cx="12192000" cy="40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800" tIns="45700" rIns="685800" bIns="228600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Process for generating CCCIDs for special populations</a:t>
            </a:r>
            <a:endParaRPr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Currently available for one at a time loading, enhancement underway</a:t>
            </a:r>
            <a:endParaRPr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Expected in production: spring 2024</a:t>
            </a:r>
            <a:endParaRPr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MIS Error Checking will inform future updates</a:t>
            </a:r>
            <a:endParaRPr/>
          </a:p>
          <a:p>
            <a:pPr marL="137160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20% threshold</a:t>
            </a:r>
            <a:endParaRPr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Duplicate Handling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Memo with updates = pending approval / distribution</a:t>
            </a:r>
            <a:endParaRPr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Timeline Extended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lifornia Community Colleges - Primary">
  <a:themeElements>
    <a:clrScheme name="CCC 2018">
      <a:dk1>
        <a:srgbClr val="002F6D"/>
      </a:dk1>
      <a:lt1>
        <a:srgbClr val="FFFFFF"/>
      </a:lt1>
      <a:dk2>
        <a:srgbClr val="555759"/>
      </a:dk2>
      <a:lt2>
        <a:srgbClr val="0066BA"/>
      </a:lt2>
      <a:accent1>
        <a:srgbClr val="002F6D"/>
      </a:accent1>
      <a:accent2>
        <a:srgbClr val="FFB600"/>
      </a:accent2>
      <a:accent3>
        <a:srgbClr val="717271"/>
      </a:accent3>
      <a:accent4>
        <a:srgbClr val="002755"/>
      </a:accent4>
      <a:accent5>
        <a:srgbClr val="0066BA"/>
      </a:accent5>
      <a:accent6>
        <a:srgbClr val="40B4E5"/>
      </a:accent6>
      <a:hlink>
        <a:srgbClr val="0066BA"/>
      </a:hlink>
      <a:folHlink>
        <a:srgbClr val="002F6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614</Words>
  <Application>Microsoft Macintosh PowerPoint</Application>
  <PresentationFormat>Widescreen</PresentationFormat>
  <Paragraphs>138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Source Sans Pro</vt:lpstr>
      <vt:lpstr>California Community Colleges - Primary</vt:lpstr>
      <vt:lpstr>Systemwide Architecture Committee</vt:lpstr>
      <vt:lpstr>The Vision + Digital Equity </vt:lpstr>
      <vt:lpstr>Agenda </vt:lpstr>
      <vt:lpstr>PowerPoint Presentation</vt:lpstr>
      <vt:lpstr>College / District / CISOA Input</vt:lpstr>
      <vt:lpstr>Chancellor’s Office - Systemwide Tech Roadmap</vt:lpstr>
      <vt:lpstr>Chancellor’s Office - Systemwide Security Roadmap</vt:lpstr>
      <vt:lpstr>PowerPoint Presentation</vt:lpstr>
      <vt:lpstr>CCCIDs for All Students - Update</vt:lpstr>
      <vt:lpstr>PowerPoint Presentation</vt:lpstr>
      <vt:lpstr>Bi-directional SuperGlue Fraud API</vt:lpstr>
      <vt:lpstr>PowerPoint Presentation</vt:lpstr>
      <vt:lpstr>PowerPoint Presentation</vt:lpstr>
      <vt:lpstr>Common ERP</vt:lpstr>
      <vt:lpstr>PowerPoint Presentation</vt:lpstr>
      <vt:lpstr>IT / Technology Working Environment</vt:lpstr>
      <vt:lpstr>PowerPoint Presentation</vt:lpstr>
      <vt:lpstr>Change Management</vt:lpstr>
      <vt:lpstr>PowerPoint Presentation</vt:lpstr>
      <vt:lpstr>Future Agenda Topics/Reports to Consider</vt:lpstr>
      <vt:lpstr>PowerPoint Presentation</vt:lpstr>
      <vt:lpstr>Closing Comments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Systemwide Architecture Committee</dc:title>
  <cp:lastModifiedBy>Taylor, Melissa</cp:lastModifiedBy>
  <cp:revision>1</cp:revision>
  <dcterms:modified xsi:type="dcterms:W3CDTF">2023-09-27T20:40:02Z</dcterms:modified>
</cp:coreProperties>
</file>