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0" r:id="rId2"/>
  </p:sldMasterIdLst>
  <p:notesMasterIdLst>
    <p:notesMasterId r:id="rId26"/>
  </p:notesMasterIdLst>
  <p:sldIdLst>
    <p:sldId id="256" r:id="rId3"/>
    <p:sldId id="265" r:id="rId4"/>
    <p:sldId id="267" r:id="rId5"/>
    <p:sldId id="268" r:id="rId6"/>
    <p:sldId id="257" r:id="rId7"/>
    <p:sldId id="258" r:id="rId8"/>
    <p:sldId id="259" r:id="rId9"/>
    <p:sldId id="260" r:id="rId10"/>
    <p:sldId id="285" r:id="rId11"/>
    <p:sldId id="286" r:id="rId12"/>
    <p:sldId id="288" r:id="rId13"/>
    <p:sldId id="289" r:id="rId14"/>
    <p:sldId id="287" r:id="rId15"/>
    <p:sldId id="290" r:id="rId16"/>
    <p:sldId id="291" r:id="rId17"/>
    <p:sldId id="292" r:id="rId18"/>
    <p:sldId id="293" r:id="rId19"/>
    <p:sldId id="297" r:id="rId20"/>
    <p:sldId id="294" r:id="rId21"/>
    <p:sldId id="295" r:id="rId22"/>
    <p:sldId id="282" r:id="rId23"/>
    <p:sldId id="296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701"/>
  </p:normalViewPr>
  <p:slideViewPr>
    <p:cSldViewPr snapToGrid="0" snapToObjects="1">
      <p:cViewPr varScale="1">
        <p:scale>
          <a:sx n="100" d="100"/>
          <a:sy n="100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CF372-CEF7-3441-974E-2FCFC374FC04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17221-A5DB-7B42-B1CF-6EC943D2C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0" y="4445000"/>
            <a:ext cx="8534400" cy="6396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0" y="5054600"/>
            <a:ext cx="8534400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3556000" y="5562600"/>
            <a:ext cx="8534400" cy="304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33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66800"/>
            <a:ext cx="110744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28800"/>
            <a:ext cx="11074400" cy="4470400"/>
          </a:xfrm>
        </p:spPr>
        <p:txBody>
          <a:bodyPr/>
          <a:lstStyle>
            <a:lvl1pPr>
              <a:spcAft>
                <a:spcPts val="800"/>
              </a:spcAft>
              <a:defRPr baseline="0"/>
            </a:lvl1pPr>
            <a:lvl2pPr marL="990575" marR="0" indent="-38099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Courier New" pitchFamily="49" charset="0"/>
              <a:buChar char="o"/>
              <a:tabLst/>
              <a:defRPr/>
            </a:lvl2pPr>
            <a:lvl3pPr>
              <a:spcAft>
                <a:spcPts val="800"/>
              </a:spcAft>
              <a:defRPr baseline="0"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EE67BEA-04E2-4D2E-BC7E-1EAECDA2CCF6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edt Li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66800"/>
            <a:ext cx="110744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28800"/>
            <a:ext cx="11074400" cy="4470400"/>
          </a:xfrm>
        </p:spPr>
        <p:txBody>
          <a:bodyPr/>
          <a:lstStyle>
            <a:lvl1pPr marL="609585" marR="0" indent="-609585" algn="l" defTabSz="1219170" rtl="0" eaLnBrk="1" fontAlgn="auto" latinLnBrk="0" hangingPunct="1">
              <a:lnSpc>
                <a:spcPts val="32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lvl1pPr>
            <a:lvl2pPr marL="1219170" marR="0" indent="-609585" algn="l" defTabSz="1219170" rtl="0" eaLnBrk="1" fontAlgn="auto" latinLnBrk="0" hangingPunct="1">
              <a:lnSpc>
                <a:spcPts val="32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+mj-lt"/>
              <a:buAutoNum type="alphaLcPeriod"/>
              <a:tabLst/>
              <a:defRPr/>
            </a:lvl2pPr>
            <a:lvl3pPr marL="1828754" indent="-609585">
              <a:spcAft>
                <a:spcPts val="800"/>
              </a:spcAft>
              <a:buFont typeface="+mj-lt"/>
              <a:buAutoNum type="romanLcPeriod"/>
              <a:defRPr/>
            </a:lvl3pPr>
            <a:lvl4pPr marL="2285943" indent="-457189">
              <a:spcAft>
                <a:spcPts val="800"/>
              </a:spcAft>
              <a:buFont typeface="Arial" pitchFamily="34" charset="0"/>
              <a:buChar char="•"/>
              <a:defRPr/>
            </a:lvl4pPr>
            <a:lvl5pPr marL="2895528" indent="-457189">
              <a:spcAft>
                <a:spcPts val="800"/>
              </a:spcAft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EE67BEA-04E2-4D2E-BC7E-1EAECDA2CCF6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umbered Li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66800"/>
            <a:ext cx="110744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E67BEA-04E2-4D2E-BC7E-1EAECDA2CC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508000" y="1701801"/>
            <a:ext cx="5488517" cy="4470400"/>
          </a:xfrm>
        </p:spPr>
        <p:txBody>
          <a:bodyPr>
            <a:noAutofit/>
          </a:bodyPr>
          <a:lstStyle>
            <a:lvl1pPr marL="609585" indent="-609585">
              <a:spcAft>
                <a:spcPts val="800"/>
              </a:spcAft>
              <a:buFont typeface="+mj-lt"/>
              <a:buAutoNum type="arabicPeriod"/>
              <a:defRPr sz="2667"/>
            </a:lvl1pPr>
            <a:lvl2pPr marL="1219170" indent="-609585">
              <a:spcAft>
                <a:spcPts val="800"/>
              </a:spcAft>
              <a:buFont typeface="+mj-lt"/>
              <a:buAutoNum type="alphaLcPeriod"/>
              <a:defRPr sz="2667"/>
            </a:lvl2pPr>
            <a:lvl3pPr marL="1676358" indent="-457189">
              <a:spcAft>
                <a:spcPts val="800"/>
              </a:spcAft>
              <a:buFont typeface="+mj-lt"/>
              <a:buAutoNum type="romanLcPeriod"/>
              <a:defRPr sz="2400"/>
            </a:lvl3pPr>
            <a:lvl4pPr marL="2285943" indent="-457189">
              <a:spcAft>
                <a:spcPts val="800"/>
              </a:spcAft>
              <a:buFont typeface="Arial" pitchFamily="34" charset="0"/>
              <a:buChar char="•"/>
              <a:defRPr sz="2133"/>
            </a:lvl4pPr>
            <a:lvl5pPr marL="2895528" indent="-457189">
              <a:spcAft>
                <a:spcPts val="800"/>
              </a:spcAft>
              <a:buFont typeface="Courier New" pitchFamily="49" charset="0"/>
              <a:buChar char="o"/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1701800"/>
            <a:ext cx="5488517" cy="4470400"/>
          </a:xfrm>
        </p:spPr>
        <p:txBody>
          <a:bodyPr>
            <a:noAutofit/>
          </a:bodyPr>
          <a:lstStyle>
            <a:lvl1pPr marL="609585" indent="-609585">
              <a:spcAft>
                <a:spcPts val="800"/>
              </a:spcAft>
              <a:buFont typeface="+mj-lt"/>
              <a:buAutoNum type="arabicPeriod"/>
              <a:defRPr sz="2667"/>
            </a:lvl1pPr>
            <a:lvl2pPr marL="1219170" indent="-609585">
              <a:spcAft>
                <a:spcPts val="800"/>
              </a:spcAft>
              <a:buFont typeface="+mj-lt"/>
              <a:buAutoNum type="alphaLcPeriod"/>
              <a:defRPr sz="2667"/>
            </a:lvl2pPr>
            <a:lvl3pPr marL="1676358" indent="-457189">
              <a:spcAft>
                <a:spcPts val="800"/>
              </a:spcAft>
              <a:buFont typeface="+mj-lt"/>
              <a:buAutoNum type="romanLcPeriod"/>
              <a:defRPr sz="2400"/>
            </a:lvl3pPr>
            <a:lvl4pPr marL="2285943" indent="-457189">
              <a:spcAft>
                <a:spcPts val="800"/>
              </a:spcAft>
              <a:buFont typeface="Arial" pitchFamily="34" charset="0"/>
              <a:buChar char="•"/>
              <a:defRPr sz="2133"/>
            </a:lvl4pPr>
            <a:lvl5pPr marL="2895528" indent="-457189">
              <a:spcAft>
                <a:spcPts val="800"/>
              </a:spcAft>
              <a:buFont typeface="Courier New" pitchFamily="49" charset="0"/>
              <a:buChar char="o"/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Bulleted Li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66800"/>
            <a:ext cx="110744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01800"/>
            <a:ext cx="5486400" cy="4373563"/>
          </a:xfrm>
        </p:spPr>
        <p:txBody>
          <a:bodyPr/>
          <a:lstStyle>
            <a:lvl1pPr>
              <a:spcAft>
                <a:spcPts val="800"/>
              </a:spcAft>
              <a:defRPr sz="2667"/>
            </a:lvl1pPr>
            <a:lvl2pPr marL="990575" indent="-380990">
              <a:spcAft>
                <a:spcPts val="800"/>
              </a:spcAft>
              <a:buFont typeface="Courier New" pitchFamily="49" charset="0"/>
              <a:buChar char="o"/>
              <a:defRPr sz="2667"/>
            </a:lvl2pPr>
            <a:lvl3pPr>
              <a:spcAft>
                <a:spcPts val="800"/>
              </a:spcAft>
              <a:defRPr sz="2667"/>
            </a:lvl3pPr>
            <a:lvl4pPr>
              <a:spcAft>
                <a:spcPts val="800"/>
              </a:spcAft>
              <a:defRPr sz="2400"/>
            </a:lvl4pPr>
            <a:lvl5pPr>
              <a:spcAft>
                <a:spcPts val="800"/>
              </a:spcAft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701800"/>
            <a:ext cx="5486400" cy="4373563"/>
          </a:xfrm>
        </p:spPr>
        <p:txBody>
          <a:bodyPr/>
          <a:lstStyle>
            <a:lvl1pPr>
              <a:spcAft>
                <a:spcPts val="800"/>
              </a:spcAft>
              <a:defRPr sz="2667"/>
            </a:lvl1pPr>
            <a:lvl2pPr marL="990575" indent="-380990">
              <a:spcAft>
                <a:spcPts val="800"/>
              </a:spcAft>
              <a:buFont typeface="Courier New" pitchFamily="49" charset="0"/>
              <a:buChar char="o"/>
              <a:defRPr sz="2667"/>
            </a:lvl2pPr>
            <a:lvl3pPr>
              <a:spcAft>
                <a:spcPts val="800"/>
              </a:spcAft>
              <a:defRPr sz="2667"/>
            </a:lvl3pPr>
            <a:lvl4pPr>
              <a:spcAft>
                <a:spcPts val="800"/>
              </a:spcAft>
              <a:defRPr sz="2400"/>
            </a:lvl4pPr>
            <a:lvl5pPr>
              <a:spcAft>
                <a:spcPts val="800"/>
              </a:spcAft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E67BEA-04E2-4D2E-BC7E-1EAECDA2CCF6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, Subhead, Numbered Li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66800"/>
            <a:ext cx="110744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1800"/>
            <a:ext cx="5486400" cy="4064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133601"/>
            <a:ext cx="5486400" cy="3886200"/>
          </a:xfrm>
        </p:spPr>
        <p:txBody>
          <a:bodyPr/>
          <a:lstStyle>
            <a:lvl1pPr marL="609585" indent="-609585">
              <a:spcAft>
                <a:spcPts val="800"/>
              </a:spcAft>
              <a:buFont typeface="+mj-lt"/>
              <a:buAutoNum type="arabicPeriod"/>
              <a:defRPr sz="2667"/>
            </a:lvl1pPr>
            <a:lvl2pPr marL="1219170" indent="-609585">
              <a:spcAft>
                <a:spcPts val="800"/>
              </a:spcAft>
              <a:buFont typeface="+mj-lt"/>
              <a:buAutoNum type="alphaLcPeriod"/>
              <a:defRPr sz="2667"/>
            </a:lvl2pPr>
            <a:lvl3pPr marL="1676358" indent="-457189">
              <a:spcAft>
                <a:spcPts val="800"/>
              </a:spcAft>
              <a:buFont typeface="+mj-lt"/>
              <a:buAutoNum type="romanLcPeriod"/>
              <a:defRPr sz="2400"/>
            </a:lvl3pPr>
            <a:lvl4pPr marL="2285943" indent="-457189">
              <a:spcAft>
                <a:spcPts val="800"/>
              </a:spcAft>
              <a:buFont typeface="Arial" pitchFamily="34" charset="0"/>
              <a:buChar char="•"/>
              <a:defRPr sz="2133"/>
            </a:lvl4pPr>
            <a:lvl5pPr marL="2895528" indent="-457189">
              <a:spcAft>
                <a:spcPts val="800"/>
              </a:spcAft>
              <a:buFont typeface="Courier New" pitchFamily="49" charset="0"/>
              <a:buChar char="o"/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701800"/>
            <a:ext cx="5486401" cy="4064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667" b="1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133601"/>
            <a:ext cx="5486401" cy="3886200"/>
          </a:xfrm>
        </p:spPr>
        <p:txBody>
          <a:bodyPr/>
          <a:lstStyle>
            <a:lvl1pPr marL="609585" indent="-609585">
              <a:spcAft>
                <a:spcPts val="800"/>
              </a:spcAft>
              <a:buFont typeface="+mj-lt"/>
              <a:buAutoNum type="arabicPeriod"/>
              <a:defRPr sz="2667"/>
            </a:lvl1pPr>
            <a:lvl2pPr marL="1219170" indent="-609585">
              <a:spcAft>
                <a:spcPts val="800"/>
              </a:spcAft>
              <a:buFont typeface="+mj-lt"/>
              <a:buAutoNum type="alphaLcPeriod"/>
              <a:defRPr sz="2667"/>
            </a:lvl2pPr>
            <a:lvl3pPr marL="1676358" indent="-457189">
              <a:spcAft>
                <a:spcPts val="800"/>
              </a:spcAft>
              <a:buFont typeface="+mj-lt"/>
              <a:buAutoNum type="romanLcPeriod"/>
              <a:defRPr sz="2400"/>
            </a:lvl3pPr>
            <a:lvl4pPr marL="2285943" indent="-457189">
              <a:spcAft>
                <a:spcPts val="800"/>
              </a:spcAft>
              <a:buFont typeface="Arial" pitchFamily="34" charset="0"/>
              <a:buChar char="•"/>
              <a:defRPr sz="2133"/>
            </a:lvl4pPr>
            <a:lvl5pPr marL="2895528" indent="-457189">
              <a:spcAft>
                <a:spcPts val="800"/>
              </a:spcAft>
              <a:buFont typeface="Courier New" pitchFamily="49" charset="0"/>
              <a:buChar char="o"/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E67BEA-04E2-4D2E-BC7E-1EAECDA2CCF6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, Subhead, Bulleted Li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66800"/>
            <a:ext cx="110744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60" y="1701800"/>
            <a:ext cx="5488557" cy="4064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689" y="1701800"/>
            <a:ext cx="5490713" cy="4064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E67BEA-04E2-4D2E-BC7E-1EAECDA2CC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8000" y="2133601"/>
            <a:ext cx="5486400" cy="3962401"/>
          </a:xfrm>
        </p:spPr>
        <p:txBody>
          <a:bodyPr/>
          <a:lstStyle>
            <a:lvl1pPr>
              <a:spcAft>
                <a:spcPts val="800"/>
              </a:spcAft>
              <a:defRPr sz="2667"/>
            </a:lvl1pPr>
            <a:lvl2pPr marL="990575" indent="-380990">
              <a:spcAft>
                <a:spcPts val="800"/>
              </a:spcAft>
              <a:buFont typeface="Courier New" pitchFamily="49" charset="0"/>
              <a:buChar char="o"/>
              <a:defRPr sz="2667"/>
            </a:lvl2pPr>
            <a:lvl3pPr>
              <a:spcAft>
                <a:spcPts val="800"/>
              </a:spcAft>
              <a:defRPr sz="2667"/>
            </a:lvl3pPr>
            <a:lvl4pPr>
              <a:spcAft>
                <a:spcPts val="800"/>
              </a:spcAft>
              <a:defRPr sz="2400"/>
            </a:lvl4pPr>
            <a:lvl5pPr>
              <a:spcAft>
                <a:spcPts val="800"/>
              </a:spcAft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096000" y="2133600"/>
            <a:ext cx="5486400" cy="3962400"/>
          </a:xfrm>
        </p:spPr>
        <p:txBody>
          <a:bodyPr/>
          <a:lstStyle>
            <a:lvl1pPr>
              <a:spcAft>
                <a:spcPts val="800"/>
              </a:spcAft>
              <a:defRPr sz="2667"/>
            </a:lvl1pPr>
            <a:lvl2pPr marL="990575" indent="-380990">
              <a:spcAft>
                <a:spcPts val="800"/>
              </a:spcAft>
              <a:buFont typeface="Courier New" pitchFamily="49" charset="0"/>
              <a:buChar char="o"/>
              <a:defRPr sz="2667"/>
            </a:lvl2pPr>
            <a:lvl3pPr>
              <a:spcAft>
                <a:spcPts val="800"/>
              </a:spcAft>
              <a:defRPr sz="2667"/>
            </a:lvl3pPr>
            <a:lvl4pPr>
              <a:spcAft>
                <a:spcPts val="800"/>
              </a:spcAft>
              <a:defRPr sz="2400"/>
            </a:lvl4pPr>
            <a:lvl5pPr>
              <a:spcAft>
                <a:spcPts val="800"/>
              </a:spcAft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66800"/>
            <a:ext cx="110744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E67BEA-04E2-4D2E-BC7E-1EAECDA2CCF6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889000"/>
            <a:ext cx="12192000" cy="52832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E67BEA-04E2-4D2E-BC7E-1EAECDA2CC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410200"/>
            <a:ext cx="109728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889000"/>
            <a:ext cx="12192000" cy="52832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E67BEA-04E2-4D2E-BC7E-1EAECDA2CC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CAI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7EE67BEA-04E2-4D2E-BC7E-1EAECDA2CCF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page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7EE67BEA-04E2-4D2E-BC7E-1EAECDA2CCF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60E95D-981A-854A-A564-A72E270AA2CF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646AF5-5D97-6D4A-AFB2-14715A24F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8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60E95D-981A-854A-A564-A72E270AA2CF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646AF5-5D97-6D4A-AFB2-14715A24F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8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Numbered Li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66800"/>
            <a:ext cx="110744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E67BEA-04E2-4D2E-BC7E-1EAECDA2CC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508000" y="1701801"/>
            <a:ext cx="5488517" cy="4470400"/>
          </a:xfrm>
          <a:prstGeom prst="rect">
            <a:avLst/>
          </a:prstGeom>
        </p:spPr>
        <p:txBody>
          <a:bodyPr>
            <a:noAutofit/>
          </a:bodyPr>
          <a:lstStyle>
            <a:lvl1pPr marL="609585" indent="-609585">
              <a:spcAft>
                <a:spcPts val="800"/>
              </a:spcAft>
              <a:buFont typeface="+mj-lt"/>
              <a:buAutoNum type="arabicPeriod"/>
              <a:defRPr sz="2667"/>
            </a:lvl1pPr>
            <a:lvl2pPr marL="1219170" indent="-609585">
              <a:spcAft>
                <a:spcPts val="800"/>
              </a:spcAft>
              <a:buFont typeface="+mj-lt"/>
              <a:buAutoNum type="alphaLcPeriod"/>
              <a:defRPr sz="2667"/>
            </a:lvl2pPr>
            <a:lvl3pPr marL="1676358" indent="-457189">
              <a:spcAft>
                <a:spcPts val="800"/>
              </a:spcAft>
              <a:buFont typeface="+mj-lt"/>
              <a:buAutoNum type="romanLcPeriod"/>
              <a:defRPr sz="2400"/>
            </a:lvl3pPr>
            <a:lvl4pPr marL="2285943" indent="-457189">
              <a:spcAft>
                <a:spcPts val="800"/>
              </a:spcAft>
              <a:buFont typeface="Arial" pitchFamily="34" charset="0"/>
              <a:buChar char="•"/>
              <a:defRPr sz="2133"/>
            </a:lvl4pPr>
            <a:lvl5pPr marL="2895528" indent="-457189">
              <a:spcAft>
                <a:spcPts val="800"/>
              </a:spcAft>
              <a:buFont typeface="Courier New" pitchFamily="49" charset="0"/>
              <a:buChar char="o"/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1701800"/>
            <a:ext cx="5488517" cy="4470400"/>
          </a:xfrm>
          <a:prstGeom prst="rect">
            <a:avLst/>
          </a:prstGeom>
        </p:spPr>
        <p:txBody>
          <a:bodyPr>
            <a:noAutofit/>
          </a:bodyPr>
          <a:lstStyle>
            <a:lvl1pPr marL="609585" indent="-609585">
              <a:spcAft>
                <a:spcPts val="800"/>
              </a:spcAft>
              <a:buFont typeface="+mj-lt"/>
              <a:buAutoNum type="arabicPeriod"/>
              <a:defRPr sz="2667"/>
            </a:lvl1pPr>
            <a:lvl2pPr marL="1219170" indent="-609585">
              <a:spcAft>
                <a:spcPts val="800"/>
              </a:spcAft>
              <a:buFont typeface="+mj-lt"/>
              <a:buAutoNum type="alphaLcPeriod"/>
              <a:defRPr sz="2667"/>
            </a:lvl2pPr>
            <a:lvl3pPr marL="1676358" indent="-457189">
              <a:spcAft>
                <a:spcPts val="800"/>
              </a:spcAft>
              <a:buFont typeface="+mj-lt"/>
              <a:buAutoNum type="romanLcPeriod"/>
              <a:defRPr sz="2400"/>
            </a:lvl3pPr>
            <a:lvl4pPr marL="2285943" indent="-457189">
              <a:spcAft>
                <a:spcPts val="800"/>
              </a:spcAft>
              <a:buFont typeface="Arial" pitchFamily="34" charset="0"/>
              <a:buChar char="•"/>
              <a:defRPr sz="2133"/>
            </a:lvl4pPr>
            <a:lvl5pPr marL="2895528" indent="-457189">
              <a:spcAft>
                <a:spcPts val="800"/>
              </a:spcAft>
              <a:buFont typeface="Courier New" pitchFamily="49" charset="0"/>
              <a:buChar char="o"/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4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60E95D-981A-854A-A564-A72E270AA2CF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646AF5-5D97-6D4A-AFB2-14715A24F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8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with CAI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7EE67BEA-04E2-4D2E-BC7E-1EAECDA2CCF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37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066800"/>
            <a:ext cx="11074400" cy="609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1828800"/>
            <a:ext cx="11074400" cy="4470400"/>
          </a:xfrm>
        </p:spPr>
        <p:txBody>
          <a:bodyPr>
            <a:noAutofit/>
          </a:bodyPr>
          <a:lstStyle>
            <a:lvl1pPr marL="0" indent="0" algn="l">
              <a:lnSpc>
                <a:spcPts val="3467"/>
              </a:lnSpc>
              <a:buNone/>
              <a:defRPr sz="2667">
                <a:solidFill>
                  <a:schemeClr val="accent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EE67BEA-04E2-4D2E-BC7E-1EAECDA2CCF6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i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066800"/>
            <a:ext cx="11074400" cy="609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2133600"/>
            <a:ext cx="11074400" cy="4038600"/>
          </a:xfrm>
        </p:spPr>
        <p:txBody>
          <a:bodyPr>
            <a:noAutofit/>
          </a:bodyPr>
          <a:lstStyle>
            <a:lvl1pPr marL="0" indent="0" algn="l">
              <a:lnSpc>
                <a:spcPts val="3467"/>
              </a:lnSpc>
              <a:buNone/>
              <a:defRPr sz="2667">
                <a:solidFill>
                  <a:schemeClr val="accent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EE67BEA-04E2-4D2E-BC7E-1EAECDA2CC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508000" y="1676400"/>
            <a:ext cx="11074401" cy="431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2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70601"/>
            <a:ext cx="12192000" cy="184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1800"/>
            <a:ext cx="11074400" cy="447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First level</a:t>
            </a:r>
          </a:p>
          <a:p>
            <a:pPr marL="990575" marR="0" lvl="1" indent="-38099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dirty="0" smtClean="0"/>
              <a:t>Second level, Second level Second level, Second level, Second level, Second level, Second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level, Third level, Third level, Third level, Third level, Third level, Third level, Third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2133547" marR="0" lvl="3" indent="-304792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Fourth level, Fourth level, Fourth level, Fourth level, Fourth level, Fourth level, Fourth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EE67BEA-04E2-4D2E-BC7E-1EAECDA2CC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8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lnSpc>
          <a:spcPts val="3200"/>
        </a:lnSpc>
        <a:spcBef>
          <a:spcPts val="533"/>
        </a:spcBef>
        <a:spcAft>
          <a:spcPts val="533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marR="0" indent="-380990" algn="l" defTabSz="1219170" rtl="0" eaLnBrk="1" fontAlgn="auto" latinLnBrk="0" hangingPunct="1">
        <a:lnSpc>
          <a:spcPts val="3200"/>
        </a:lnSpc>
        <a:spcBef>
          <a:spcPts val="533"/>
        </a:spcBef>
        <a:spcAft>
          <a:spcPts val="533"/>
        </a:spcAft>
        <a:buClrTx/>
        <a:buSzTx/>
        <a:buFont typeface="Courier New" pitchFamily="49" charset="0"/>
        <a:buChar char="o"/>
        <a:tabLst/>
        <a:defRPr sz="2667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ts val="3200"/>
        </a:lnSpc>
        <a:spcBef>
          <a:spcPts val="533"/>
        </a:spcBef>
        <a:spcAft>
          <a:spcPts val="533"/>
        </a:spcAft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133547" marR="0" indent="-304792" algn="l" defTabSz="1219170" rtl="0" eaLnBrk="1" fontAlgn="auto" latinLnBrk="0" hangingPunct="1">
        <a:lnSpc>
          <a:spcPts val="3200"/>
        </a:lnSpc>
        <a:spcBef>
          <a:spcPts val="533"/>
        </a:spcBef>
        <a:spcAft>
          <a:spcPts val="533"/>
        </a:spcAft>
        <a:buClrTx/>
        <a:buSzTx/>
        <a:buFont typeface="Arial" pitchFamily="34" charset="0"/>
        <a:buChar char="–"/>
        <a:tabLst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ts val="3200"/>
        </a:lnSpc>
        <a:spcBef>
          <a:spcPts val="533"/>
        </a:spcBef>
        <a:spcAft>
          <a:spcPts val="533"/>
        </a:spcAft>
        <a:buFont typeface="Arial" pitchFamily="34" charset="0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ave.webaim.org/extension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deque.com/products/ax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addons.mozilla.org/EN-US/firefox/addon/wcag-contrast-checker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paciellogroup.com/resources/contrastanalyser/" TargetMode="External"/><Relationship Id="rId3" Type="http://schemas.openxmlformats.org/officeDocument/2006/relationships/hyperlink" Target="http://pauljadam.com/extension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youtube.com/watch?v=23H8IdaS3tk)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cccaccessibility.org/techniques/accessible-document-crea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grackledocs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teachaccess.github.io/tutorial/" TargetMode="External"/><Relationship Id="rId3" Type="http://schemas.openxmlformats.org/officeDocument/2006/relationships/hyperlink" Target="https://prolearningnetwork.cccco.edu/lear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56000" y="4508500"/>
            <a:ext cx="8534400" cy="1257300"/>
          </a:xfrm>
        </p:spPr>
        <p:txBody>
          <a:bodyPr/>
          <a:lstStyle/>
          <a:p>
            <a:r>
              <a:rPr lang="en-US" dirty="0" smtClean="0"/>
              <a:t>Creating Accessible Documents &amp; Web Pages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09600" y="6350000"/>
            <a:ext cx="8534400" cy="304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2017 CCCApply &amp; Electronic Transcript Workshop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6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Automated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Advantages</a:t>
            </a:r>
          </a:p>
          <a:p>
            <a:r>
              <a:rPr lang="en-US" dirty="0"/>
              <a:t>Quick assessment of major accessibility issues</a:t>
            </a:r>
          </a:p>
          <a:p>
            <a:r>
              <a:rPr lang="en-US" dirty="0" smtClean="0"/>
              <a:t>Offer a </a:t>
            </a:r>
            <a:r>
              <a:rPr lang="en-US" dirty="0"/>
              <a:t>baseline assessment as to what is problematic</a:t>
            </a:r>
          </a:p>
          <a:p>
            <a:r>
              <a:rPr lang="en-US" dirty="0"/>
              <a:t>Can identify if problems exist in template or </a:t>
            </a:r>
            <a:r>
              <a:rPr lang="en-US" dirty="0" smtClean="0"/>
              <a:t>content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Limitations</a:t>
            </a:r>
          </a:p>
          <a:p>
            <a:r>
              <a:rPr lang="en-US" dirty="0"/>
              <a:t>Automated tools identify technical issues, but not functional</a:t>
            </a:r>
          </a:p>
          <a:p>
            <a:r>
              <a:rPr lang="en-US" dirty="0" smtClean="0"/>
              <a:t>Can identify </a:t>
            </a:r>
            <a:r>
              <a:rPr lang="en-US" dirty="0"/>
              <a:t>approximately 30-40% of accessibility </a:t>
            </a:r>
            <a:r>
              <a:rPr lang="en-US" dirty="0" smtClean="0"/>
              <a:t>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2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700784"/>
            <a:ext cx="3413512" cy="43735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10912" y="2642616"/>
            <a:ext cx="5486400" cy="181085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400" dirty="0"/>
              <a:t>&lt; img src="</a:t>
            </a:r>
            <a:r>
              <a:rPr lang="mr-IN" sz="3400" dirty="0"/>
              <a:t>…</a:t>
            </a:r>
            <a:r>
              <a:rPr lang="en-US" sz="3400" dirty="0"/>
              <a:t>"  &gt;</a:t>
            </a:r>
          </a:p>
        </p:txBody>
      </p:sp>
    </p:spTree>
    <p:extLst>
      <p:ext uri="{BB962C8B-B14F-4D97-AF65-F5344CB8AC3E}">
        <p14:creationId xmlns:p14="http://schemas.microsoft.com/office/powerpoint/2010/main" val="91635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47" y="1701800"/>
            <a:ext cx="3413512" cy="43735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12267" y="2641600"/>
            <a:ext cx="6735233" cy="326813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400" dirty="0"/>
              <a:t>&lt; img src="</a:t>
            </a:r>
            <a:r>
              <a:rPr lang="mr-IN" sz="3400" dirty="0"/>
              <a:t>…</a:t>
            </a:r>
            <a:r>
              <a:rPr lang="en-US" sz="3400" dirty="0"/>
              <a:t>" alt="Jar Jar Binks, the most despised character in the Star Wars Universe." &gt;</a:t>
            </a:r>
          </a:p>
        </p:txBody>
      </p:sp>
    </p:spTree>
    <p:extLst>
      <p:ext uri="{BB962C8B-B14F-4D97-AF65-F5344CB8AC3E}">
        <p14:creationId xmlns:p14="http://schemas.microsoft.com/office/powerpoint/2010/main" val="153187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In-Browser Tools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8585" indent="0">
              <a:buNone/>
            </a:pPr>
            <a:r>
              <a:rPr lang="en-US" dirty="0" smtClean="0"/>
              <a:t>WAVE</a:t>
            </a:r>
          </a:p>
          <a:p>
            <a:r>
              <a:rPr lang="en-US" dirty="0" smtClean="0"/>
              <a:t>Chrome &amp; Firefox extension</a:t>
            </a:r>
          </a:p>
          <a:p>
            <a:r>
              <a:rPr lang="en-US" dirty="0" smtClean="0"/>
              <a:t>Runs within the browser </a:t>
            </a:r>
            <a:r>
              <a:rPr lang="mr-IN" dirty="0" smtClean="0"/>
              <a:t>–</a:t>
            </a:r>
            <a:r>
              <a:rPr lang="en-US" dirty="0" smtClean="0"/>
              <a:t> no external communication</a:t>
            </a:r>
          </a:p>
          <a:p>
            <a:r>
              <a:rPr lang="en-US" dirty="0" smtClean="0"/>
              <a:t>Checks the rendered page</a:t>
            </a:r>
          </a:p>
          <a:p>
            <a:r>
              <a:rPr lang="en-US" dirty="0" smtClean="0"/>
              <a:t>Provides a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&lt;code&gt;</a:t>
            </a:r>
            <a:r>
              <a:rPr lang="en-US" dirty="0" smtClean="0"/>
              <a:t> view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://wave.webaim.org/extension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75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2" y="1117600"/>
            <a:ext cx="11170697" cy="5511800"/>
          </a:xfrm>
        </p:spPr>
      </p:pic>
    </p:spTree>
    <p:extLst>
      <p:ext uri="{BB962C8B-B14F-4D97-AF65-F5344CB8AC3E}">
        <p14:creationId xmlns:p14="http://schemas.microsoft.com/office/powerpoint/2010/main" val="169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In-Browser Tools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8585" indent="0">
              <a:buNone/>
            </a:pPr>
            <a:r>
              <a:rPr lang="en-US" dirty="0" smtClean="0"/>
              <a:t>aXe</a:t>
            </a:r>
          </a:p>
          <a:p>
            <a:r>
              <a:rPr lang="en-US" dirty="0" smtClean="0"/>
              <a:t>Chrome &amp; Firefox extension</a:t>
            </a:r>
          </a:p>
          <a:p>
            <a:r>
              <a:rPr lang="en-US" dirty="0" smtClean="0"/>
              <a:t>Runs within the browser </a:t>
            </a:r>
            <a:r>
              <a:rPr lang="mr-IN" dirty="0" smtClean="0"/>
              <a:t>–</a:t>
            </a:r>
            <a:r>
              <a:rPr lang="en-US" dirty="0" smtClean="0"/>
              <a:t> no external communication</a:t>
            </a:r>
          </a:p>
          <a:p>
            <a:r>
              <a:rPr lang="en-US" dirty="0" smtClean="0"/>
              <a:t>Leverages the Dev Tools interface in browser</a:t>
            </a:r>
          </a:p>
          <a:p>
            <a:r>
              <a:rPr lang="en-US" dirty="0" smtClean="0"/>
              <a:t>Checks the rendered page</a:t>
            </a:r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http://www.deque.com/products/axe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00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In-Browser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8585" indent="0">
              <a:buNone/>
            </a:pPr>
            <a:r>
              <a:rPr lang="en-US" dirty="0" smtClean="0"/>
              <a:t>WCAG Contrast Checker</a:t>
            </a:r>
          </a:p>
          <a:p>
            <a:r>
              <a:rPr lang="en-US" dirty="0" smtClean="0"/>
              <a:t>For Firefox</a:t>
            </a:r>
          </a:p>
          <a:p>
            <a:r>
              <a:rPr lang="en-US" dirty="0" smtClean="0"/>
              <a:t>Evaluates color contrast for single page</a:t>
            </a:r>
          </a:p>
          <a:p>
            <a:r>
              <a:rPr lang="en-US" dirty="0" smtClean="0"/>
              <a:t>Provides eye-dropper to select colors</a:t>
            </a:r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https://addons.mozilla.org/EN-US/firefox/addon/wcag-contrast-checker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75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Honorable Mentions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8585" indent="0">
              <a:buNone/>
            </a:pPr>
            <a:r>
              <a:rPr lang="en-US" dirty="0" smtClean="0"/>
              <a:t>Colour Contrast Analyser</a:t>
            </a:r>
          </a:p>
          <a:p>
            <a:r>
              <a:rPr lang="en-US" dirty="0" smtClean="0"/>
              <a:t>Free, desktop application for macOS/Win</a:t>
            </a:r>
          </a:p>
          <a:p>
            <a:r>
              <a:rPr lang="en-US" dirty="0" smtClean="0"/>
              <a:t>Pass/Fail assessment against WCAG 2.0 SC</a:t>
            </a:r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www.paciellogroup.com/resources/contrastanalyser/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128585" indent="0">
              <a:buNone/>
            </a:pPr>
            <a:r>
              <a:rPr lang="en-US" dirty="0" smtClean="0"/>
              <a:t>a11y Tools Extension for Safari</a:t>
            </a:r>
          </a:p>
          <a:p>
            <a:r>
              <a:rPr lang="en-US" dirty="0" smtClean="0"/>
              <a:t>Displays accessibility attributes &amp; issues for macOS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pauljadam.com/extension.html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5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Don't rely on tools alone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Manual accessibility checks are important</a:t>
            </a:r>
          </a:p>
          <a:p>
            <a:r>
              <a:rPr lang="en-US" dirty="0" smtClean="0"/>
              <a:t>Keyboard navigation</a:t>
            </a:r>
          </a:p>
          <a:p>
            <a:r>
              <a:rPr lang="en-US" dirty="0" smtClean="0"/>
              <a:t>Image descriptions</a:t>
            </a:r>
          </a:p>
          <a:p>
            <a:r>
              <a:rPr lang="en-US" dirty="0" smtClean="0"/>
              <a:t>Flashing/Blinking content</a:t>
            </a:r>
          </a:p>
          <a:p>
            <a:r>
              <a:rPr lang="en-US" dirty="0"/>
              <a:t>Captions for videos </a:t>
            </a:r>
            <a:r>
              <a:rPr lang="en-US" dirty="0" smtClean="0"/>
              <a:t>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www.youtube.com/watch?v=23H8IdaS3tk)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61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28800"/>
            <a:ext cx="11290300" cy="4470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Microsoft Word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www.cccaccessibility.org/techniques/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accessible-document-creation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Creating accessible MS Word documents starts with authoring techniques and will lead to more accessible PDFs, braille, etc.</a:t>
            </a:r>
          </a:p>
          <a:p>
            <a:r>
              <a:rPr lang="en-US" dirty="0" smtClean="0"/>
              <a:t>Can run the "Check Accessibility" option to review the content</a:t>
            </a:r>
          </a:p>
        </p:txBody>
      </p:sp>
    </p:spTree>
    <p:extLst>
      <p:ext uri="{BB962C8B-B14F-4D97-AF65-F5344CB8AC3E}">
        <p14:creationId xmlns:p14="http://schemas.microsoft.com/office/powerpoint/2010/main" val="147387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these schools have in common?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6578593" y="1905442"/>
            <a:ext cx="5541116" cy="4773519"/>
            <a:chOff x="6304077" y="1962033"/>
            <a:chExt cx="5541116" cy="4773520"/>
          </a:xfrm>
        </p:grpSpPr>
        <p:sp>
          <p:nvSpPr>
            <p:cNvPr id="12" name="Rectangle 11"/>
            <p:cNvSpPr/>
            <p:nvPr/>
          </p:nvSpPr>
          <p:spPr>
            <a:xfrm>
              <a:off x="6304077" y="3711397"/>
              <a:ext cx="5806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/>
                <a:t>edX</a:t>
              </a:r>
              <a:endParaRPr lang="en-US" sz="2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04077" y="2836715"/>
              <a:ext cx="2661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Florida State University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04077" y="4586079"/>
              <a:ext cx="28580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Louisiana Tech University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04077" y="5898103"/>
              <a:ext cx="24668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Penn State University 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04077" y="6335443"/>
              <a:ext cx="26539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University of Cincinnati 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304077" y="5023420"/>
              <a:ext cx="24542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University of Phoenix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04077" y="5460760"/>
              <a:ext cx="3959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Miami University (Ohio)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04078" y="2399374"/>
              <a:ext cx="54283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South Carolina Technical College System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04077" y="4148737"/>
              <a:ext cx="5541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University of Colorado at Boulder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04077" y="3274056"/>
              <a:ext cx="31475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Youngstown State University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04077" y="1962033"/>
              <a:ext cx="2689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Reed College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35896" y="1932937"/>
            <a:ext cx="5474789" cy="4718533"/>
            <a:chOff x="308894" y="1848849"/>
            <a:chExt cx="5474789" cy="4718531"/>
          </a:xfrm>
        </p:grpSpPr>
        <p:sp>
          <p:nvSpPr>
            <p:cNvPr id="3" name="TextBox 2"/>
            <p:cNvSpPr txBox="1"/>
            <p:nvPr/>
          </p:nvSpPr>
          <p:spPr>
            <a:xfrm>
              <a:off x="308894" y="3288323"/>
              <a:ext cx="5474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Atlantic Cape Community College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8894" y="2328674"/>
              <a:ext cx="36242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Arizona State University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8894" y="5207625"/>
              <a:ext cx="53485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Case Western Reserve University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8894" y="1848849"/>
              <a:ext cx="42268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Montana School for the Deaf and Blind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8894" y="3768148"/>
              <a:ext cx="308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Harvard University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8894" y="6167270"/>
              <a:ext cx="5049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University of California</a:t>
              </a:r>
              <a:r>
                <a:rPr lang="en-US" sz="2000"/>
                <a:t>, Berkeley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8894" y="5687449"/>
              <a:ext cx="3959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College of the Siskiyous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8894" y="2808499"/>
              <a:ext cx="3959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University of Montana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8894" y="4247974"/>
              <a:ext cx="9326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MIT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8894" y="4727799"/>
              <a:ext cx="308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Princeton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60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Best Practices for MS Word</a:t>
            </a:r>
          </a:p>
          <a:p>
            <a:r>
              <a:rPr lang="en-US" dirty="0" smtClean="0"/>
              <a:t>Headings</a:t>
            </a:r>
          </a:p>
          <a:p>
            <a:r>
              <a:rPr lang="en-US" dirty="0" smtClean="0"/>
              <a:t>Image Descriptions</a:t>
            </a:r>
          </a:p>
          <a:p>
            <a:r>
              <a:rPr lang="en-US" dirty="0" smtClean="0"/>
              <a:t>Tables for Data</a:t>
            </a:r>
          </a:p>
          <a:p>
            <a:r>
              <a:rPr lang="en-US" dirty="0" smtClean="0"/>
              <a:t>Readable Hyperlinks</a:t>
            </a:r>
          </a:p>
          <a:p>
            <a:r>
              <a:rPr lang="en-US" dirty="0" smtClean="0"/>
              <a:t>Column &amp; Layout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5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PDF Remediation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Adobe Acrobat</a:t>
            </a:r>
          </a:p>
          <a:p>
            <a:r>
              <a:rPr lang="en-US" dirty="0" smtClean="0"/>
              <a:t>Accessibility Checker and Touch-Up Reading Order Tool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Equidox</a:t>
            </a:r>
          </a:p>
          <a:p>
            <a:r>
              <a:rPr lang="en-US" dirty="0" smtClean="0"/>
              <a:t>Online application for fixing PDF documents for accessibility</a:t>
            </a:r>
          </a:p>
          <a:p>
            <a:r>
              <a:rPr lang="en-US" dirty="0" smtClean="0"/>
              <a:t>Limited licenses coming (very!) soon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9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GrackleDocs</a:t>
            </a:r>
          </a:p>
          <a:p>
            <a:r>
              <a:rPr lang="en-US" dirty="0">
                <a:hlinkClick r:id="rId2"/>
              </a:rPr>
              <a:t>https://www.grackledocs.com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Free add-in to Google Docs and Sheets that checks Google-based documents for accessibility issues</a:t>
            </a:r>
          </a:p>
          <a:p>
            <a:r>
              <a:rPr lang="en-US" dirty="0" smtClean="0"/>
              <a:t>Allows for export to accessible PDF (not free, but cheap!)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54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66800"/>
            <a:ext cx="11074400" cy="52709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IT ACCESS </a:t>
            </a:r>
            <a:r>
              <a:rPr lang="en-US" dirty="0"/>
              <a:t>Mailing List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www.cccaccessibility.org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skeegan@ccctechcenter.org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2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Significant Events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Americans with Disabilities Amendments Act (2008)</a:t>
            </a:r>
          </a:p>
          <a:p>
            <a:r>
              <a:rPr lang="en-US" dirty="0" smtClean="0"/>
              <a:t>Focus shifted from the individual to how an entity complied with their non-discrimination obligations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Dear Colleague Letter &amp; Updated FAQs (2010 &amp; 2011)</a:t>
            </a:r>
          </a:p>
          <a:p>
            <a:r>
              <a:rPr lang="en-US" dirty="0" smtClean="0"/>
              <a:t>Joint letter from US </a:t>
            </a:r>
            <a:r>
              <a:rPr lang="en-US" dirty="0" err="1" smtClean="0"/>
              <a:t>Dept</a:t>
            </a:r>
            <a:r>
              <a:rPr lang="en-US" dirty="0" smtClean="0"/>
              <a:t> of Education, Office for Civil Rights and </a:t>
            </a:r>
            <a:r>
              <a:rPr lang="en-US" dirty="0" err="1" smtClean="0"/>
              <a:t>Dept</a:t>
            </a:r>
            <a:r>
              <a:rPr lang="en-US" dirty="0" smtClean="0"/>
              <a:t> of Justice, Civil Rights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Dear Colleague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247900"/>
            <a:ext cx="11074400" cy="4051300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200" dirty="0"/>
              <a:t>“It is unacceptable for universities to use emerging technology without insisting that this technology be accessible to all students.”</a:t>
            </a:r>
          </a:p>
        </p:txBody>
      </p:sp>
    </p:spTree>
    <p:extLst>
      <p:ext uri="{BB962C8B-B14F-4D97-AF65-F5344CB8AC3E}">
        <p14:creationId xmlns:p14="http://schemas.microsoft.com/office/powerpoint/2010/main" val="7400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508 of the Rehabilitation Act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Applies to all Federal agencies when they develop, use, maintain, or procure </a:t>
            </a:r>
            <a:r>
              <a:rPr lang="en-US" dirty="0" smtClean="0"/>
              <a:t>ICT (</a:t>
            </a:r>
            <a:r>
              <a:rPr lang="en-US" dirty="0" err="1" smtClean="0"/>
              <a:t>ie</a:t>
            </a:r>
            <a:r>
              <a:rPr lang="en-US" dirty="0" smtClean="0"/>
              <a:t>., </a:t>
            </a:r>
            <a:r>
              <a:rPr lang="en-US" dirty="0" err="1" smtClean="0"/>
              <a:t>DUMP'ed</a:t>
            </a:r>
            <a:r>
              <a:rPr lang="en-US" dirty="0" smtClean="0"/>
              <a:t>)</a:t>
            </a:r>
            <a:endParaRPr lang="en-US" dirty="0"/>
          </a:p>
          <a:p>
            <a:pPr>
              <a:spcAft>
                <a:spcPts val="2600"/>
              </a:spcAft>
            </a:pPr>
            <a:r>
              <a:rPr lang="en-US" sz="2400" dirty="0" smtClean="0"/>
              <a:t>Telecommunications products (e.g., telephones), Information kiosks and transaction machines, World Wide Web sites, multimedia, office equipment (e.g., copiers, fax machines), computers, mobile, etc.</a:t>
            </a:r>
            <a:endParaRPr lang="en-US" sz="2400" dirty="0"/>
          </a:p>
          <a:p>
            <a:pPr marL="0" indent="0">
              <a:spcAft>
                <a:spcPts val="2600"/>
              </a:spcAft>
              <a:buNone/>
            </a:pPr>
            <a:r>
              <a:rPr lang="en-US" dirty="0"/>
              <a:t>California Government Code </a:t>
            </a:r>
            <a:r>
              <a:rPr lang="en-US" dirty="0" smtClean="0"/>
              <a:t>7405 adopts </a:t>
            </a:r>
            <a:r>
              <a:rPr lang="en-US" dirty="0"/>
              <a:t>the accessibility requirements of the Section 508 </a:t>
            </a:r>
            <a:r>
              <a:rPr lang="en-US" dirty="0" smtClean="0"/>
              <a:t>standards</a:t>
            </a:r>
            <a:r>
              <a:rPr lang="en-US" dirty="0"/>
              <a:t> </a:t>
            </a:r>
            <a:r>
              <a:rPr lang="en-US" dirty="0" smtClean="0"/>
              <a:t>to state entities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Refreshed 508 Standards now map to WCAG 2.0, Level 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WCAG 2.0, Level 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28800"/>
            <a:ext cx="11455400" cy="4724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Web Content Accessibility Guidelines 2.0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Defines </a:t>
            </a:r>
            <a:r>
              <a:rPr lang="en-US" dirty="0"/>
              <a:t>how to make Web content </a:t>
            </a:r>
            <a:r>
              <a:rPr lang="en-US" dirty="0" smtClean="0"/>
              <a:t>accessible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Set </a:t>
            </a:r>
            <a:r>
              <a:rPr lang="en-US" dirty="0"/>
              <a:t>of guidelines organized around four principles:</a:t>
            </a:r>
          </a:p>
          <a:p>
            <a:r>
              <a:rPr lang="en-US" b="1" dirty="0"/>
              <a:t>P</a:t>
            </a:r>
            <a:r>
              <a:rPr lang="en-US" dirty="0"/>
              <a:t>erceivable</a:t>
            </a:r>
          </a:p>
          <a:p>
            <a:r>
              <a:rPr lang="en-US" b="1" dirty="0"/>
              <a:t>O</a:t>
            </a:r>
            <a:r>
              <a:rPr lang="en-US" dirty="0"/>
              <a:t>perable</a:t>
            </a:r>
          </a:p>
          <a:p>
            <a:r>
              <a:rPr lang="en-US" b="1" dirty="0"/>
              <a:t>U</a:t>
            </a:r>
            <a:r>
              <a:rPr lang="en-US" dirty="0"/>
              <a:t>nderstandable</a:t>
            </a:r>
          </a:p>
          <a:p>
            <a:r>
              <a:rPr lang="en-US" b="1" dirty="0"/>
              <a:t>R</a:t>
            </a:r>
            <a:r>
              <a:rPr lang="en-US" dirty="0"/>
              <a:t>obust</a:t>
            </a:r>
          </a:p>
        </p:txBody>
      </p:sp>
    </p:spTree>
    <p:extLst>
      <p:ext uri="{BB962C8B-B14F-4D97-AF65-F5344CB8AC3E}">
        <p14:creationId xmlns:p14="http://schemas.microsoft.com/office/powerpoint/2010/main" val="21096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WCAG 2.0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28800"/>
            <a:ext cx="11074400" cy="48387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Principle 2: </a:t>
            </a:r>
            <a:r>
              <a:rPr lang="en-US" dirty="0" smtClean="0"/>
              <a:t>Operable</a:t>
            </a:r>
          </a:p>
          <a:p>
            <a:pPr marL="0" indent="0">
              <a:spcAft>
                <a:spcPts val="2600"/>
              </a:spcAft>
              <a:buNone/>
            </a:pPr>
            <a:r>
              <a:rPr lang="en-US" dirty="0" smtClean="0"/>
              <a:t>User </a:t>
            </a:r>
            <a:r>
              <a:rPr lang="en-US" dirty="0"/>
              <a:t>interface components and navigation must be operable</a:t>
            </a:r>
            <a:r>
              <a:rPr lang="en-US" dirty="0" smtClean="0"/>
              <a:t>.</a:t>
            </a:r>
          </a:p>
          <a:p>
            <a:pPr marL="457200" indent="-222250">
              <a:buNone/>
            </a:pPr>
            <a:r>
              <a:rPr lang="en-US" dirty="0" smtClean="0"/>
              <a:t>Guideline </a:t>
            </a:r>
            <a:r>
              <a:rPr lang="en-US" dirty="0"/>
              <a:t>2.4 </a:t>
            </a:r>
            <a:r>
              <a:rPr lang="en-US" dirty="0" smtClean="0"/>
              <a:t>Navigable</a:t>
            </a:r>
          </a:p>
          <a:p>
            <a:pPr marL="574675" indent="-287338">
              <a:spcAft>
                <a:spcPts val="2600"/>
              </a:spcAft>
            </a:pPr>
            <a:r>
              <a:rPr lang="en-US" dirty="0" smtClean="0"/>
              <a:t>Provide </a:t>
            </a:r>
            <a:r>
              <a:rPr lang="en-US" dirty="0"/>
              <a:t>ways to help users navigate, find content, and determine where they are</a:t>
            </a:r>
            <a:r>
              <a:rPr lang="en-US" dirty="0" smtClean="0"/>
              <a:t>.</a:t>
            </a:r>
            <a:endParaRPr lang="en-US" b="1" dirty="0" smtClean="0"/>
          </a:p>
          <a:p>
            <a:pPr marL="1030288" indent="-388938">
              <a:buNone/>
            </a:pPr>
            <a:r>
              <a:rPr lang="en-US" dirty="0" smtClean="0"/>
              <a:t>Success Criteria 2.4.7 </a:t>
            </a:r>
            <a:r>
              <a:rPr lang="en-US" dirty="0"/>
              <a:t>Focus </a:t>
            </a:r>
            <a:r>
              <a:rPr lang="en-US" dirty="0" smtClean="0"/>
              <a:t>Visible</a:t>
            </a:r>
          </a:p>
          <a:p>
            <a:pPr marL="1030288" indent="-388938"/>
            <a:r>
              <a:rPr lang="en-US" dirty="0" smtClean="0"/>
              <a:t>Any </a:t>
            </a:r>
            <a:r>
              <a:rPr lang="en-US" dirty="0"/>
              <a:t>keyboard operable user interface has a mode of operation where the keyboard focus indicator is visible. (Level AA)</a:t>
            </a:r>
          </a:p>
        </p:txBody>
      </p:sp>
    </p:spTree>
    <p:extLst>
      <p:ext uri="{BB962C8B-B14F-4D97-AF65-F5344CB8AC3E}">
        <p14:creationId xmlns:p14="http://schemas.microsoft.com/office/powerpoint/2010/main" val="135157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923782"/>
            <a:ext cx="10160000" cy="58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0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Page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Teach Access</a:t>
            </a:r>
          </a:p>
          <a:p>
            <a:r>
              <a:rPr lang="en-US" dirty="0">
                <a:hlinkClick r:id="rId2"/>
              </a:rPr>
              <a:t>https://teachaccess.github.io/tutorial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Provides hands-on sandbox for testing best practices for making web content accessible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Lynda.com</a:t>
            </a:r>
            <a:endParaRPr lang="en-US" dirty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://prolearningnetwork.cccco.edu/learn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Available via the Professional Learning Network</a:t>
            </a:r>
          </a:p>
        </p:txBody>
      </p:sp>
    </p:spTree>
    <p:extLst>
      <p:ext uri="{BB962C8B-B14F-4D97-AF65-F5344CB8AC3E}">
        <p14:creationId xmlns:p14="http://schemas.microsoft.com/office/powerpoint/2010/main" val="856728250"/>
      </p:ext>
    </p:extLst>
  </p:cSld>
  <p:clrMapOvr>
    <a:masterClrMapping/>
  </p:clrMapOvr>
</p:sld>
</file>

<file path=ppt/theme/theme1.xml><?xml version="1.0" encoding="utf-8"?>
<a:theme xmlns:a="http://schemas.openxmlformats.org/drawingml/2006/main" name="TechCenter_Powerpoint_Template16-9B">
  <a:themeElements>
    <a:clrScheme name="TechCenter Color Theme">
      <a:dk1>
        <a:srgbClr val="000000"/>
      </a:dk1>
      <a:lt1>
        <a:sysClr val="window" lastClr="FFFFFF"/>
      </a:lt1>
      <a:dk2>
        <a:srgbClr val="0046AD"/>
      </a:dk2>
      <a:lt2>
        <a:srgbClr val="EEECE1"/>
      </a:lt2>
      <a:accent1>
        <a:srgbClr val="000000"/>
      </a:accent1>
      <a:accent2>
        <a:srgbClr val="000000"/>
      </a:accent2>
      <a:accent3>
        <a:srgbClr val="91A6BC"/>
      </a:accent3>
      <a:accent4>
        <a:srgbClr val="0046AD"/>
      </a:accent4>
      <a:accent5>
        <a:srgbClr val="7C7D7C"/>
      </a:accent5>
      <a:accent6>
        <a:srgbClr val="0046AD"/>
      </a:accent6>
      <a:hlink>
        <a:srgbClr val="0046AD"/>
      </a:hlink>
      <a:folHlink>
        <a:srgbClr val="91A6BC"/>
      </a:folHlink>
    </a:clrScheme>
    <a:fontScheme name="CCC Font Theme">
      <a:majorFont>
        <a:latin typeface="Montserrat Semi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Center Body Slide Master">
  <a:themeElements>
    <a:clrScheme name="TechCenter Color Theme">
      <a:dk1>
        <a:srgbClr val="000000"/>
      </a:dk1>
      <a:lt1>
        <a:sysClr val="window" lastClr="FFFFFF"/>
      </a:lt1>
      <a:dk2>
        <a:srgbClr val="0046AD"/>
      </a:dk2>
      <a:lt2>
        <a:srgbClr val="EEECE1"/>
      </a:lt2>
      <a:accent1>
        <a:srgbClr val="000000"/>
      </a:accent1>
      <a:accent2>
        <a:srgbClr val="000000"/>
      </a:accent2>
      <a:accent3>
        <a:srgbClr val="91A6BC"/>
      </a:accent3>
      <a:accent4>
        <a:srgbClr val="0046AD"/>
      </a:accent4>
      <a:accent5>
        <a:srgbClr val="7C7D7C"/>
      </a:accent5>
      <a:accent6>
        <a:srgbClr val="0046AD"/>
      </a:accent6>
      <a:hlink>
        <a:srgbClr val="0046AD"/>
      </a:hlink>
      <a:folHlink>
        <a:srgbClr val="91A6BC"/>
      </a:folHlink>
    </a:clrScheme>
    <a:fontScheme name="CCC Font Theme">
      <a:majorFont>
        <a:latin typeface="Montserrat Semi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TechCenterUpdate May 2016</Template>
  <TotalTime>400</TotalTime>
  <Words>676</Words>
  <Application>Microsoft Macintosh PowerPoint</Application>
  <PresentationFormat>Widescreen</PresentationFormat>
  <Paragraphs>133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Courier</vt:lpstr>
      <vt:lpstr>Courier New</vt:lpstr>
      <vt:lpstr>Montserrat</vt:lpstr>
      <vt:lpstr>Montserrat Semi Bold</vt:lpstr>
      <vt:lpstr>Arial</vt:lpstr>
      <vt:lpstr>TechCenter_Powerpoint_Template16-9B</vt:lpstr>
      <vt:lpstr>TechCenter Body Slide Master</vt:lpstr>
      <vt:lpstr>Creating Accessible Documents &amp; Web Pages</vt:lpstr>
      <vt:lpstr>What do these schools have in common?</vt:lpstr>
      <vt:lpstr>Significant Events</vt:lpstr>
      <vt:lpstr>Dear Colleague Letter</vt:lpstr>
      <vt:lpstr>Section 508 of the Rehabilitation Act </vt:lpstr>
      <vt:lpstr>WCAG 2.0, Level AA</vt:lpstr>
      <vt:lpstr>WCAG 2.0 in action</vt:lpstr>
      <vt:lpstr>PowerPoint Presentation</vt:lpstr>
      <vt:lpstr>Web Page Accessibility</vt:lpstr>
      <vt:lpstr>Automated Testing</vt:lpstr>
      <vt:lpstr>PowerPoint Presentation</vt:lpstr>
      <vt:lpstr>PowerPoint Presentation</vt:lpstr>
      <vt:lpstr>In-Browser Tools</vt:lpstr>
      <vt:lpstr>PowerPoint Presentation</vt:lpstr>
      <vt:lpstr>In-Browser Tools</vt:lpstr>
      <vt:lpstr>In-Browser Tools</vt:lpstr>
      <vt:lpstr>Honorable Mentions</vt:lpstr>
      <vt:lpstr>Don't rely on tools alone…</vt:lpstr>
      <vt:lpstr>Document Accessibility</vt:lpstr>
      <vt:lpstr>Document Accessibility</vt:lpstr>
      <vt:lpstr>PDF Remediation Tools</vt:lpstr>
      <vt:lpstr>Google Docs</vt:lpstr>
      <vt:lpstr>IT ACCESS Mailing List   www.cccaccessibility.org  skeegan@ccctechcenter.org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Accessible Documents &amp; Web Pages</dc:title>
  <dc:creator>Sean Keegan</dc:creator>
  <cp:lastModifiedBy>Sean Keegan</cp:lastModifiedBy>
  <cp:revision>22</cp:revision>
  <dcterms:created xsi:type="dcterms:W3CDTF">2017-04-11T23:36:43Z</dcterms:created>
  <dcterms:modified xsi:type="dcterms:W3CDTF">2017-04-12T17:18:52Z</dcterms:modified>
</cp:coreProperties>
</file>