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1"/>
  </p:notesMasterIdLst>
  <p:sldIdLst>
    <p:sldId id="256" r:id="rId3"/>
    <p:sldId id="306" r:id="rId4"/>
    <p:sldId id="309" r:id="rId5"/>
    <p:sldId id="286" r:id="rId6"/>
    <p:sldId id="289" r:id="rId7"/>
    <p:sldId id="290" r:id="rId8"/>
    <p:sldId id="292" r:id="rId9"/>
    <p:sldId id="293" r:id="rId10"/>
    <p:sldId id="294" r:id="rId11"/>
    <p:sldId id="295" r:id="rId12"/>
    <p:sldId id="296" r:id="rId13"/>
    <p:sldId id="297" r:id="rId14"/>
    <p:sldId id="300" r:id="rId15"/>
    <p:sldId id="310" r:id="rId16"/>
    <p:sldId id="311" r:id="rId17"/>
    <p:sldId id="312" r:id="rId18"/>
    <p:sldId id="313" r:id="rId19"/>
    <p:sldId id="314" r:id="rId20"/>
    <p:sldId id="299" r:id="rId21"/>
    <p:sldId id="298" r:id="rId22"/>
    <p:sldId id="304" r:id="rId23"/>
    <p:sldId id="315" r:id="rId24"/>
    <p:sldId id="301" r:id="rId25"/>
    <p:sldId id="303" r:id="rId26"/>
    <p:sldId id="302" r:id="rId27"/>
    <p:sldId id="308" r:id="rId28"/>
    <p:sldId id="307" r:id="rId29"/>
    <p:sldId id="305" r:id="rId30"/>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MS PGothic" pitchFamily="34" charset="-128"/>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MS PGothic" pitchFamily="34" charset="-128"/>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MS PGothic" pitchFamily="34" charset="-128"/>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MS PGothic" pitchFamily="34" charset="-128"/>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MS PGothic" pitchFamily="34" charset="-128"/>
        <a:cs typeface="+mn-cs"/>
      </a:defRPr>
    </a:lvl5pPr>
    <a:lvl6pPr marL="2286000" algn="l" defTabSz="914400" rtl="0" eaLnBrk="1" latinLnBrk="0" hangingPunct="1">
      <a:defRPr sz="2400" kern="1200">
        <a:solidFill>
          <a:schemeClr val="bg1"/>
        </a:solidFill>
        <a:latin typeface="Arial" charset="0"/>
        <a:ea typeface="MS PGothic" pitchFamily="34" charset="-128"/>
        <a:cs typeface="+mn-cs"/>
      </a:defRPr>
    </a:lvl6pPr>
    <a:lvl7pPr marL="2743200" algn="l" defTabSz="914400" rtl="0" eaLnBrk="1" latinLnBrk="0" hangingPunct="1">
      <a:defRPr sz="2400" kern="1200">
        <a:solidFill>
          <a:schemeClr val="bg1"/>
        </a:solidFill>
        <a:latin typeface="Arial" charset="0"/>
        <a:ea typeface="MS PGothic" pitchFamily="34" charset="-128"/>
        <a:cs typeface="+mn-cs"/>
      </a:defRPr>
    </a:lvl7pPr>
    <a:lvl8pPr marL="3200400" algn="l" defTabSz="914400" rtl="0" eaLnBrk="1" latinLnBrk="0" hangingPunct="1">
      <a:defRPr sz="2400" kern="1200">
        <a:solidFill>
          <a:schemeClr val="bg1"/>
        </a:solidFill>
        <a:latin typeface="Arial" charset="0"/>
        <a:ea typeface="MS PGothic" pitchFamily="34" charset="-128"/>
        <a:cs typeface="+mn-cs"/>
      </a:defRPr>
    </a:lvl8pPr>
    <a:lvl9pPr marL="3657600" algn="l" defTabSz="914400" rtl="0" eaLnBrk="1" latinLnBrk="0" hangingPunct="1">
      <a:defRPr sz="2400" kern="1200">
        <a:solidFill>
          <a:schemeClr val="bg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1C1C1C"/>
    <a:srgbClr val="FFCC66"/>
    <a:srgbClr val="99663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9"/>
    <p:restoredTop sz="94591"/>
  </p:normalViewPr>
  <p:slideViewPr>
    <p:cSldViewPr>
      <p:cViewPr>
        <p:scale>
          <a:sx n="94" d="100"/>
          <a:sy n="94" d="100"/>
        </p:scale>
        <p:origin x="1056" y="72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Rectangle 2"/>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723900" algn="l"/>
                <a:tab pos="1447800" algn="l"/>
                <a:tab pos="2171700" algn="l"/>
                <a:tab pos="2895600" algn="l"/>
              </a:tabLst>
              <a:defRPr sz="1200">
                <a:solidFill>
                  <a:srgbClr val="000000"/>
                </a:solidFill>
                <a:latin typeface="Times New Roman" pitchFamily="18" charset="0"/>
                <a:ea typeface="Arial Unicode MS" pitchFamily="34" charset="-128"/>
                <a:cs typeface="Arial Unicode MS" pitchFamily="34" charset="-128"/>
              </a:defRPr>
            </a:lvl1pPr>
          </a:lstStyle>
          <a:p>
            <a:pPr>
              <a:defRPr/>
            </a:pPr>
            <a:endParaRPr lang="en-US"/>
          </a:p>
        </p:txBody>
      </p:sp>
      <p:sp>
        <p:nvSpPr>
          <p:cNvPr id="3075" name="Rectangle 3"/>
          <p:cNvSpPr>
            <a:spLocks noGrp="1" noChangeArrowheads="1"/>
          </p:cNvSpPr>
          <p:nvPr>
            <p:ph type="dt"/>
          </p:nvPr>
        </p:nvSpPr>
        <p:spPr bwMode="auto">
          <a:xfrm>
            <a:off x="388620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723900" algn="l"/>
                <a:tab pos="1447800" algn="l"/>
                <a:tab pos="2171700" algn="l"/>
                <a:tab pos="2895600" algn="l"/>
              </a:tabLst>
              <a:defRPr sz="1200">
                <a:solidFill>
                  <a:srgbClr val="000000"/>
                </a:solidFill>
                <a:latin typeface="Times New Roman" pitchFamily="18" charset="0"/>
                <a:ea typeface="Arial Unicode MS" pitchFamily="34" charset="-128"/>
                <a:cs typeface="Arial Unicode MS" pitchFamily="34" charset="-128"/>
              </a:defRPr>
            </a:lvl1pPr>
          </a:lstStyle>
          <a:p>
            <a:pPr>
              <a:defRPr/>
            </a:pPr>
            <a:endParaRPr lang="en-US"/>
          </a:p>
        </p:txBody>
      </p:sp>
      <p:sp>
        <p:nvSpPr>
          <p:cNvPr id="6149"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78" name="Rectangle 6"/>
          <p:cNvSpPr>
            <a:spLocks noGrp="1" noChangeArrowheads="1"/>
          </p:cNvSpPr>
          <p:nvPr>
            <p:ph type="ftr"/>
          </p:nvPr>
        </p:nvSpPr>
        <p:spPr bwMode="auto">
          <a:xfrm>
            <a:off x="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tabLst>
                <a:tab pos="723900" algn="l"/>
                <a:tab pos="1447800" algn="l"/>
                <a:tab pos="2171700" algn="l"/>
                <a:tab pos="2895600" algn="l"/>
              </a:tabLst>
              <a:defRPr sz="1200">
                <a:solidFill>
                  <a:srgbClr val="000000"/>
                </a:solidFill>
                <a:latin typeface="Times New Roman" pitchFamily="18" charset="0"/>
                <a:ea typeface="Arial Unicode MS" pitchFamily="34" charset="-128"/>
                <a:cs typeface="Arial Unicode MS" pitchFamily="34" charset="-128"/>
              </a:defRPr>
            </a:lvl1pPr>
          </a:lstStyle>
          <a:p>
            <a:pPr>
              <a:defRPr/>
            </a:pPr>
            <a:endParaRPr lang="en-US"/>
          </a:p>
        </p:txBody>
      </p:sp>
      <p:sp>
        <p:nvSpPr>
          <p:cNvPr id="3079"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tabLst>
                <a:tab pos="723900" algn="l"/>
                <a:tab pos="1447800" algn="l"/>
                <a:tab pos="2171700" algn="l"/>
                <a:tab pos="2895600" algn="l"/>
              </a:tabLst>
              <a:defRPr sz="1200">
                <a:solidFill>
                  <a:srgbClr val="000000"/>
                </a:solidFill>
                <a:latin typeface="Times New Roman" pitchFamily="18" charset="0"/>
                <a:ea typeface="Arial Unicode MS" pitchFamily="34" charset="-128"/>
                <a:cs typeface="Arial Unicode MS" pitchFamily="34" charset="-128"/>
              </a:defRPr>
            </a:lvl1pPr>
          </a:lstStyle>
          <a:p>
            <a:pPr>
              <a:defRPr/>
            </a:pPr>
            <a:fld id="{2BB49095-9FBE-4E0D-AB3B-0D1AE9AAB37B}" type="slidenum">
              <a:rPr lang="en-US"/>
              <a:pPr>
                <a:defRPr/>
              </a:pPr>
              <a:t>‹#›</a:t>
            </a:fld>
            <a:endParaRPr lang="en-US"/>
          </a:p>
        </p:txBody>
      </p:sp>
    </p:spTree>
    <p:extLst>
      <p:ext uri="{BB962C8B-B14F-4D97-AF65-F5344CB8AC3E}">
        <p14:creationId xmlns:p14="http://schemas.microsoft.com/office/powerpoint/2010/main" val="91765810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sz="2400">
                <a:solidFill>
                  <a:schemeClr val="bg1"/>
                </a:solidFill>
                <a:latin typeface="Arial"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Arial"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Arial"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Arial"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Arial"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Arial"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Arial"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Arial"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Arial" charset="0"/>
                <a:ea typeface="MS PGothic" pitchFamily="34" charset="-128"/>
              </a:defRPr>
            </a:lvl9pPr>
          </a:lstStyle>
          <a:p>
            <a:pPr eaLnBrk="1" hangingPunct="1"/>
            <a:fld id="{D618DDAD-A237-45B2-BDCA-8649A76A9C63}" type="slidenum">
              <a:rPr lang="en-US" sz="1200" smtClean="0">
                <a:solidFill>
                  <a:srgbClr val="000000"/>
                </a:solidFill>
                <a:latin typeface="Times New Roman" pitchFamily="18" charset="0"/>
                <a:ea typeface="Arial Unicode MS" pitchFamily="34" charset="-128"/>
              </a:rPr>
              <a:pPr eaLnBrk="1" hangingPunct="1"/>
              <a:t>1</a:t>
            </a:fld>
            <a:endParaRPr lang="en-US" sz="1200" smtClean="0">
              <a:solidFill>
                <a:srgbClr val="000000"/>
              </a:solidFill>
              <a:latin typeface="Times New Roman" pitchFamily="18" charset="0"/>
              <a:ea typeface="Arial Unicode MS" pitchFamily="34" charset="-128"/>
            </a:endParaRPr>
          </a:p>
        </p:txBody>
      </p:sp>
      <p:sp>
        <p:nvSpPr>
          <p:cNvPr id="71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2" name="Rectangle 2"/>
          <p:cNvSpPr>
            <a:spLocks noGrp="1" noChangeArrowheads="1"/>
          </p:cNvSpPr>
          <p:nvPr>
            <p:ph type="body"/>
          </p:nvPr>
        </p:nvSpPr>
        <p:spPr>
          <a:xfrm>
            <a:off x="914400" y="4343400"/>
            <a:ext cx="50292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F7A1BC1-540B-D84C-99DE-4D00AC2C51E1}" type="slidenum">
              <a:rPr lang="en-US" altLang="x-none"/>
              <a:pPr eaLnBrk="1" hangingPunct="1"/>
              <a:t>15</a:t>
            </a:fld>
            <a:endParaRPr lang="en-US" altLang="x-none"/>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latin typeface="Arial" charset="0"/>
              </a:rPr>
              <a:t>This is a “Spear Fishing” email.  A phishing attack specifically targeted to a limited audience, thus making it seem more legitimate.</a:t>
            </a:r>
          </a:p>
          <a:p>
            <a:pPr eaLnBrk="1" hangingPunct="1">
              <a:spcBef>
                <a:spcPct val="0"/>
              </a:spcBef>
            </a:pPr>
            <a:r>
              <a:rPr lang="en-US" altLang="x-none">
                <a:latin typeface="Arial" charset="0"/>
              </a:rPr>
              <a:t>If you HOVER your mouse over the link (DO NOT CLICK!), you will see the </a:t>
            </a:r>
            <a:r>
              <a:rPr lang="en-US" altLang="x-none" u="sng">
                <a:latin typeface="Arial" charset="0"/>
              </a:rPr>
              <a:t>real</a:t>
            </a:r>
            <a:r>
              <a:rPr lang="en-US" altLang="x-none">
                <a:latin typeface="Arial" charset="0"/>
              </a:rPr>
              <a:t> URL show up as a floating box (in Outlook) or in the lower left-hand corner (in a web browser).  </a:t>
            </a:r>
          </a:p>
          <a:p>
            <a:pPr eaLnBrk="1" hangingPunct="1">
              <a:spcBef>
                <a:spcPct val="0"/>
              </a:spcBef>
            </a:pPr>
            <a:r>
              <a:rPr lang="en-US" altLang="x-none">
                <a:latin typeface="Arial" charset="0"/>
              </a:rPr>
              <a:t>The link above goes to nbmd.com NOT uc.edu</a:t>
            </a:r>
          </a:p>
          <a:p>
            <a:pPr eaLnBrk="1" hangingPunct="1">
              <a:spcBef>
                <a:spcPct val="0"/>
              </a:spcBef>
            </a:pPr>
            <a:r>
              <a:rPr lang="en-US" altLang="x-none">
                <a:latin typeface="Arial" charset="0"/>
              </a:rPr>
              <a:t>A good general rule for email:  If the shown URL and real URL do not match, be suspicious.</a:t>
            </a:r>
          </a:p>
        </p:txBody>
      </p:sp>
    </p:spTree>
    <p:extLst>
      <p:ext uri="{BB962C8B-B14F-4D97-AF65-F5344CB8AC3E}">
        <p14:creationId xmlns:p14="http://schemas.microsoft.com/office/powerpoint/2010/main" val="166580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latin typeface="Arial" charset="0"/>
              </a:rPr>
              <a:t>This one is bad.  </a:t>
            </a:r>
          </a:p>
          <a:p>
            <a:pPr eaLnBrk="1" hangingPunct="1">
              <a:spcBef>
                <a:spcPct val="0"/>
              </a:spcBef>
            </a:pPr>
            <a:r>
              <a:rPr lang="en-US" altLang="x-none">
                <a:latin typeface="Arial" charset="0"/>
              </a:rPr>
              <a:t>Note that the URL is actually owned by srvc.com NOT usbank.com</a:t>
            </a:r>
          </a:p>
          <a:p>
            <a:pPr eaLnBrk="1" hangingPunct="1">
              <a:spcBef>
                <a:spcPct val="0"/>
              </a:spcBef>
            </a:pPr>
            <a:r>
              <a:rPr lang="en-US" altLang="x-none">
                <a:latin typeface="Arial" charset="0"/>
              </a:rPr>
              <a:t>Note too that there is no padlock icon and the URL is not https.  This means that this is not a secure connection.  Never do financial business on an unsecure web site.</a:t>
            </a:r>
          </a:p>
          <a:p>
            <a:pPr eaLnBrk="1" hangingPunct="1">
              <a:spcBef>
                <a:spcPct val="0"/>
              </a:spcBef>
            </a:pPr>
            <a:endParaRPr lang="en-US" altLang="x-none">
              <a:latin typeface="Arial"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305C282-CB26-D847-9A4B-4F4A3CD9BAED}" type="slidenum">
              <a:rPr lang="en-US" altLang="x-none"/>
              <a:pPr eaLnBrk="1" hangingPunct="1"/>
              <a:t>16</a:t>
            </a:fld>
            <a:endParaRPr lang="en-US" altLang="x-none"/>
          </a:p>
        </p:txBody>
      </p:sp>
    </p:spTree>
    <p:extLst>
      <p:ext uri="{BB962C8B-B14F-4D97-AF65-F5344CB8AC3E}">
        <p14:creationId xmlns:p14="http://schemas.microsoft.com/office/powerpoint/2010/main" val="6393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latin typeface="Arial" charset="0"/>
              </a:rPr>
              <a:t>This one is good.  Note the padlock and that the URL is usbank.com</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4C9B16D-336F-7B47-9EDD-C64F95B4FFAE}" type="slidenum">
              <a:rPr lang="en-US" altLang="x-none"/>
              <a:pPr eaLnBrk="1" hangingPunct="1"/>
              <a:t>17</a:t>
            </a:fld>
            <a:endParaRPr lang="en-US" altLang="x-none"/>
          </a:p>
        </p:txBody>
      </p:sp>
    </p:spTree>
    <p:extLst>
      <p:ext uri="{BB962C8B-B14F-4D97-AF65-F5344CB8AC3E}">
        <p14:creationId xmlns:p14="http://schemas.microsoft.com/office/powerpoint/2010/main" val="17676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is used to visualize the human risk to your organization.  Most organizations provide multiple layers of defense in depth, usually technologies such as firewalls, anti-virus, authentication and IDS.  Yet cyber attackers can easily bypass these defensive layers by targeting employees, using techniques such as phishing, drive-by downloads, social engineering phone calls, Trojaned apps or infected USB sticks.</a:t>
            </a:r>
          </a:p>
          <a:p>
            <a:endParaRPr lang="en-US" i="1" baseline="0" dirty="0" smtClean="0"/>
          </a:p>
          <a:p>
            <a:r>
              <a:rPr lang="en-US" i="1" baseline="0" dirty="0" smtClean="0"/>
              <a:t>The purpose of this slide is to demonstrate that no matter how much your organization invests in security technology, unless people are trained it will continue to be vulnerable to human based attacks</a:t>
            </a:r>
            <a:endParaRPr lang="en-US" i="1" dirty="0"/>
          </a:p>
        </p:txBody>
      </p:sp>
      <p:sp>
        <p:nvSpPr>
          <p:cNvPr id="4" name="Slide Number Placeholder 3"/>
          <p:cNvSpPr>
            <a:spLocks noGrp="1"/>
          </p:cNvSpPr>
          <p:nvPr>
            <p:ph type="sldNum" sz="quarter" idx="10"/>
          </p:nvPr>
        </p:nvSpPr>
        <p:spPr/>
        <p:txBody>
          <a:bodyPr/>
          <a:lstStyle/>
          <a:p>
            <a:r>
              <a:rPr lang="en-US" dirty="0" smtClean="0"/>
              <a:t>This slide deck is for presentations only.</a:t>
            </a:r>
            <a:endParaRPr lang="en-US" dirty="0"/>
          </a:p>
        </p:txBody>
      </p:sp>
    </p:spTree>
    <p:extLst>
      <p:ext uri="{BB962C8B-B14F-4D97-AF65-F5344CB8AC3E}">
        <p14:creationId xmlns:p14="http://schemas.microsoft.com/office/powerpoint/2010/main" val="167507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6B40DD2C-5212-4A80-A167-47C76F4E3029}" type="slidenum">
              <a:rPr lang="en-US"/>
              <a:pPr>
                <a:defRPr/>
              </a:pPr>
              <a:t>‹#›</a:t>
            </a:fld>
            <a:endParaRPr lang="en-US"/>
          </a:p>
        </p:txBody>
      </p:sp>
    </p:spTree>
    <p:extLst>
      <p:ext uri="{BB962C8B-B14F-4D97-AF65-F5344CB8AC3E}">
        <p14:creationId xmlns:p14="http://schemas.microsoft.com/office/powerpoint/2010/main" val="10355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0563CB8D-4A06-4988-B681-68D39BD6F8BE}" type="slidenum">
              <a:rPr lang="en-US"/>
              <a:pPr>
                <a:defRPr/>
              </a:pPr>
              <a:t>‹#›</a:t>
            </a:fld>
            <a:endParaRPr lang="en-US"/>
          </a:p>
        </p:txBody>
      </p:sp>
    </p:spTree>
    <p:extLst>
      <p:ext uri="{BB962C8B-B14F-4D97-AF65-F5344CB8AC3E}">
        <p14:creationId xmlns:p14="http://schemas.microsoft.com/office/powerpoint/2010/main" val="359760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90525"/>
            <a:ext cx="2284413" cy="6789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90525"/>
            <a:ext cx="6705600" cy="6789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A990256A-36C9-472A-8A5E-9722A87EEBB5}" type="slidenum">
              <a:rPr lang="en-US"/>
              <a:pPr>
                <a:defRPr/>
              </a:pPr>
              <a:t>‹#›</a:t>
            </a:fld>
            <a:endParaRPr lang="en-US"/>
          </a:p>
        </p:txBody>
      </p:sp>
    </p:spTree>
    <p:extLst>
      <p:ext uri="{BB962C8B-B14F-4D97-AF65-F5344CB8AC3E}">
        <p14:creationId xmlns:p14="http://schemas.microsoft.com/office/powerpoint/2010/main" val="123266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US"/>
          </a:p>
        </p:txBody>
      </p:sp>
      <p:sp>
        <p:nvSpPr>
          <p:cNvPr id="6" name="Rectangle 4"/>
          <p:cNvSpPr>
            <a:spLocks noGrp="1" noChangeArrowheads="1"/>
          </p:cNvSpPr>
          <p:nvPr>
            <p:ph type="sldNum" idx="12"/>
          </p:nvPr>
        </p:nvSpPr>
        <p:spPr>
          <a:ln/>
        </p:spPr>
        <p:txBody>
          <a:bodyPr/>
          <a:lstStyle>
            <a:lvl1pPr>
              <a:defRPr/>
            </a:lvl1pPr>
          </a:lstStyle>
          <a:p>
            <a:pPr>
              <a:defRPr/>
            </a:pPr>
            <a:fld id="{FC99383C-DC2E-4B15-9DA1-BB77DC5CA3E4}" type="slidenum">
              <a:rPr lang="en-US"/>
              <a:pPr>
                <a:defRPr/>
              </a:pPr>
              <a:t>‹#›</a:t>
            </a:fld>
            <a:endParaRPr lang="en-US"/>
          </a:p>
        </p:txBody>
      </p:sp>
    </p:spTree>
    <p:extLst>
      <p:ext uri="{BB962C8B-B14F-4D97-AF65-F5344CB8AC3E}">
        <p14:creationId xmlns:p14="http://schemas.microsoft.com/office/powerpoint/2010/main" val="2099322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US"/>
          </a:p>
        </p:txBody>
      </p:sp>
      <p:sp>
        <p:nvSpPr>
          <p:cNvPr id="6" name="Rectangle 4"/>
          <p:cNvSpPr>
            <a:spLocks noGrp="1" noChangeArrowheads="1"/>
          </p:cNvSpPr>
          <p:nvPr>
            <p:ph type="sldNum" idx="12"/>
          </p:nvPr>
        </p:nvSpPr>
        <p:spPr>
          <a:ln/>
        </p:spPr>
        <p:txBody>
          <a:bodyPr/>
          <a:lstStyle>
            <a:lvl1pPr>
              <a:defRPr/>
            </a:lvl1pPr>
          </a:lstStyle>
          <a:p>
            <a:pPr>
              <a:defRPr/>
            </a:pPr>
            <a:fld id="{A99F8F73-AD0C-49A4-B766-C98AE193C961}" type="slidenum">
              <a:rPr lang="en-US"/>
              <a:pPr>
                <a:defRPr/>
              </a:pPr>
              <a:t>‹#›</a:t>
            </a:fld>
            <a:endParaRPr lang="en-US"/>
          </a:p>
        </p:txBody>
      </p:sp>
    </p:spTree>
    <p:extLst>
      <p:ext uri="{BB962C8B-B14F-4D97-AF65-F5344CB8AC3E}">
        <p14:creationId xmlns:p14="http://schemas.microsoft.com/office/powerpoint/2010/main" val="69353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idx="10"/>
          </p:nvPr>
        </p:nvSpPr>
        <p:spPr>
          <a:ln/>
        </p:spPr>
        <p:txBody>
          <a:bodyPr/>
          <a:lstStyle>
            <a:lvl1pPr>
              <a:defRPr/>
            </a:lvl1pPr>
          </a:lstStyle>
          <a:p>
            <a:pPr>
              <a:defRPr/>
            </a:pPr>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US"/>
          </a:p>
        </p:txBody>
      </p:sp>
      <p:sp>
        <p:nvSpPr>
          <p:cNvPr id="6" name="Rectangle 4"/>
          <p:cNvSpPr>
            <a:spLocks noGrp="1" noChangeArrowheads="1"/>
          </p:cNvSpPr>
          <p:nvPr>
            <p:ph type="sldNum" idx="12"/>
          </p:nvPr>
        </p:nvSpPr>
        <p:spPr>
          <a:ln/>
        </p:spPr>
        <p:txBody>
          <a:bodyPr/>
          <a:lstStyle>
            <a:lvl1pPr>
              <a:defRPr/>
            </a:lvl1pPr>
          </a:lstStyle>
          <a:p>
            <a:pPr>
              <a:defRPr/>
            </a:pPr>
            <a:fld id="{BEC54CDE-62C6-4B49-8DA0-E09E80438C7B}" type="slidenum">
              <a:rPr lang="en-US"/>
              <a:pPr>
                <a:defRPr/>
              </a:pPr>
              <a:t>‹#›</a:t>
            </a:fld>
            <a:endParaRPr lang="en-US"/>
          </a:p>
        </p:txBody>
      </p:sp>
    </p:spTree>
    <p:extLst>
      <p:ext uri="{BB962C8B-B14F-4D97-AF65-F5344CB8AC3E}">
        <p14:creationId xmlns:p14="http://schemas.microsoft.com/office/powerpoint/2010/main" val="94024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idx="10"/>
          </p:nvPr>
        </p:nvSpPr>
        <p:spPr>
          <a:ln/>
        </p:spPr>
        <p:txBody>
          <a:bodyPr/>
          <a:lstStyle>
            <a:lvl1pPr>
              <a:defRPr/>
            </a:lvl1pPr>
          </a:lstStyle>
          <a:p>
            <a:pPr>
              <a:defRPr/>
            </a:pPr>
            <a:endParaRPr lang="en-US"/>
          </a:p>
        </p:txBody>
      </p:sp>
      <p:sp>
        <p:nvSpPr>
          <p:cNvPr id="6" name="Rectangle 3"/>
          <p:cNvSpPr>
            <a:spLocks noGrp="1" noChangeArrowheads="1"/>
          </p:cNvSpPr>
          <p:nvPr>
            <p:ph type="ftr" idx="11"/>
          </p:nvPr>
        </p:nvSpPr>
        <p:spPr>
          <a:ln/>
        </p:spPr>
        <p:txBody>
          <a:bodyPr/>
          <a:lstStyle>
            <a:lvl1pPr>
              <a:defRPr/>
            </a:lvl1pPr>
          </a:lstStyle>
          <a:p>
            <a:pPr>
              <a:defRPr/>
            </a:pPr>
            <a:endParaRPr lang="en-US"/>
          </a:p>
        </p:txBody>
      </p:sp>
      <p:sp>
        <p:nvSpPr>
          <p:cNvPr id="7" name="Rectangle 4"/>
          <p:cNvSpPr>
            <a:spLocks noGrp="1" noChangeArrowheads="1"/>
          </p:cNvSpPr>
          <p:nvPr>
            <p:ph type="sldNum" idx="12"/>
          </p:nvPr>
        </p:nvSpPr>
        <p:spPr>
          <a:ln/>
        </p:spPr>
        <p:txBody>
          <a:bodyPr/>
          <a:lstStyle>
            <a:lvl1pPr>
              <a:defRPr/>
            </a:lvl1pPr>
          </a:lstStyle>
          <a:p>
            <a:pPr>
              <a:defRPr/>
            </a:pPr>
            <a:fld id="{C9D24F75-7ACF-4275-9FBA-D0CC63E2FD45}" type="slidenum">
              <a:rPr lang="en-US"/>
              <a:pPr>
                <a:defRPr/>
              </a:pPr>
              <a:t>‹#›</a:t>
            </a:fld>
            <a:endParaRPr lang="en-US"/>
          </a:p>
        </p:txBody>
      </p:sp>
    </p:spTree>
    <p:extLst>
      <p:ext uri="{BB962C8B-B14F-4D97-AF65-F5344CB8AC3E}">
        <p14:creationId xmlns:p14="http://schemas.microsoft.com/office/powerpoint/2010/main" val="48450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idx="10"/>
          </p:nvPr>
        </p:nvSpPr>
        <p:spPr>
          <a:ln/>
        </p:spPr>
        <p:txBody>
          <a:bodyPr/>
          <a:lstStyle>
            <a:lvl1pPr>
              <a:defRPr/>
            </a:lvl1pPr>
          </a:lstStyle>
          <a:p>
            <a:pPr>
              <a:defRPr/>
            </a:pPr>
            <a:endParaRPr lang="en-US"/>
          </a:p>
        </p:txBody>
      </p:sp>
      <p:sp>
        <p:nvSpPr>
          <p:cNvPr id="8" name="Rectangle 3"/>
          <p:cNvSpPr>
            <a:spLocks noGrp="1" noChangeArrowheads="1"/>
          </p:cNvSpPr>
          <p:nvPr>
            <p:ph type="ftr" idx="11"/>
          </p:nvPr>
        </p:nvSpPr>
        <p:spPr>
          <a:ln/>
        </p:spPr>
        <p:txBody>
          <a:bodyPr/>
          <a:lstStyle>
            <a:lvl1pPr>
              <a:defRPr/>
            </a:lvl1pPr>
          </a:lstStyle>
          <a:p>
            <a:pPr>
              <a:defRPr/>
            </a:pPr>
            <a:endParaRPr lang="en-US"/>
          </a:p>
        </p:txBody>
      </p:sp>
      <p:sp>
        <p:nvSpPr>
          <p:cNvPr id="9" name="Rectangle 4"/>
          <p:cNvSpPr>
            <a:spLocks noGrp="1" noChangeArrowheads="1"/>
          </p:cNvSpPr>
          <p:nvPr>
            <p:ph type="sldNum" idx="12"/>
          </p:nvPr>
        </p:nvSpPr>
        <p:spPr>
          <a:ln/>
        </p:spPr>
        <p:txBody>
          <a:bodyPr/>
          <a:lstStyle>
            <a:lvl1pPr>
              <a:defRPr/>
            </a:lvl1pPr>
          </a:lstStyle>
          <a:p>
            <a:pPr>
              <a:defRPr/>
            </a:pPr>
            <a:fld id="{40FD7FB3-EC80-499A-9A86-84CB64086303}" type="slidenum">
              <a:rPr lang="en-US"/>
              <a:pPr>
                <a:defRPr/>
              </a:pPr>
              <a:t>‹#›</a:t>
            </a:fld>
            <a:endParaRPr lang="en-US"/>
          </a:p>
        </p:txBody>
      </p:sp>
    </p:spTree>
    <p:extLst>
      <p:ext uri="{BB962C8B-B14F-4D97-AF65-F5344CB8AC3E}">
        <p14:creationId xmlns:p14="http://schemas.microsoft.com/office/powerpoint/2010/main" val="603810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US"/>
          </a:p>
        </p:txBody>
      </p:sp>
      <p:sp>
        <p:nvSpPr>
          <p:cNvPr id="4" name="Rectangle 3"/>
          <p:cNvSpPr>
            <a:spLocks noGrp="1" noChangeArrowheads="1"/>
          </p:cNvSpPr>
          <p:nvPr>
            <p:ph type="ftr" idx="11"/>
          </p:nvPr>
        </p:nvSpPr>
        <p:spPr>
          <a:ln/>
        </p:spPr>
        <p:txBody>
          <a:bodyPr/>
          <a:lstStyle>
            <a:lvl1pPr>
              <a:defRPr/>
            </a:lvl1pPr>
          </a:lstStyle>
          <a:p>
            <a:pPr>
              <a:defRPr/>
            </a:pPr>
            <a:endParaRPr lang="en-US"/>
          </a:p>
        </p:txBody>
      </p:sp>
      <p:sp>
        <p:nvSpPr>
          <p:cNvPr id="5" name="Rectangle 4"/>
          <p:cNvSpPr>
            <a:spLocks noGrp="1" noChangeArrowheads="1"/>
          </p:cNvSpPr>
          <p:nvPr>
            <p:ph type="sldNum" idx="12"/>
          </p:nvPr>
        </p:nvSpPr>
        <p:spPr>
          <a:ln/>
        </p:spPr>
        <p:txBody>
          <a:bodyPr/>
          <a:lstStyle>
            <a:lvl1pPr>
              <a:defRPr/>
            </a:lvl1pPr>
          </a:lstStyle>
          <a:p>
            <a:pPr>
              <a:defRPr/>
            </a:pPr>
            <a:fld id="{681E3725-A03B-4C50-B466-9FE8EBCAD984}" type="slidenum">
              <a:rPr lang="en-US"/>
              <a:pPr>
                <a:defRPr/>
              </a:pPr>
              <a:t>‹#›</a:t>
            </a:fld>
            <a:endParaRPr lang="en-US"/>
          </a:p>
        </p:txBody>
      </p:sp>
    </p:spTree>
    <p:extLst>
      <p:ext uri="{BB962C8B-B14F-4D97-AF65-F5344CB8AC3E}">
        <p14:creationId xmlns:p14="http://schemas.microsoft.com/office/powerpoint/2010/main" val="93761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endParaRPr lang="en-US"/>
          </a:p>
        </p:txBody>
      </p:sp>
      <p:sp>
        <p:nvSpPr>
          <p:cNvPr id="3" name="Rectangle 3"/>
          <p:cNvSpPr>
            <a:spLocks noGrp="1" noChangeArrowheads="1"/>
          </p:cNvSpPr>
          <p:nvPr>
            <p:ph type="ftr" idx="11"/>
          </p:nvPr>
        </p:nvSpPr>
        <p:spPr>
          <a:ln/>
        </p:spPr>
        <p:txBody>
          <a:bodyPr/>
          <a:lstStyle>
            <a:lvl1pPr>
              <a:defRPr/>
            </a:lvl1pPr>
          </a:lstStyle>
          <a:p>
            <a:pPr>
              <a:defRPr/>
            </a:pPr>
            <a:endParaRPr lang="en-US"/>
          </a:p>
        </p:txBody>
      </p:sp>
      <p:sp>
        <p:nvSpPr>
          <p:cNvPr id="4" name="Rectangle 4"/>
          <p:cNvSpPr>
            <a:spLocks noGrp="1" noChangeArrowheads="1"/>
          </p:cNvSpPr>
          <p:nvPr>
            <p:ph type="sldNum" idx="12"/>
          </p:nvPr>
        </p:nvSpPr>
        <p:spPr>
          <a:ln/>
        </p:spPr>
        <p:txBody>
          <a:bodyPr/>
          <a:lstStyle>
            <a:lvl1pPr>
              <a:defRPr/>
            </a:lvl1pPr>
          </a:lstStyle>
          <a:p>
            <a:pPr>
              <a:defRPr/>
            </a:pPr>
            <a:fld id="{49E4DB10-3145-4576-AB02-593E7074BDF7}" type="slidenum">
              <a:rPr lang="en-US"/>
              <a:pPr>
                <a:defRPr/>
              </a:pPr>
              <a:t>‹#›</a:t>
            </a:fld>
            <a:endParaRPr lang="en-US"/>
          </a:p>
        </p:txBody>
      </p:sp>
    </p:spTree>
    <p:extLst>
      <p:ext uri="{BB962C8B-B14F-4D97-AF65-F5344CB8AC3E}">
        <p14:creationId xmlns:p14="http://schemas.microsoft.com/office/powerpoint/2010/main" val="317383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US"/>
          </a:p>
        </p:txBody>
      </p:sp>
      <p:sp>
        <p:nvSpPr>
          <p:cNvPr id="6" name="Rectangle 3"/>
          <p:cNvSpPr>
            <a:spLocks noGrp="1" noChangeArrowheads="1"/>
          </p:cNvSpPr>
          <p:nvPr>
            <p:ph type="ftr" idx="11"/>
          </p:nvPr>
        </p:nvSpPr>
        <p:spPr>
          <a:ln/>
        </p:spPr>
        <p:txBody>
          <a:bodyPr/>
          <a:lstStyle>
            <a:lvl1pPr>
              <a:defRPr/>
            </a:lvl1pPr>
          </a:lstStyle>
          <a:p>
            <a:pPr>
              <a:defRPr/>
            </a:pPr>
            <a:endParaRPr lang="en-US"/>
          </a:p>
        </p:txBody>
      </p:sp>
      <p:sp>
        <p:nvSpPr>
          <p:cNvPr id="7" name="Rectangle 4"/>
          <p:cNvSpPr>
            <a:spLocks noGrp="1" noChangeArrowheads="1"/>
          </p:cNvSpPr>
          <p:nvPr>
            <p:ph type="sldNum" idx="12"/>
          </p:nvPr>
        </p:nvSpPr>
        <p:spPr>
          <a:ln/>
        </p:spPr>
        <p:txBody>
          <a:bodyPr/>
          <a:lstStyle>
            <a:lvl1pPr>
              <a:defRPr/>
            </a:lvl1pPr>
          </a:lstStyle>
          <a:p>
            <a:pPr>
              <a:defRPr/>
            </a:pPr>
            <a:fld id="{820B1D91-F111-4990-9605-3D8867C698D5}" type="slidenum">
              <a:rPr lang="en-US"/>
              <a:pPr>
                <a:defRPr/>
              </a:pPr>
              <a:t>‹#›</a:t>
            </a:fld>
            <a:endParaRPr lang="en-US"/>
          </a:p>
        </p:txBody>
      </p:sp>
    </p:spTree>
    <p:extLst>
      <p:ext uri="{BB962C8B-B14F-4D97-AF65-F5344CB8AC3E}">
        <p14:creationId xmlns:p14="http://schemas.microsoft.com/office/powerpoint/2010/main" val="155644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113BD047-C376-46DA-998B-C6B523C2BC53}" type="slidenum">
              <a:rPr lang="en-US"/>
              <a:pPr>
                <a:defRPr/>
              </a:pPr>
              <a:t>‹#›</a:t>
            </a:fld>
            <a:endParaRPr lang="en-US"/>
          </a:p>
        </p:txBody>
      </p:sp>
    </p:spTree>
    <p:extLst>
      <p:ext uri="{BB962C8B-B14F-4D97-AF65-F5344CB8AC3E}">
        <p14:creationId xmlns:p14="http://schemas.microsoft.com/office/powerpoint/2010/main" val="1367221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US"/>
          </a:p>
        </p:txBody>
      </p:sp>
      <p:sp>
        <p:nvSpPr>
          <p:cNvPr id="6" name="Rectangle 3"/>
          <p:cNvSpPr>
            <a:spLocks noGrp="1" noChangeArrowheads="1"/>
          </p:cNvSpPr>
          <p:nvPr>
            <p:ph type="ftr" idx="11"/>
          </p:nvPr>
        </p:nvSpPr>
        <p:spPr>
          <a:ln/>
        </p:spPr>
        <p:txBody>
          <a:bodyPr/>
          <a:lstStyle>
            <a:lvl1pPr>
              <a:defRPr/>
            </a:lvl1pPr>
          </a:lstStyle>
          <a:p>
            <a:pPr>
              <a:defRPr/>
            </a:pPr>
            <a:endParaRPr lang="en-US"/>
          </a:p>
        </p:txBody>
      </p:sp>
      <p:sp>
        <p:nvSpPr>
          <p:cNvPr id="7" name="Rectangle 4"/>
          <p:cNvSpPr>
            <a:spLocks noGrp="1" noChangeArrowheads="1"/>
          </p:cNvSpPr>
          <p:nvPr>
            <p:ph type="sldNum" idx="12"/>
          </p:nvPr>
        </p:nvSpPr>
        <p:spPr>
          <a:ln/>
        </p:spPr>
        <p:txBody>
          <a:bodyPr/>
          <a:lstStyle>
            <a:lvl1pPr>
              <a:defRPr/>
            </a:lvl1pPr>
          </a:lstStyle>
          <a:p>
            <a:pPr>
              <a:defRPr/>
            </a:pPr>
            <a:fld id="{47C6A490-4C6F-458A-BCBD-AAE912FE38E0}" type="slidenum">
              <a:rPr lang="en-US"/>
              <a:pPr>
                <a:defRPr/>
              </a:pPr>
              <a:t>‹#›</a:t>
            </a:fld>
            <a:endParaRPr lang="en-US"/>
          </a:p>
        </p:txBody>
      </p:sp>
    </p:spTree>
    <p:extLst>
      <p:ext uri="{BB962C8B-B14F-4D97-AF65-F5344CB8AC3E}">
        <p14:creationId xmlns:p14="http://schemas.microsoft.com/office/powerpoint/2010/main" val="148224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US"/>
          </a:p>
        </p:txBody>
      </p:sp>
      <p:sp>
        <p:nvSpPr>
          <p:cNvPr id="6" name="Rectangle 4"/>
          <p:cNvSpPr>
            <a:spLocks noGrp="1" noChangeArrowheads="1"/>
          </p:cNvSpPr>
          <p:nvPr>
            <p:ph type="sldNum" idx="12"/>
          </p:nvPr>
        </p:nvSpPr>
        <p:spPr>
          <a:ln/>
        </p:spPr>
        <p:txBody>
          <a:bodyPr/>
          <a:lstStyle>
            <a:lvl1pPr>
              <a:defRPr/>
            </a:lvl1pPr>
          </a:lstStyle>
          <a:p>
            <a:pPr>
              <a:defRPr/>
            </a:pPr>
            <a:fld id="{174FB62A-CCCF-42F4-BF63-8FFE0A79D994}" type="slidenum">
              <a:rPr lang="en-US"/>
              <a:pPr>
                <a:defRPr/>
              </a:pPr>
              <a:t>‹#›</a:t>
            </a:fld>
            <a:endParaRPr lang="en-US"/>
          </a:p>
        </p:txBody>
      </p:sp>
    </p:spTree>
    <p:extLst>
      <p:ext uri="{BB962C8B-B14F-4D97-AF65-F5344CB8AC3E}">
        <p14:creationId xmlns:p14="http://schemas.microsoft.com/office/powerpoint/2010/main" val="1096049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04963"/>
            <a:ext cx="2284413" cy="452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604963"/>
            <a:ext cx="67056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US"/>
          </a:p>
        </p:txBody>
      </p:sp>
      <p:sp>
        <p:nvSpPr>
          <p:cNvPr id="6" name="Rectangle 4"/>
          <p:cNvSpPr>
            <a:spLocks noGrp="1" noChangeArrowheads="1"/>
          </p:cNvSpPr>
          <p:nvPr>
            <p:ph type="sldNum" idx="12"/>
          </p:nvPr>
        </p:nvSpPr>
        <p:spPr>
          <a:ln/>
        </p:spPr>
        <p:txBody>
          <a:bodyPr/>
          <a:lstStyle>
            <a:lvl1pPr>
              <a:defRPr/>
            </a:lvl1pPr>
          </a:lstStyle>
          <a:p>
            <a:pPr>
              <a:defRPr/>
            </a:pPr>
            <a:fld id="{5ABA1061-823B-4696-A65F-65EBACD1FA94}" type="slidenum">
              <a:rPr lang="en-US"/>
              <a:pPr>
                <a:defRPr/>
              </a:pPr>
              <a:t>‹#›</a:t>
            </a:fld>
            <a:endParaRPr lang="en-US"/>
          </a:p>
        </p:txBody>
      </p:sp>
    </p:spTree>
    <p:extLst>
      <p:ext uri="{BB962C8B-B14F-4D97-AF65-F5344CB8AC3E}">
        <p14:creationId xmlns:p14="http://schemas.microsoft.com/office/powerpoint/2010/main" val="3310569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73363"/>
            <a:ext cx="9142413" cy="1311275"/>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US"/>
          </a:p>
        </p:txBody>
      </p:sp>
      <p:sp>
        <p:nvSpPr>
          <p:cNvPr id="4" name="Rectangle 3"/>
          <p:cNvSpPr>
            <a:spLocks noGrp="1" noChangeArrowheads="1"/>
          </p:cNvSpPr>
          <p:nvPr>
            <p:ph type="ftr" idx="11"/>
          </p:nvPr>
        </p:nvSpPr>
        <p:spPr>
          <a:ln/>
        </p:spPr>
        <p:txBody>
          <a:bodyPr/>
          <a:lstStyle>
            <a:lvl1pPr>
              <a:defRPr/>
            </a:lvl1pPr>
          </a:lstStyle>
          <a:p>
            <a:pPr>
              <a:defRPr/>
            </a:pPr>
            <a:endParaRPr lang="en-US"/>
          </a:p>
        </p:txBody>
      </p:sp>
      <p:sp>
        <p:nvSpPr>
          <p:cNvPr id="5" name="Rectangle 4"/>
          <p:cNvSpPr>
            <a:spLocks noGrp="1" noChangeArrowheads="1"/>
          </p:cNvSpPr>
          <p:nvPr>
            <p:ph type="sldNum" idx="12"/>
          </p:nvPr>
        </p:nvSpPr>
        <p:spPr>
          <a:ln/>
        </p:spPr>
        <p:txBody>
          <a:bodyPr/>
          <a:lstStyle>
            <a:lvl1pPr>
              <a:defRPr/>
            </a:lvl1pPr>
          </a:lstStyle>
          <a:p>
            <a:pPr>
              <a:defRPr/>
            </a:pPr>
            <a:fld id="{92AA081A-CB01-4703-98C1-EFC2FDFB69AA}" type="slidenum">
              <a:rPr lang="en-US"/>
              <a:pPr>
                <a:defRPr/>
              </a:pPr>
              <a:t>‹#›</a:t>
            </a:fld>
            <a:endParaRPr lang="en-US"/>
          </a:p>
        </p:txBody>
      </p:sp>
    </p:spTree>
    <p:extLst>
      <p:ext uri="{BB962C8B-B14F-4D97-AF65-F5344CB8AC3E}">
        <p14:creationId xmlns:p14="http://schemas.microsoft.com/office/powerpoint/2010/main" val="170821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7758BABC-C447-44F9-BA20-5792869B7994}" type="slidenum">
              <a:rPr lang="en-US"/>
              <a:pPr>
                <a:defRPr/>
              </a:pPr>
              <a:t>‹#›</a:t>
            </a:fld>
            <a:endParaRPr lang="en-US"/>
          </a:p>
        </p:txBody>
      </p:sp>
    </p:spTree>
    <p:extLst>
      <p:ext uri="{BB962C8B-B14F-4D97-AF65-F5344CB8AC3E}">
        <p14:creationId xmlns:p14="http://schemas.microsoft.com/office/powerpoint/2010/main" val="365590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62000"/>
            <a:ext cx="4494213" cy="563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762000"/>
            <a:ext cx="4495800" cy="563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EAC811DE-186A-4037-B1E9-AA8111D748DC}" type="slidenum">
              <a:rPr lang="en-US"/>
              <a:pPr>
                <a:defRPr/>
              </a:pPr>
              <a:t>‹#›</a:t>
            </a:fld>
            <a:endParaRPr lang="en-US"/>
          </a:p>
        </p:txBody>
      </p:sp>
    </p:spTree>
    <p:extLst>
      <p:ext uri="{BB962C8B-B14F-4D97-AF65-F5344CB8AC3E}">
        <p14:creationId xmlns:p14="http://schemas.microsoft.com/office/powerpoint/2010/main" val="8860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192CD5A8-8A8F-450E-B272-DE4B574EC8C4}" type="slidenum">
              <a:rPr lang="en-US"/>
              <a:pPr>
                <a:defRPr/>
              </a:pPr>
              <a:t>‹#›</a:t>
            </a:fld>
            <a:endParaRPr lang="en-US"/>
          </a:p>
        </p:txBody>
      </p:sp>
    </p:spTree>
    <p:extLst>
      <p:ext uri="{BB962C8B-B14F-4D97-AF65-F5344CB8AC3E}">
        <p14:creationId xmlns:p14="http://schemas.microsoft.com/office/powerpoint/2010/main" val="264465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C092DA95-830A-42DB-9F87-6F26A244B6B3}" type="slidenum">
              <a:rPr lang="en-US"/>
              <a:pPr>
                <a:defRPr/>
              </a:pPr>
              <a:t>‹#›</a:t>
            </a:fld>
            <a:endParaRPr lang="en-US"/>
          </a:p>
        </p:txBody>
      </p:sp>
    </p:spTree>
    <p:extLst>
      <p:ext uri="{BB962C8B-B14F-4D97-AF65-F5344CB8AC3E}">
        <p14:creationId xmlns:p14="http://schemas.microsoft.com/office/powerpoint/2010/main" val="176942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93D5F012-ABB2-41EA-A513-90A57C0D35F7}" type="slidenum">
              <a:rPr lang="en-US"/>
              <a:pPr>
                <a:defRPr/>
              </a:pPr>
              <a:t>‹#›</a:t>
            </a:fld>
            <a:endParaRPr lang="en-US"/>
          </a:p>
        </p:txBody>
      </p:sp>
    </p:spTree>
    <p:extLst>
      <p:ext uri="{BB962C8B-B14F-4D97-AF65-F5344CB8AC3E}">
        <p14:creationId xmlns:p14="http://schemas.microsoft.com/office/powerpoint/2010/main" val="408759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F9B16614-A9D4-4AF2-8F86-25CA5E1E84E4}" type="slidenum">
              <a:rPr lang="en-US"/>
              <a:pPr>
                <a:defRPr/>
              </a:pPr>
              <a:t>‹#›</a:t>
            </a:fld>
            <a:endParaRPr lang="en-US"/>
          </a:p>
        </p:txBody>
      </p:sp>
    </p:spTree>
    <p:extLst>
      <p:ext uri="{BB962C8B-B14F-4D97-AF65-F5344CB8AC3E}">
        <p14:creationId xmlns:p14="http://schemas.microsoft.com/office/powerpoint/2010/main" val="258112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484A409E-3388-4A79-8D4E-1D91248B2A0D}" type="slidenum">
              <a:rPr lang="en-US"/>
              <a:pPr>
                <a:defRPr/>
              </a:pPr>
              <a:t>‹#›</a:t>
            </a:fld>
            <a:endParaRPr lang="en-US"/>
          </a:p>
        </p:txBody>
      </p:sp>
    </p:spTree>
    <p:extLst>
      <p:ext uri="{BB962C8B-B14F-4D97-AF65-F5344CB8AC3E}">
        <p14:creationId xmlns:p14="http://schemas.microsoft.com/office/powerpoint/2010/main" val="13755710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9144000" cy="49847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 name="Rectangle 2"/>
          <p:cNvSpPr>
            <a:spLocks noGrp="1" noChangeArrowheads="1"/>
          </p:cNvSpPr>
          <p:nvPr>
            <p:ph type="body" idx="1"/>
          </p:nvPr>
        </p:nvSpPr>
        <p:spPr bwMode="auto">
          <a:xfrm>
            <a:off x="0" y="762000"/>
            <a:ext cx="9142413" cy="563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Rectangle 3"/>
          <p:cNvSpPr>
            <a:spLocks noGrp="1" noChangeArrowheads="1"/>
          </p:cNvSpPr>
          <p:nvPr>
            <p:ph type="title"/>
          </p:nvPr>
        </p:nvSpPr>
        <p:spPr bwMode="auto">
          <a:xfrm>
            <a:off x="0" y="-390525"/>
            <a:ext cx="91424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 name="Rectangle 4"/>
          <p:cNvSpPr>
            <a:spLocks noGrp="1" noChangeArrowheads="1"/>
          </p:cNvSpPr>
          <p:nvPr>
            <p:ph type="dt"/>
          </p:nvPr>
        </p:nvSpPr>
        <p:spPr bwMode="auto">
          <a:xfrm>
            <a:off x="0" y="6629400"/>
            <a:ext cx="190341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b="1">
                <a:solidFill>
                  <a:srgbClr val="969696"/>
                </a:solidFill>
              </a:defRPr>
            </a:lvl1pPr>
          </a:lstStyle>
          <a:p>
            <a:pPr>
              <a:defRPr/>
            </a:pPr>
            <a:endParaRPr lang="en-US"/>
          </a:p>
        </p:txBody>
      </p:sp>
      <p:sp>
        <p:nvSpPr>
          <p:cNvPr id="1029" name="Rectangle 5"/>
          <p:cNvSpPr>
            <a:spLocks noGrp="1" noChangeArrowheads="1"/>
          </p:cNvSpPr>
          <p:nvPr>
            <p:ph type="ftr"/>
          </p:nvPr>
        </p:nvSpPr>
        <p:spPr bwMode="auto">
          <a:xfrm>
            <a:off x="3124200" y="6629400"/>
            <a:ext cx="289401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b="1">
                <a:solidFill>
                  <a:srgbClr val="969696"/>
                </a:solidFill>
              </a:defRPr>
            </a:lvl1pPr>
          </a:lstStyle>
          <a:p>
            <a:pPr>
              <a:defRPr/>
            </a:pPr>
            <a:endParaRPr lang="en-US"/>
          </a:p>
        </p:txBody>
      </p:sp>
      <p:sp>
        <p:nvSpPr>
          <p:cNvPr id="1030" name="Rectangle 6"/>
          <p:cNvSpPr>
            <a:spLocks noGrp="1" noChangeArrowheads="1"/>
          </p:cNvSpPr>
          <p:nvPr>
            <p:ph type="sldNum"/>
          </p:nvPr>
        </p:nvSpPr>
        <p:spPr bwMode="auto">
          <a:xfrm>
            <a:off x="7239000" y="6629400"/>
            <a:ext cx="190341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b="1">
                <a:solidFill>
                  <a:srgbClr val="969696"/>
                </a:solidFill>
              </a:defRPr>
            </a:lvl1pPr>
          </a:lstStyle>
          <a:p>
            <a:pPr>
              <a:defRPr/>
            </a:pPr>
            <a:fld id="{41C79436-9375-4585-9DA2-13DB3F2432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2pPr>
      <a:lvl3pPr algn="l"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3pPr>
      <a:lvl4pPr algn="l"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4pPr>
      <a:lvl5pPr algn="l"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5pPr>
      <a:lvl6pPr marL="2514600" indent="-228600" algn="l" defTabSz="457200" rtl="0" fontAlgn="base">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6pPr>
      <a:lvl7pPr marL="2971800" indent="-228600" algn="l" defTabSz="457200" rtl="0" fontAlgn="base">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7pPr>
      <a:lvl8pPr marL="3429000" indent="-228600" algn="l" defTabSz="457200" rtl="0" fontAlgn="base">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8pPr>
      <a:lvl9pPr marL="3886200" indent="-228600" algn="l" defTabSz="457200" rtl="0" fontAlgn="base">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i="1">
          <a:solidFill>
            <a:srgbClr val="969696"/>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i="1">
          <a:solidFill>
            <a:srgbClr val="969696"/>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i="1">
          <a:solidFill>
            <a:srgbClr val="969696"/>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0" y="2773363"/>
            <a:ext cx="91424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 name="Rectangle 2"/>
          <p:cNvSpPr>
            <a:spLocks noGrp="1" noChangeArrowheads="1"/>
          </p:cNvSpPr>
          <p:nvPr>
            <p:ph type="dt"/>
          </p:nvPr>
        </p:nvSpPr>
        <p:spPr bwMode="auto">
          <a:xfrm>
            <a:off x="0" y="6629400"/>
            <a:ext cx="190341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723900" algn="l"/>
                <a:tab pos="1447800" algn="l"/>
              </a:tabLst>
              <a:defRPr sz="1000">
                <a:solidFill>
                  <a:srgbClr val="969696"/>
                </a:solidFill>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ftr"/>
          </p:nvPr>
        </p:nvSpPr>
        <p:spPr bwMode="auto">
          <a:xfrm>
            <a:off x="3124200" y="6629400"/>
            <a:ext cx="289401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000">
                <a:solidFill>
                  <a:srgbClr val="969696"/>
                </a:solidFill>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sldNum"/>
          </p:nvPr>
        </p:nvSpPr>
        <p:spPr bwMode="auto">
          <a:xfrm>
            <a:off x="7239000" y="6629400"/>
            <a:ext cx="190341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723900" algn="l"/>
                <a:tab pos="1447800" algn="l"/>
              </a:tabLst>
              <a:defRPr sz="1000">
                <a:solidFill>
                  <a:srgbClr val="969696"/>
                </a:solidFill>
                <a:latin typeface="Times New Roman" pitchFamily="18" charset="0"/>
                <a:ea typeface="+mn-ea"/>
                <a:cs typeface="+mn-cs"/>
              </a:defRPr>
            </a:lvl1pPr>
          </a:lstStyle>
          <a:p>
            <a:pPr>
              <a:defRPr/>
            </a:pPr>
            <a:fld id="{A36D9154-6292-4F5F-B3CC-1766EB9FC6CA}" type="slidenum">
              <a:rPr lang="en-US"/>
              <a:pPr>
                <a:defRPr/>
              </a:pPr>
              <a:t>‹#›</a:t>
            </a:fld>
            <a:endParaRPr lang="en-US"/>
          </a:p>
        </p:txBody>
      </p:sp>
      <p:sp>
        <p:nvSpPr>
          <p:cNvPr id="2054"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2pPr>
      <a:lvl3pPr algn="l"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3pPr>
      <a:lvl4pPr algn="l"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4pPr>
      <a:lvl5pPr algn="l"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5pPr>
      <a:lvl6pPr marL="2514600" indent="-228600" algn="l" defTabSz="457200" rtl="0" fontAlgn="base">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6pPr>
      <a:lvl7pPr marL="2971800" indent="-228600" algn="l" defTabSz="457200" rtl="0" fontAlgn="base">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7pPr>
      <a:lvl8pPr marL="3429000" indent="-228600" algn="l" defTabSz="457200" rtl="0" fontAlgn="base">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8pPr>
      <a:lvl9pPr marL="3886200" indent="-228600" algn="l" defTabSz="457200" rtl="0" fontAlgn="base">
        <a:spcBef>
          <a:spcPct val="0"/>
        </a:spcBef>
        <a:spcAft>
          <a:spcPct val="0"/>
        </a:spcAft>
        <a:buClr>
          <a:srgbClr val="000000"/>
        </a:buClr>
        <a:buSzPct val="100000"/>
        <a:buFont typeface="Times New Roman" pitchFamily="18" charset="0"/>
        <a:defRPr sz="4000">
          <a:solidFill>
            <a:srgbClr val="000000"/>
          </a:solidFill>
          <a:latin typeface="Arial Black" pitchFamily="34" charset="0"/>
          <a:ea typeface="Arial Unicode MS" pitchFamily="34" charset="-128"/>
          <a:cs typeface="Arial Unicode MS"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i="1">
          <a:solidFill>
            <a:srgbClr val="969696"/>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i="1">
          <a:solidFill>
            <a:srgbClr val="969696"/>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i="1">
          <a:solidFill>
            <a:srgbClr val="969696"/>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i="1">
          <a:solidFill>
            <a:srgbClr val="96969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D9AE5EF5-D23D-42CF-9C64-C9A1F966F907}" type="slidenum">
              <a:rPr lang="en-US"/>
              <a:pPr>
                <a:defRPr/>
              </a:pPr>
              <a:t>1</a:t>
            </a:fld>
            <a:endParaRPr lang="en-US"/>
          </a:p>
        </p:txBody>
      </p:sp>
      <p:sp>
        <p:nvSpPr>
          <p:cNvPr id="3075" name="Rectangle 2"/>
          <p:cNvSpPr>
            <a:spLocks noGrp="1" noChangeArrowheads="1"/>
          </p:cNvSpPr>
          <p:nvPr>
            <p:ph type="subTitle" idx="4294967295"/>
          </p:nvPr>
        </p:nvSpPr>
        <p:spPr>
          <a:xfrm>
            <a:off x="769938" y="2162175"/>
            <a:ext cx="7718425" cy="2097088"/>
          </a:xfrm>
        </p:spPr>
        <p:txBody>
          <a:bodyPr lIns="90000" tIns="46800" rIns="90000" bIns="46800"/>
          <a:lstStyle/>
          <a:p>
            <a:pPr marL="0" indent="0"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smtClean="0">
                <a:solidFill>
                  <a:srgbClr val="4D4D4D"/>
                </a:solidFill>
              </a:rPr>
              <a:t> </a:t>
            </a:r>
          </a:p>
        </p:txBody>
      </p:sp>
      <p:sp>
        <p:nvSpPr>
          <p:cNvPr id="3076" name="Rectangle 6"/>
          <p:cNvSpPr>
            <a:spLocks noChangeArrowheads="1"/>
          </p:cNvSpPr>
          <p:nvPr/>
        </p:nvSpPr>
        <p:spPr bwMode="auto">
          <a:xfrm>
            <a:off x="0" y="309562"/>
            <a:ext cx="8813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4000"/>
              </a:lnSpc>
            </a:pPr>
            <a:r>
              <a:rPr lang="en-US" altLang="ko-KR" sz="4000" dirty="0" smtClean="0">
                <a:solidFill>
                  <a:srgbClr val="000000"/>
                </a:solidFill>
                <a:latin typeface="Arial Black" pitchFamily="34" charset="0"/>
                <a:ea typeface="굴림" pitchFamily="34" charset="-127"/>
              </a:rPr>
              <a:t>Information Security </a:t>
            </a:r>
            <a:r>
              <a:rPr lang="en-US" altLang="ko-KR" sz="4000" dirty="0">
                <a:solidFill>
                  <a:srgbClr val="000000"/>
                </a:solidFill>
                <a:latin typeface="Arial Black" pitchFamily="34" charset="0"/>
                <a:ea typeface="굴림" pitchFamily="34" charset="-127"/>
              </a:rPr>
              <a:t/>
            </a:r>
            <a:br>
              <a:rPr lang="en-US" altLang="ko-KR" sz="4000" dirty="0">
                <a:solidFill>
                  <a:srgbClr val="000000"/>
                </a:solidFill>
                <a:latin typeface="Arial Black" pitchFamily="34" charset="0"/>
                <a:ea typeface="굴림" pitchFamily="34" charset="-127"/>
              </a:rPr>
            </a:br>
            <a:r>
              <a:rPr lang="en-US" altLang="ko-KR" sz="4000" dirty="0" smtClean="0">
                <a:solidFill>
                  <a:srgbClr val="000000"/>
                </a:solidFill>
                <a:latin typeface="Arial Black" pitchFamily="34" charset="0"/>
                <a:ea typeface="굴림" pitchFamily="34" charset="-127"/>
              </a:rPr>
              <a:t>Is Everyone's Responsibility </a:t>
            </a:r>
            <a:endParaRPr lang="en-US" altLang="ko-KR" sz="4000" dirty="0">
              <a:solidFill>
                <a:srgbClr val="FF9900"/>
              </a:solidFill>
              <a:latin typeface="Arial Black" pitchFamily="34" charset="0"/>
              <a:ea typeface="굴림" pitchFamily="34" charset="-127"/>
            </a:endParaRPr>
          </a:p>
        </p:txBody>
      </p:sp>
      <p:sp>
        <p:nvSpPr>
          <p:cNvPr id="3077" name="Rectangle 7"/>
          <p:cNvSpPr>
            <a:spLocks noChangeArrowheads="1"/>
          </p:cNvSpPr>
          <p:nvPr/>
        </p:nvSpPr>
        <p:spPr bwMode="auto">
          <a:xfrm>
            <a:off x="1284767" y="2438400"/>
            <a:ext cx="660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4000"/>
              </a:lnSpc>
            </a:pPr>
            <a:r>
              <a:rPr lang="en-US" altLang="ko-KR" sz="2800" i="1" dirty="0" smtClean="0">
                <a:solidFill>
                  <a:srgbClr val="000000"/>
                </a:solidFill>
                <a:ea typeface="굴림" pitchFamily="34" charset="-127"/>
              </a:rPr>
              <a:t>Jeff Holden, CISSP</a:t>
            </a:r>
          </a:p>
          <a:p>
            <a:pPr>
              <a:lnSpc>
                <a:spcPct val="104000"/>
              </a:lnSpc>
            </a:pPr>
            <a:r>
              <a:rPr lang="en-US" altLang="ko-KR" sz="2800" i="1" dirty="0" smtClean="0">
                <a:solidFill>
                  <a:srgbClr val="000000"/>
                </a:solidFill>
                <a:ea typeface="굴림" pitchFamily="34" charset="-127"/>
              </a:rPr>
              <a:t>Information Security Officer</a:t>
            </a:r>
          </a:p>
          <a:p>
            <a:pPr>
              <a:lnSpc>
                <a:spcPct val="104000"/>
              </a:lnSpc>
            </a:pPr>
            <a:r>
              <a:rPr lang="en-US" altLang="ko-KR" sz="2800" i="1" dirty="0" smtClean="0">
                <a:solidFill>
                  <a:srgbClr val="000000"/>
                </a:solidFill>
                <a:ea typeface="굴림" pitchFamily="34" charset="-127"/>
              </a:rPr>
              <a:t>CCC Technology Center</a:t>
            </a:r>
            <a:endParaRPr lang="en-US" altLang="ko-KR" sz="2800" i="1" dirty="0">
              <a:solidFill>
                <a:srgbClr val="000000"/>
              </a:solidFill>
              <a:ea typeface="굴림" pitchFamily="34" charset="-127"/>
            </a:endParaRPr>
          </a:p>
        </p:txBody>
      </p:sp>
      <p:pic>
        <p:nvPicPr>
          <p:cNvPr id="3078" name="Picture 14" descr="cc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486400"/>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risk low?</a:t>
            </a:r>
            <a:endParaRPr lang="en-US" dirty="0"/>
          </a:p>
        </p:txBody>
      </p:sp>
      <p:sp>
        <p:nvSpPr>
          <p:cNvPr id="3" name="Content Placeholder 2"/>
          <p:cNvSpPr>
            <a:spLocks noGrp="1"/>
          </p:cNvSpPr>
          <p:nvPr>
            <p:ph idx="1"/>
          </p:nvPr>
        </p:nvSpPr>
        <p:spPr/>
        <p:txBody>
          <a:bodyPr/>
          <a:lstStyle/>
          <a:p>
            <a:r>
              <a:rPr lang="en-US" dirty="0" smtClean="0">
                <a:solidFill>
                  <a:schemeClr val="tx1"/>
                </a:solidFill>
              </a:rPr>
              <a:t>US Extradition Treaties</a:t>
            </a:r>
            <a:endParaRPr lang="en-US"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7967390" cy="3687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doing?</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i="0" dirty="0" smtClean="0">
                <a:solidFill>
                  <a:schemeClr val="tx1"/>
                </a:solidFill>
              </a:rPr>
              <a:t>Anti-virus</a:t>
            </a:r>
          </a:p>
          <a:p>
            <a:pPr marL="457200" indent="-457200">
              <a:buFont typeface="Arial" pitchFamily="34" charset="0"/>
              <a:buChar char="•"/>
            </a:pPr>
            <a:r>
              <a:rPr lang="en-US" i="0" dirty="0" smtClean="0">
                <a:solidFill>
                  <a:schemeClr val="tx1"/>
                </a:solidFill>
              </a:rPr>
              <a:t>Firewall</a:t>
            </a:r>
          </a:p>
          <a:p>
            <a:pPr marL="457200" indent="-457200">
              <a:buFont typeface="Arial" pitchFamily="34" charset="0"/>
              <a:buChar char="•"/>
            </a:pPr>
            <a:r>
              <a:rPr lang="en-US" i="0" dirty="0" smtClean="0">
                <a:solidFill>
                  <a:schemeClr val="tx1"/>
                </a:solidFill>
              </a:rPr>
              <a:t>Intrusion prevention systems</a:t>
            </a:r>
          </a:p>
          <a:p>
            <a:pPr marL="457200" indent="-457200">
              <a:buFont typeface="Arial" pitchFamily="34" charset="0"/>
              <a:buChar char="•"/>
            </a:pPr>
            <a:r>
              <a:rPr lang="en-US" i="0" dirty="0" smtClean="0">
                <a:solidFill>
                  <a:schemeClr val="tx1"/>
                </a:solidFill>
              </a:rPr>
              <a:t>Patching</a:t>
            </a:r>
          </a:p>
          <a:p>
            <a:pPr marL="457200" indent="-457200">
              <a:buFont typeface="Arial" pitchFamily="34" charset="0"/>
              <a:buChar char="•"/>
            </a:pPr>
            <a:r>
              <a:rPr lang="en-US" i="0" dirty="0" smtClean="0">
                <a:solidFill>
                  <a:schemeClr val="tx1"/>
                </a:solidFill>
              </a:rPr>
              <a:t>Equipment disposal</a:t>
            </a:r>
          </a:p>
          <a:p>
            <a:pPr marL="457200" indent="-457200">
              <a:buFont typeface="Arial" pitchFamily="34" charset="0"/>
              <a:buChar char="•"/>
            </a:pPr>
            <a:r>
              <a:rPr lang="en-US" i="0" dirty="0" smtClean="0">
                <a:solidFill>
                  <a:schemeClr val="tx1"/>
                </a:solidFill>
              </a:rPr>
              <a:t>Cleaning up infections</a:t>
            </a:r>
          </a:p>
          <a:p>
            <a:pPr marL="457200" indent="-457200">
              <a:buFont typeface="Arial" pitchFamily="34" charset="0"/>
              <a:buChar char="•"/>
            </a:pPr>
            <a:r>
              <a:rPr lang="en-US" i="0" dirty="0" smtClean="0">
                <a:solidFill>
                  <a:schemeClr val="tx1"/>
                </a:solidFill>
              </a:rPr>
              <a:t>Encryption</a:t>
            </a:r>
            <a:endParaRPr lang="en-US" i="0" dirty="0">
              <a:solidFill>
                <a:schemeClr val="tx1"/>
              </a:solidFill>
            </a:endParaRPr>
          </a:p>
        </p:txBody>
      </p:sp>
    </p:spTree>
    <p:extLst>
      <p:ext uri="{BB962C8B-B14F-4D97-AF65-F5344CB8AC3E}">
        <p14:creationId xmlns:p14="http://schemas.microsoft.com/office/powerpoint/2010/main" val="38705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i="0" dirty="0" smtClean="0">
                <a:solidFill>
                  <a:schemeClr val="tx1"/>
                </a:solidFill>
              </a:rPr>
              <a:t>Illegal software – Don’t install it!!!</a:t>
            </a:r>
            <a:endParaRPr lang="en-US" i="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676400"/>
            <a:ext cx="4760976" cy="379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816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i="0" dirty="0" smtClean="0">
                <a:solidFill>
                  <a:schemeClr val="tx1"/>
                </a:solidFill>
              </a:rPr>
              <a:t>Social </a:t>
            </a:r>
            <a:r>
              <a:rPr lang="en-US" i="0" dirty="0" smtClean="0">
                <a:solidFill>
                  <a:schemeClr val="tx1"/>
                </a:solidFill>
              </a:rPr>
              <a:t>Engineering</a:t>
            </a:r>
          </a:p>
          <a:p>
            <a:pPr marL="857250" lvl="1" indent="-457200">
              <a:buFont typeface="Arial" pitchFamily="34" charset="0"/>
              <a:buChar char="•"/>
            </a:pPr>
            <a:r>
              <a:rPr lang="en-US" i="0" dirty="0" smtClean="0">
                <a:solidFill>
                  <a:schemeClr val="tx1"/>
                </a:solidFill>
              </a:rPr>
              <a:t>Phishing</a:t>
            </a:r>
            <a:endParaRPr lang="en-US" i="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5562600" cy="3128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Dhanu\Desktop\Phishing attacks.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0"/>
            <a:ext cx="9802813" cy="7010400"/>
          </a:xfrm>
          <a:noFill/>
        </p:spPr>
      </p:pic>
    </p:spTree>
    <p:extLst>
      <p:ext uri="{BB962C8B-B14F-4D97-AF65-F5344CB8AC3E}">
        <p14:creationId xmlns:p14="http://schemas.microsoft.com/office/powerpoint/2010/main" val="178638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ACCOUNT ALERT</a:t>
            </a:r>
          </a:p>
        </p:txBody>
      </p:sp>
      <p:sp>
        <p:nvSpPr>
          <p:cNvPr id="19459" name="Rectangle 3"/>
          <p:cNvSpPr>
            <a:spLocks noGrp="1" noChangeArrowheads="1"/>
          </p:cNvSpPr>
          <p:nvPr>
            <p:ph type="body" idx="1"/>
          </p:nvPr>
        </p:nvSpPr>
        <p:spPr/>
        <p:txBody>
          <a:bodyPr/>
          <a:lstStyle/>
          <a:p>
            <a:pPr marL="0" indent="0" eaLnBrk="1" hangingPunct="1">
              <a:lnSpc>
                <a:spcPct val="80000"/>
              </a:lnSpc>
              <a:buFontTx/>
              <a:buNone/>
            </a:pPr>
            <a:r>
              <a:rPr lang="en-US" altLang="x-none" sz="2000"/>
              <a:t>Dear Valued Member, </a:t>
            </a:r>
            <a:br>
              <a:rPr lang="en-US" altLang="x-none" sz="2000"/>
            </a:br>
            <a:r>
              <a:rPr lang="en-US" altLang="x-none" sz="2000"/>
              <a:t/>
            </a:r>
            <a:br>
              <a:rPr lang="en-US" altLang="x-none" sz="2000"/>
            </a:br>
            <a:r>
              <a:rPr lang="en-US" altLang="x-none" sz="2000"/>
              <a:t>According to our terms of services, you will have to confirm your e-mail by the following link, or your account will be suspended for security reasons.</a:t>
            </a:r>
            <a:br>
              <a:rPr lang="en-US" altLang="x-none" sz="2000"/>
            </a:br>
            <a:r>
              <a:rPr lang="en-US" altLang="x-none" sz="2000"/>
              <a:t/>
            </a:r>
            <a:br>
              <a:rPr lang="en-US" altLang="x-none" sz="2000"/>
            </a:br>
            <a:r>
              <a:rPr lang="en-US" altLang="x-none" sz="2000" u="sng">
                <a:solidFill>
                  <a:schemeClr val="accent2"/>
                </a:solidFill>
              </a:rPr>
              <a:t>http://www.uc.edu/confirm.php?account=d.mich.mal@uc.edu</a:t>
            </a:r>
            <a:r>
              <a:rPr lang="en-US" altLang="x-none" sz="2000" u="sng"/>
              <a:t/>
            </a:r>
            <a:br>
              <a:rPr lang="en-US" altLang="x-none" sz="2000" u="sng"/>
            </a:br>
            <a:r>
              <a:rPr lang="en-US" altLang="x-none" sz="2000"/>
              <a:t/>
            </a:r>
            <a:br>
              <a:rPr lang="en-US" altLang="x-none" sz="2000"/>
            </a:br>
            <a:r>
              <a:rPr lang="en-US" altLang="x-none" sz="2000"/>
              <a:t>After following the instructions in the sheet, your account will not be interrupted and will continue as normal.</a:t>
            </a:r>
            <a:br>
              <a:rPr lang="en-US" altLang="x-none" sz="2000"/>
            </a:br>
            <a:r>
              <a:rPr lang="en-US" altLang="x-none" sz="2000"/>
              <a:t/>
            </a:r>
            <a:br>
              <a:rPr lang="en-US" altLang="x-none" sz="2000"/>
            </a:br>
            <a:r>
              <a:rPr lang="en-US" altLang="x-none" sz="2000"/>
              <a:t>Thanks for your attention to this request. We apologize for any inconvenience.</a:t>
            </a:r>
            <a:br>
              <a:rPr lang="en-US" altLang="x-none" sz="2000"/>
            </a:br>
            <a:r>
              <a:rPr lang="en-US" altLang="x-none" sz="2000"/>
              <a:t/>
            </a:r>
            <a:br>
              <a:rPr lang="en-US" altLang="x-none" sz="2000"/>
            </a:br>
            <a:r>
              <a:rPr lang="en-US" altLang="x-none" sz="2000"/>
              <a:t>Sincerely, Uc Abuse Department</a:t>
            </a:r>
          </a:p>
        </p:txBody>
      </p:sp>
      <p:sp>
        <p:nvSpPr>
          <p:cNvPr id="9220" name="Text Box 4"/>
          <p:cNvSpPr txBox="1">
            <a:spLocks noChangeArrowheads="1"/>
          </p:cNvSpPr>
          <p:nvPr/>
        </p:nvSpPr>
        <p:spPr bwMode="auto">
          <a:xfrm>
            <a:off x="4495800" y="3962400"/>
            <a:ext cx="4114800" cy="273050"/>
          </a:xfrm>
          <a:prstGeom prst="rect">
            <a:avLst/>
          </a:prstGeom>
          <a:solidFill>
            <a:srgbClr val="FFFFCC"/>
          </a:solidFill>
          <a:ln w="9525">
            <a:solidFill>
              <a:schemeClr val="tx1"/>
            </a:solidFill>
            <a:miter lim="800000"/>
            <a:headEnd/>
            <a:tailEnd/>
          </a:ln>
        </p:spPr>
        <p:txBody>
          <a:bodyPr lIns="64008" tIns="9144" rIns="64008" bIns="9144">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ltLang="x-none" sz="1600"/>
              <a:t>http://www.nbmd.cn/Confirmation_Sheet.pif</a:t>
            </a:r>
          </a:p>
        </p:txBody>
      </p:sp>
      <p:pic>
        <p:nvPicPr>
          <p:cNvPr id="9221" name="Picture 5" descr="Cursor-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3676650"/>
            <a:ext cx="238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763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eaLnBrk="1" hangingPunct="1">
              <a:defRPr/>
            </a:pPr>
            <a:r>
              <a:rPr lang="en-US" sz="3600" dirty="0" smtClean="0"/>
              <a:t>Good Site or Bad?</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6499225"/>
            <a:ext cx="161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06" y="685800"/>
            <a:ext cx="80772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548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defRPr/>
            </a:pPr>
            <a:r>
              <a:rPr lang="en-US" sz="3600" dirty="0" smtClean="0"/>
              <a:t>Good Site or Bad?</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 y="685800"/>
            <a:ext cx="80010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923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pPr marL="457200" indent="-457200">
              <a:buFont typeface="Arial" charset="0"/>
              <a:buChar char="•"/>
            </a:pPr>
            <a:r>
              <a:rPr lang="en-US" sz="4000" i="0" dirty="0" smtClean="0">
                <a:solidFill>
                  <a:schemeClr val="tx1"/>
                </a:solidFill>
              </a:rPr>
              <a:t>Don’t click on links in emails</a:t>
            </a:r>
          </a:p>
          <a:p>
            <a:pPr marL="857250" lvl="1" indent="-457200">
              <a:buFont typeface="Arial" charset="0"/>
              <a:buChar char="•"/>
            </a:pPr>
            <a:r>
              <a:rPr lang="en-US" sz="3600" i="0" dirty="0" smtClean="0">
                <a:solidFill>
                  <a:schemeClr val="tx1"/>
                </a:solidFill>
              </a:rPr>
              <a:t>Go directly to the page</a:t>
            </a:r>
          </a:p>
          <a:p>
            <a:pPr marL="457200" indent="-457200">
              <a:buFont typeface="Arial" charset="0"/>
              <a:buChar char="•"/>
            </a:pPr>
            <a:r>
              <a:rPr lang="en-US" sz="4000" i="0" dirty="0" smtClean="0">
                <a:solidFill>
                  <a:schemeClr val="tx1"/>
                </a:solidFill>
              </a:rPr>
              <a:t>Never send private information such as SSNs over email EVER!!!!</a:t>
            </a:r>
          </a:p>
          <a:p>
            <a:pPr marL="457200" indent="-457200">
              <a:buFont typeface="Arial" charset="0"/>
              <a:buChar char="•"/>
            </a:pPr>
            <a:r>
              <a:rPr lang="en-US" sz="4000" i="0" dirty="0" smtClean="0">
                <a:solidFill>
                  <a:schemeClr val="tx1"/>
                </a:solidFill>
              </a:rPr>
              <a:t>Don’t open attachments that you are not expecting</a:t>
            </a:r>
          </a:p>
          <a:p>
            <a:pPr marL="457200" indent="-457200">
              <a:buFont typeface="Arial" charset="0"/>
              <a:buChar char="•"/>
            </a:pPr>
            <a:r>
              <a:rPr lang="en-US" sz="4000" i="0" dirty="0" smtClean="0">
                <a:solidFill>
                  <a:schemeClr val="tx1"/>
                </a:solidFill>
              </a:rPr>
              <a:t>Don’t enable macros</a:t>
            </a:r>
          </a:p>
          <a:p>
            <a:pPr marL="457200" indent="-457200">
              <a:buFont typeface="Arial" charset="0"/>
              <a:buChar char="•"/>
            </a:pPr>
            <a:endParaRPr lang="en-US" i="0" dirty="0" smtClean="0">
              <a:solidFill>
                <a:schemeClr val="tx1"/>
              </a:solidFill>
            </a:endParaRPr>
          </a:p>
          <a:p>
            <a:pPr marL="457200" indent="-457200">
              <a:buFont typeface="Arial" charset="0"/>
              <a:buChar char="•"/>
            </a:pPr>
            <a:endParaRPr lang="en-US" i="0" dirty="0" smtClean="0">
              <a:solidFill>
                <a:schemeClr val="tx1"/>
              </a:solidFill>
            </a:endParaRPr>
          </a:p>
        </p:txBody>
      </p:sp>
    </p:spTree>
    <p:extLst>
      <p:ext uri="{BB962C8B-B14F-4D97-AF65-F5344CB8AC3E}">
        <p14:creationId xmlns:p14="http://schemas.microsoft.com/office/powerpoint/2010/main" val="129408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i="0" dirty="0" smtClean="0">
                <a:solidFill>
                  <a:schemeClr val="tx1"/>
                </a:solidFill>
              </a:rPr>
              <a:t>Email</a:t>
            </a:r>
            <a:endParaRPr lang="en-US" i="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752600"/>
            <a:ext cx="5791200" cy="3970851"/>
          </a:xfrm>
          <a:prstGeom prst="rect">
            <a:avLst/>
          </a:prstGeom>
        </p:spPr>
      </p:pic>
    </p:spTree>
    <p:extLst>
      <p:ext uri="{BB962C8B-B14F-4D97-AF65-F5344CB8AC3E}">
        <p14:creationId xmlns:p14="http://schemas.microsoft.com/office/powerpoint/2010/main" val="139660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381000"/>
            <a:ext cx="9142413" cy="1311275"/>
          </a:xfrm>
        </p:spPr>
        <p:txBody>
          <a:bodyPr/>
          <a:lstStyle/>
          <a:p>
            <a:pPr eaLnBrk="1" hangingPunct="1"/>
            <a:r>
              <a:rPr lang="en-US" dirty="0" smtClean="0"/>
              <a:t>CCC Breaches</a:t>
            </a:r>
            <a:endParaRPr lang="en-US" dirty="0" smtClean="0"/>
          </a:p>
        </p:txBody>
      </p:sp>
      <p:sp>
        <p:nvSpPr>
          <p:cNvPr id="7171" name="Content Placeholder 1"/>
          <p:cNvSpPr>
            <a:spLocks noGrp="1"/>
          </p:cNvSpPr>
          <p:nvPr>
            <p:ph idx="1"/>
          </p:nvPr>
        </p:nvSpPr>
        <p:spPr>
          <a:xfrm>
            <a:off x="228600" y="685800"/>
            <a:ext cx="8229600" cy="5943600"/>
          </a:xfrm>
        </p:spPr>
        <p:txBody>
          <a:bodyPr/>
          <a:lstStyle/>
          <a:p>
            <a:pPr marL="457200" lvl="1" indent="0" eaLnBrk="1" hangingPunct="1">
              <a:defRPr/>
            </a:pPr>
            <a:r>
              <a:rPr lang="en-US" sz="3600" i="0" dirty="0" smtClean="0">
                <a:solidFill>
                  <a:schemeClr val="tx1"/>
                </a:solidFill>
                <a:ea typeface="MS PGothic" pitchFamily="34" charset="-128"/>
              </a:rPr>
              <a:t>		</a:t>
            </a:r>
          </a:p>
          <a:p>
            <a:pPr lvl="1" eaLnBrk="1" hangingPunct="1">
              <a:defRPr/>
            </a:pPr>
            <a:endParaRPr lang="en-US" dirty="0" smtClean="0">
              <a:ea typeface="MS PGothic" pitchFamily="34" charset="-128"/>
            </a:endParaRPr>
          </a:p>
        </p:txBody>
      </p:sp>
      <p:sp>
        <p:nvSpPr>
          <p:cNvPr id="2" name="TextBox 1"/>
          <p:cNvSpPr txBox="1"/>
          <p:nvPr/>
        </p:nvSpPr>
        <p:spPr>
          <a:xfrm>
            <a:off x="699977" y="914400"/>
            <a:ext cx="7848600" cy="4708981"/>
          </a:xfrm>
          <a:prstGeom prst="rect">
            <a:avLst/>
          </a:prstGeom>
          <a:noFill/>
        </p:spPr>
        <p:txBody>
          <a:bodyPr>
            <a:spAutoFit/>
          </a:bodyPr>
          <a:lstStyle/>
          <a:p>
            <a:pPr marL="285750" indent="-285750">
              <a:buFont typeface="Arial" pitchFamily="34" charset="0"/>
              <a:buChar char="•"/>
              <a:defRPr/>
            </a:pPr>
            <a:r>
              <a:rPr lang="en-US" sz="2800" dirty="0" smtClean="0">
                <a:solidFill>
                  <a:schemeClr val="tx1"/>
                </a:solidFill>
              </a:rPr>
              <a:t>Several CCC have had data breaches in the past few years</a:t>
            </a:r>
            <a:endParaRPr lang="en-US" sz="2800" dirty="0" smtClean="0">
              <a:solidFill>
                <a:schemeClr val="tx1"/>
              </a:solidFill>
            </a:endParaRPr>
          </a:p>
          <a:p>
            <a:pPr marL="285750" indent="-285750">
              <a:buFont typeface="Arial" pitchFamily="34" charset="0"/>
              <a:buChar char="•"/>
              <a:defRPr/>
            </a:pPr>
            <a:endParaRPr lang="en-US" sz="3200" dirty="0" smtClean="0">
              <a:solidFill>
                <a:schemeClr val="tx1"/>
              </a:solidFill>
            </a:endParaRPr>
          </a:p>
          <a:p>
            <a:pPr marL="1028700" lvl="1">
              <a:buFont typeface="Arial" pitchFamily="34" charset="0"/>
              <a:buChar char="•"/>
              <a:defRPr/>
            </a:pPr>
            <a:r>
              <a:rPr lang="en-US" dirty="0" smtClean="0">
                <a:solidFill>
                  <a:schemeClr val="tx1"/>
                </a:solidFill>
              </a:rPr>
              <a:t>Riverside Community College District </a:t>
            </a:r>
            <a:r>
              <a:rPr lang="en-US" dirty="0">
                <a:solidFill>
                  <a:schemeClr val="tx1"/>
                </a:solidFill>
              </a:rPr>
              <a:t>-</a:t>
            </a:r>
            <a:r>
              <a:rPr lang="en-US" dirty="0" smtClean="0">
                <a:solidFill>
                  <a:schemeClr val="tx1"/>
                </a:solidFill>
              </a:rPr>
              <a:t> 5/2014</a:t>
            </a:r>
          </a:p>
          <a:p>
            <a:pPr marL="1028700" lvl="1">
              <a:buFont typeface="Arial" pitchFamily="34" charset="0"/>
              <a:buChar char="•"/>
              <a:defRPr/>
            </a:pPr>
            <a:r>
              <a:rPr lang="en-US" dirty="0" smtClean="0">
                <a:solidFill>
                  <a:schemeClr val="tx1"/>
                </a:solidFill>
              </a:rPr>
              <a:t>College of the Desert </a:t>
            </a:r>
            <a:r>
              <a:rPr lang="mr-IN" dirty="0" smtClean="0">
                <a:solidFill>
                  <a:schemeClr val="tx1"/>
                </a:solidFill>
              </a:rPr>
              <a:t>–</a:t>
            </a:r>
            <a:r>
              <a:rPr lang="en-US" dirty="0" smtClean="0">
                <a:solidFill>
                  <a:schemeClr val="tx1"/>
                </a:solidFill>
              </a:rPr>
              <a:t> 6/2014</a:t>
            </a:r>
          </a:p>
          <a:p>
            <a:pPr marL="1028700" lvl="1">
              <a:buFont typeface="Arial" pitchFamily="34" charset="0"/>
              <a:buChar char="•"/>
              <a:defRPr/>
            </a:pPr>
            <a:r>
              <a:rPr lang="en-US" dirty="0" smtClean="0">
                <a:solidFill>
                  <a:schemeClr val="tx1"/>
                </a:solidFill>
              </a:rPr>
              <a:t>San Jose Evergreen District </a:t>
            </a:r>
            <a:r>
              <a:rPr lang="mr-IN" dirty="0" smtClean="0">
                <a:solidFill>
                  <a:schemeClr val="tx1"/>
                </a:solidFill>
              </a:rPr>
              <a:t>–</a:t>
            </a:r>
            <a:r>
              <a:rPr lang="en-US" dirty="0" smtClean="0">
                <a:solidFill>
                  <a:schemeClr val="tx1"/>
                </a:solidFill>
              </a:rPr>
              <a:t> 12/2016</a:t>
            </a:r>
          </a:p>
          <a:p>
            <a:pPr marL="1028700" lvl="1">
              <a:buFont typeface="Arial" pitchFamily="34" charset="0"/>
              <a:buChar char="•"/>
              <a:defRPr/>
            </a:pPr>
            <a:r>
              <a:rPr lang="en-US" dirty="0" smtClean="0">
                <a:solidFill>
                  <a:schemeClr val="tx1"/>
                </a:solidFill>
              </a:rPr>
              <a:t>Solano College </a:t>
            </a:r>
            <a:r>
              <a:rPr lang="mr-IN" dirty="0" smtClean="0">
                <a:solidFill>
                  <a:schemeClr val="tx1"/>
                </a:solidFill>
              </a:rPr>
              <a:t>–</a:t>
            </a:r>
            <a:r>
              <a:rPr lang="en-US" dirty="0" smtClean="0">
                <a:solidFill>
                  <a:schemeClr val="tx1"/>
                </a:solidFill>
              </a:rPr>
              <a:t> 5/2016</a:t>
            </a:r>
          </a:p>
          <a:p>
            <a:pPr marL="1028700" lvl="1">
              <a:buFont typeface="Arial" pitchFamily="34" charset="0"/>
              <a:buChar char="•"/>
              <a:defRPr/>
            </a:pPr>
            <a:r>
              <a:rPr lang="en-US" dirty="0">
                <a:solidFill>
                  <a:schemeClr val="tx1"/>
                </a:solidFill>
              </a:rPr>
              <a:t>City College of San Francisco </a:t>
            </a:r>
            <a:r>
              <a:rPr lang="mr-IN" dirty="0">
                <a:solidFill>
                  <a:schemeClr val="tx1"/>
                </a:solidFill>
              </a:rPr>
              <a:t>–</a:t>
            </a:r>
            <a:r>
              <a:rPr lang="en-US" dirty="0">
                <a:solidFill>
                  <a:schemeClr val="tx1"/>
                </a:solidFill>
              </a:rPr>
              <a:t> </a:t>
            </a:r>
            <a:r>
              <a:rPr lang="en-US" dirty="0" smtClean="0">
                <a:solidFill>
                  <a:schemeClr val="tx1"/>
                </a:solidFill>
              </a:rPr>
              <a:t>5/2016</a:t>
            </a:r>
          </a:p>
          <a:p>
            <a:pPr marL="1028700" lvl="1">
              <a:buFont typeface="Arial" pitchFamily="34" charset="0"/>
              <a:buChar char="•"/>
              <a:defRPr/>
            </a:pPr>
            <a:r>
              <a:rPr lang="en-US" dirty="0" err="1">
                <a:solidFill>
                  <a:schemeClr val="tx1"/>
                </a:solidFill>
              </a:rPr>
              <a:t>Ohlone</a:t>
            </a:r>
            <a:r>
              <a:rPr lang="en-US" dirty="0">
                <a:solidFill>
                  <a:schemeClr val="tx1"/>
                </a:solidFill>
              </a:rPr>
              <a:t> Community College District </a:t>
            </a:r>
            <a:r>
              <a:rPr lang="mr-IN" dirty="0" smtClean="0">
                <a:solidFill>
                  <a:schemeClr val="tx1"/>
                </a:solidFill>
              </a:rPr>
              <a:t>–</a:t>
            </a:r>
            <a:r>
              <a:rPr lang="en-US" dirty="0" smtClean="0">
                <a:solidFill>
                  <a:schemeClr val="tx1"/>
                </a:solidFill>
              </a:rPr>
              <a:t> </a:t>
            </a:r>
            <a:r>
              <a:rPr lang="is-IS" dirty="0" smtClean="0">
                <a:solidFill>
                  <a:schemeClr val="tx1"/>
                </a:solidFill>
              </a:rPr>
              <a:t>8/2016</a:t>
            </a:r>
            <a:endParaRPr lang="en-US" dirty="0" smtClean="0">
              <a:solidFill>
                <a:schemeClr val="tx1"/>
              </a:solidFill>
            </a:endParaRPr>
          </a:p>
          <a:p>
            <a:pPr marL="1028700" lvl="1">
              <a:buFont typeface="Arial" pitchFamily="34" charset="0"/>
              <a:buChar char="•"/>
              <a:defRPr/>
            </a:pPr>
            <a:r>
              <a:rPr lang="en-US" dirty="0" smtClean="0">
                <a:solidFill>
                  <a:schemeClr val="tx1"/>
                </a:solidFill>
              </a:rPr>
              <a:t>Palomar College </a:t>
            </a:r>
            <a:r>
              <a:rPr lang="mr-IN" dirty="0" smtClean="0">
                <a:solidFill>
                  <a:schemeClr val="tx1"/>
                </a:solidFill>
              </a:rPr>
              <a:t>–</a:t>
            </a:r>
            <a:r>
              <a:rPr lang="en-US" dirty="0" smtClean="0">
                <a:solidFill>
                  <a:schemeClr val="tx1"/>
                </a:solidFill>
              </a:rPr>
              <a:t> 1/2017</a:t>
            </a:r>
          </a:p>
          <a:p>
            <a:pPr marL="1028700" lvl="1">
              <a:buFont typeface="Arial" pitchFamily="34" charset="0"/>
              <a:buChar char="•"/>
              <a:defRPr/>
            </a:pPr>
            <a:r>
              <a:rPr lang="en-US" dirty="0" smtClean="0">
                <a:solidFill>
                  <a:schemeClr val="tx1"/>
                </a:solidFill>
              </a:rPr>
              <a:t>Los Angeles Valley College </a:t>
            </a:r>
            <a:r>
              <a:rPr lang="mr-IN" dirty="0" smtClean="0">
                <a:solidFill>
                  <a:schemeClr val="tx1"/>
                </a:solidFill>
              </a:rPr>
              <a:t>–</a:t>
            </a:r>
            <a:r>
              <a:rPr lang="en-US" dirty="0" smtClean="0">
                <a:solidFill>
                  <a:schemeClr val="tx1"/>
                </a:solidFill>
              </a:rPr>
              <a:t> 1/2017</a:t>
            </a:r>
          </a:p>
          <a:p>
            <a:pPr marL="1028700" lvl="1">
              <a:buFont typeface="Arial" pitchFamily="34" charset="0"/>
              <a:buChar char="•"/>
              <a:defRPr/>
            </a:pPr>
            <a:endParaRPr lang="en-US" sz="2000" dirty="0">
              <a:solidFill>
                <a:schemeClr val="tx1"/>
              </a:solidFill>
            </a:endParaRPr>
          </a:p>
        </p:txBody>
      </p:sp>
    </p:spTree>
    <p:extLst>
      <p:ext uri="{BB962C8B-B14F-4D97-AF65-F5344CB8AC3E}">
        <p14:creationId xmlns:p14="http://schemas.microsoft.com/office/powerpoint/2010/main" val="87989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i="0" dirty="0" smtClean="0">
                <a:solidFill>
                  <a:schemeClr val="tx1"/>
                </a:solidFill>
              </a:rPr>
              <a:t>Found media</a:t>
            </a:r>
            <a:endParaRPr lang="en-US" i="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24038"/>
            <a:ext cx="38100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1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i="0" dirty="0" smtClean="0">
                <a:solidFill>
                  <a:schemeClr val="tx1"/>
                </a:solidFill>
              </a:rPr>
              <a:t>Free </a:t>
            </a:r>
            <a:r>
              <a:rPr lang="en-US" i="0" dirty="0" err="1" smtClean="0">
                <a:solidFill>
                  <a:schemeClr val="tx1"/>
                </a:solidFill>
              </a:rPr>
              <a:t>WiFi</a:t>
            </a:r>
            <a:endParaRPr lang="en-US" i="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0" y="1917700"/>
            <a:ext cx="3175000" cy="302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952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t>
            </a:r>
            <a:r>
              <a:rPr lang="en-US" dirty="0" err="1" smtClean="0"/>
              <a:t>WiFi</a:t>
            </a:r>
            <a:endParaRPr lang="en-US" dirty="0"/>
          </a:p>
        </p:txBody>
      </p:sp>
      <p:sp>
        <p:nvSpPr>
          <p:cNvPr id="3" name="Content Placeholder 2"/>
          <p:cNvSpPr>
            <a:spLocks noGrp="1"/>
          </p:cNvSpPr>
          <p:nvPr>
            <p:ph idx="1"/>
          </p:nvPr>
        </p:nvSpPr>
        <p:spPr/>
        <p:txBody>
          <a:bodyPr/>
          <a:lstStyle/>
          <a:p>
            <a:pPr marL="457200" indent="-457200">
              <a:buFont typeface="Arial" charset="0"/>
              <a:buChar char="•"/>
            </a:pPr>
            <a:r>
              <a:rPr lang="en-US" sz="4400" i="0" dirty="0" smtClean="0">
                <a:solidFill>
                  <a:schemeClr val="tx1"/>
                </a:solidFill>
              </a:rPr>
              <a:t>Open </a:t>
            </a:r>
            <a:r>
              <a:rPr lang="en-US" sz="4400" i="0" dirty="0" err="1" smtClean="0">
                <a:solidFill>
                  <a:schemeClr val="tx1"/>
                </a:solidFill>
              </a:rPr>
              <a:t>Wifi</a:t>
            </a:r>
            <a:r>
              <a:rPr lang="en-US" sz="4400" i="0" dirty="0" smtClean="0">
                <a:solidFill>
                  <a:schemeClr val="tx1"/>
                </a:solidFill>
              </a:rPr>
              <a:t> has no base encryption</a:t>
            </a:r>
          </a:p>
          <a:p>
            <a:pPr marL="857250" lvl="1" indent="-457200">
              <a:buFont typeface="Arial" charset="0"/>
              <a:buChar char="•"/>
            </a:pPr>
            <a:r>
              <a:rPr lang="en-US" sz="4000" i="0" dirty="0" smtClean="0">
                <a:solidFill>
                  <a:schemeClr val="tx1"/>
                </a:solidFill>
              </a:rPr>
              <a:t>Snooping</a:t>
            </a:r>
          </a:p>
          <a:p>
            <a:pPr marL="857250" lvl="1" indent="-457200">
              <a:buFont typeface="Arial" charset="0"/>
              <a:buChar char="•"/>
            </a:pPr>
            <a:r>
              <a:rPr lang="en-US" sz="4000" i="0" dirty="0" smtClean="0">
                <a:solidFill>
                  <a:schemeClr val="tx1"/>
                </a:solidFill>
              </a:rPr>
              <a:t>Man in the middle</a:t>
            </a:r>
          </a:p>
          <a:p>
            <a:pPr marL="857250" lvl="1" indent="-457200">
              <a:buFont typeface="Arial" charset="0"/>
              <a:buChar char="•"/>
            </a:pPr>
            <a:r>
              <a:rPr lang="en-US" sz="4000" i="0" dirty="0" smtClean="0">
                <a:solidFill>
                  <a:schemeClr val="tx1"/>
                </a:solidFill>
              </a:rPr>
              <a:t>DHCP poisoning</a:t>
            </a:r>
          </a:p>
          <a:p>
            <a:pPr marL="857250" lvl="1" indent="-457200">
              <a:buFont typeface="Arial" charset="0"/>
              <a:buChar char="•"/>
            </a:pPr>
            <a:endParaRPr lang="en-US" sz="4000" i="0" dirty="0" smtClean="0">
              <a:solidFill>
                <a:schemeClr val="tx1"/>
              </a:solidFill>
            </a:endParaRPr>
          </a:p>
          <a:p>
            <a:pPr marL="457200" indent="-457200">
              <a:buFont typeface="Arial" charset="0"/>
              <a:buChar char="•"/>
            </a:pPr>
            <a:r>
              <a:rPr lang="en-US" sz="4400" i="0" dirty="0" smtClean="0">
                <a:solidFill>
                  <a:schemeClr val="tx1"/>
                </a:solidFill>
              </a:rPr>
              <a:t>Use a VPN that tunnels all of your traffic</a:t>
            </a:r>
          </a:p>
          <a:p>
            <a:pPr marL="857250" lvl="1" indent="-457200">
              <a:buFont typeface="Arial" charset="0"/>
              <a:buChar char="•"/>
            </a:pPr>
            <a:endParaRPr lang="en-US" i="0" dirty="0">
              <a:solidFill>
                <a:schemeClr val="tx1"/>
              </a:solidFill>
            </a:endParaRPr>
          </a:p>
        </p:txBody>
      </p:sp>
      <p:pic>
        <p:nvPicPr>
          <p:cNvPr id="4" name="Picture 3"/>
          <p:cNvPicPr>
            <a:picLocks noChangeAspect="1"/>
          </p:cNvPicPr>
          <p:nvPr/>
        </p:nvPicPr>
        <p:blipFill>
          <a:blip r:embed="rId2"/>
          <a:stretch>
            <a:fillRect/>
          </a:stretch>
        </p:blipFill>
        <p:spPr>
          <a:xfrm>
            <a:off x="6172200" y="1828800"/>
            <a:ext cx="2467472" cy="1848222"/>
          </a:xfrm>
          <a:prstGeom prst="rect">
            <a:avLst/>
          </a:prstGeom>
        </p:spPr>
      </p:pic>
    </p:spTree>
    <p:extLst>
      <p:ext uri="{BB962C8B-B14F-4D97-AF65-F5344CB8AC3E}">
        <p14:creationId xmlns:p14="http://schemas.microsoft.com/office/powerpoint/2010/main" val="1522991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best practices?</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i="0" dirty="0" smtClean="0">
                <a:solidFill>
                  <a:schemeClr val="tx1"/>
                </a:solidFill>
              </a:rPr>
              <a:t>Password management</a:t>
            </a:r>
            <a:endParaRPr lang="en-US" i="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609600"/>
            <a:ext cx="1881405"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0200"/>
            <a:ext cx="4876800" cy="1915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733800"/>
            <a:ext cx="4238794" cy="2122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860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best practices?</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i="0" dirty="0" smtClean="0">
                <a:solidFill>
                  <a:schemeClr val="tx1"/>
                </a:solidFill>
              </a:rPr>
              <a:t>Password management</a:t>
            </a:r>
            <a:endParaRPr lang="en-US" i="0" dirty="0">
              <a:solidFill>
                <a:schemeClr val="tx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898571"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609600"/>
            <a:ext cx="2057400" cy="1583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2819400"/>
            <a:ext cx="234315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284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best practices?</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i="0" dirty="0" smtClean="0">
                <a:solidFill>
                  <a:schemeClr val="tx1"/>
                </a:solidFill>
              </a:rPr>
              <a:t>Don’t share accounts</a:t>
            </a:r>
          </a:p>
          <a:p>
            <a:pPr marL="457200" indent="-457200">
              <a:buFont typeface="Arial" pitchFamily="34" charset="0"/>
              <a:buChar char="•"/>
            </a:pPr>
            <a:r>
              <a:rPr lang="en-US" i="0" dirty="0" smtClean="0">
                <a:solidFill>
                  <a:schemeClr val="tx1"/>
                </a:solidFill>
              </a:rPr>
              <a:t>Don’t store sensitive data on removable media</a:t>
            </a:r>
          </a:p>
          <a:p>
            <a:pPr marL="457200" indent="-457200">
              <a:buFont typeface="Arial" pitchFamily="34" charset="0"/>
              <a:buChar char="•"/>
            </a:pPr>
            <a:r>
              <a:rPr lang="en-US" i="0" dirty="0" smtClean="0">
                <a:solidFill>
                  <a:schemeClr val="tx1"/>
                </a:solidFill>
              </a:rPr>
              <a:t>Lock your computer</a:t>
            </a:r>
          </a:p>
          <a:p>
            <a:pPr marL="457200" indent="-457200">
              <a:buFont typeface="Arial" pitchFamily="34" charset="0"/>
              <a:buChar char="•"/>
            </a:pPr>
            <a:r>
              <a:rPr lang="en-US" i="0" dirty="0" smtClean="0">
                <a:solidFill>
                  <a:schemeClr val="tx1"/>
                </a:solidFill>
              </a:rPr>
              <a:t>Delete unneeded data</a:t>
            </a:r>
          </a:p>
          <a:p>
            <a:pPr marL="457200" indent="-457200">
              <a:buFont typeface="Arial" pitchFamily="34" charset="0"/>
              <a:buChar char="•"/>
            </a:pPr>
            <a:r>
              <a:rPr lang="en-US" i="0" dirty="0" smtClean="0">
                <a:solidFill>
                  <a:schemeClr val="tx1"/>
                </a:solidFill>
              </a:rPr>
              <a:t>Lock up printouts with private information on it</a:t>
            </a:r>
          </a:p>
          <a:p>
            <a:pPr marL="457200" indent="-457200">
              <a:buFont typeface="Arial" pitchFamily="34" charset="0"/>
              <a:buChar char="•"/>
            </a:pPr>
            <a:r>
              <a:rPr lang="en-US" i="0" dirty="0" smtClean="0">
                <a:solidFill>
                  <a:schemeClr val="tx1"/>
                </a:solidFill>
              </a:rPr>
              <a:t>Report strange behavior to IT</a:t>
            </a:r>
            <a:endParaRPr lang="en-US" i="0" dirty="0">
              <a:solidFill>
                <a:schemeClr val="tx1"/>
              </a:solidFill>
            </a:endParaRPr>
          </a:p>
        </p:txBody>
      </p:sp>
    </p:spTree>
    <p:extLst>
      <p:ext uri="{BB962C8B-B14F-4D97-AF65-F5344CB8AC3E}">
        <p14:creationId xmlns:p14="http://schemas.microsoft.com/office/powerpoint/2010/main" val="357877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bwMode="ltGray">
          <a:xfrm>
            <a:off x="2250058" y="2053330"/>
            <a:ext cx="4490070" cy="3379034"/>
            <a:chOff x="2250058" y="1594772"/>
            <a:chExt cx="4490070" cy="4505379"/>
          </a:xfrm>
          <a:effectLst>
            <a:outerShdw blurRad="50800" dist="38100" dir="2700000" algn="tl" rotWithShape="0">
              <a:prstClr val="black">
                <a:alpha val="40000"/>
              </a:prstClr>
            </a:outerShdw>
          </a:effectLst>
        </p:grpSpPr>
        <p:sp>
          <p:nvSpPr>
            <p:cNvPr id="4" name="Oval 2"/>
            <p:cNvSpPr>
              <a:spLocks/>
            </p:cNvSpPr>
            <p:nvPr/>
          </p:nvSpPr>
          <p:spPr bwMode="ltGray">
            <a:xfrm>
              <a:off x="2250058" y="1594772"/>
              <a:ext cx="4490070" cy="4505379"/>
            </a:xfrm>
            <a:prstGeom prst="ellipse">
              <a:avLst/>
            </a:prstGeom>
            <a:gradFill rotWithShape="0">
              <a:gsLst>
                <a:gs pos="0">
                  <a:srgbClr val="CC0000"/>
                </a:gs>
                <a:gs pos="100000">
                  <a:srgbClr val="990000"/>
                </a:gs>
              </a:gsLst>
              <a:lin ang="5400000" scaled="1"/>
            </a:gradFill>
            <a:ln w="12700" cap="flat">
              <a:noFill/>
              <a:prstDash val="solid"/>
              <a:miter lim="800000"/>
              <a:headEnd type="none" w="med" len="med"/>
              <a:tailEnd type="none" w="med" len="med"/>
            </a:ln>
            <a:effectLst/>
            <a:scene3d>
              <a:camera prst="orthographicFront">
                <a:rot lat="0" lon="0" rev="0"/>
              </a:camera>
              <a:lightRig rig="balanced" dir="t">
                <a:rot lat="0" lon="0" rev="8700000"/>
              </a:lightRig>
            </a:scene3d>
            <a:sp3d>
              <a:bevelT w="190500" h="38100"/>
            </a:sp3d>
          </p:spPr>
          <p:txBody>
            <a:bodyPr lIns="0" tIns="0" rIns="0" bIns="0">
              <a:prstTxWarp prst="textNoShape">
                <a:avLst/>
              </a:prstTxWarp>
            </a:bodyPr>
            <a:lstStyle/>
            <a:p>
              <a:endParaRPr lang="en-US" sz="1350" dirty="0"/>
            </a:p>
          </p:txBody>
        </p:sp>
        <p:sp>
          <p:nvSpPr>
            <p:cNvPr id="7" name="Rectangle 5"/>
            <p:cNvSpPr>
              <a:spLocks/>
            </p:cNvSpPr>
            <p:nvPr/>
          </p:nvSpPr>
          <p:spPr bwMode="ltGray">
            <a:xfrm>
              <a:off x="3972494" y="1720530"/>
              <a:ext cx="1174461" cy="413358"/>
            </a:xfrm>
            <a:prstGeom prst="rect">
              <a:avLst/>
            </a:prstGeom>
            <a:noFill/>
            <a:ln w="12700">
              <a:noFill/>
              <a:miter lim="800000"/>
              <a:headEnd/>
              <a:tailEnd/>
            </a:ln>
          </p:spPr>
          <p:txBody>
            <a:bodyPr lIns="0" tIns="0" rIns="0" bIns="0" anchor="ctr">
              <a:prstTxWarp prst="textNoShape">
                <a:avLst/>
              </a:prstTxWarp>
            </a:bodyPr>
            <a:lstStyle/>
            <a:p>
              <a:r>
                <a:rPr lang="en-US" sz="1500" b="1" dirty="0">
                  <a:solidFill>
                    <a:srgbClr val="EEECE1"/>
                  </a:solidFill>
                  <a:effectLst>
                    <a:outerShdw blurRad="12700" dist="38100" dir="2700000">
                      <a:srgbClr val="000000">
                        <a:alpha val="43000"/>
                      </a:srgbClr>
                    </a:outerShdw>
                  </a:effectLst>
                  <a:latin typeface="Helvetica Neue" charset="0"/>
                  <a:ea typeface="Helvetica Neue" charset="0"/>
                  <a:cs typeface="Helvetica Neue" charset="0"/>
                  <a:sym typeface="Helvetica Neue" charset="0"/>
                </a:rPr>
                <a:t>Firewalls</a:t>
              </a:r>
            </a:p>
          </p:txBody>
        </p:sp>
        <p:sp>
          <p:nvSpPr>
            <p:cNvPr id="8" name="Rectangle 6"/>
            <p:cNvSpPr>
              <a:spLocks/>
            </p:cNvSpPr>
            <p:nvPr/>
          </p:nvSpPr>
          <p:spPr bwMode="ltGray">
            <a:xfrm>
              <a:off x="2345196" y="3616725"/>
              <a:ext cx="546769" cy="414451"/>
            </a:xfrm>
            <a:prstGeom prst="rect">
              <a:avLst/>
            </a:prstGeom>
            <a:noFill/>
            <a:ln w="12700">
              <a:noFill/>
              <a:miter lim="800000"/>
              <a:headEnd/>
              <a:tailEnd/>
            </a:ln>
          </p:spPr>
          <p:txBody>
            <a:bodyPr lIns="0" tIns="0" rIns="0" bIns="0" anchor="ctr">
              <a:prstTxWarp prst="textNoShape">
                <a:avLst/>
              </a:prstTxWarp>
            </a:bodyPr>
            <a:lstStyle/>
            <a:p>
              <a:r>
                <a:rPr lang="en-US" sz="1500" b="1" dirty="0">
                  <a:solidFill>
                    <a:srgbClr val="EEECE1"/>
                  </a:solidFill>
                  <a:effectLst>
                    <a:outerShdw blurRad="12700" dist="38100" dir="2700000">
                      <a:srgbClr val="000000">
                        <a:alpha val="43000"/>
                      </a:srgbClr>
                    </a:outerShdw>
                  </a:effectLst>
                  <a:latin typeface="Helvetica Neue" charset="0"/>
                  <a:ea typeface="Helvetica Neue" charset="0"/>
                  <a:cs typeface="Helvetica Neue" charset="0"/>
                  <a:sym typeface="Helvetica Neue" charset="0"/>
                </a:rPr>
                <a:t>IDS</a:t>
              </a:r>
              <a:endParaRPr lang="en-US" b="1" dirty="0">
                <a:solidFill>
                  <a:srgbClr val="EEECE1"/>
                </a:solidFill>
                <a:effectLst>
                  <a:outerShdw blurRad="12700" dist="38100" dir="2700000">
                    <a:srgbClr val="000000">
                      <a:alpha val="43000"/>
                    </a:srgbClr>
                  </a:outerShdw>
                </a:effectLst>
                <a:latin typeface="Helvetica Neue" charset="0"/>
                <a:ea typeface="Helvetica Neue" charset="0"/>
                <a:cs typeface="Helvetica Neue" charset="0"/>
                <a:sym typeface="Helvetica Neue" charset="0"/>
              </a:endParaRPr>
            </a:p>
          </p:txBody>
        </p:sp>
        <p:sp>
          <p:nvSpPr>
            <p:cNvPr id="9" name="Rectangle 7"/>
            <p:cNvSpPr>
              <a:spLocks/>
            </p:cNvSpPr>
            <p:nvPr/>
          </p:nvSpPr>
          <p:spPr bwMode="ltGray">
            <a:xfrm>
              <a:off x="6078537" y="3639689"/>
              <a:ext cx="613476" cy="414452"/>
            </a:xfrm>
            <a:prstGeom prst="rect">
              <a:avLst/>
            </a:prstGeom>
            <a:noFill/>
            <a:ln w="12700">
              <a:noFill/>
              <a:miter lim="800000"/>
              <a:headEnd/>
              <a:tailEnd/>
            </a:ln>
          </p:spPr>
          <p:txBody>
            <a:bodyPr lIns="0" tIns="0" rIns="0" bIns="0" anchor="ctr">
              <a:prstTxWarp prst="textNoShape">
                <a:avLst/>
              </a:prstTxWarp>
            </a:bodyPr>
            <a:lstStyle/>
            <a:p>
              <a:r>
                <a:rPr lang="en-US" sz="1500" b="1" dirty="0">
                  <a:solidFill>
                    <a:srgbClr val="EEECE1"/>
                  </a:solidFill>
                  <a:effectLst>
                    <a:outerShdw blurRad="12700" dist="38100" dir="2700000">
                      <a:srgbClr val="000000">
                        <a:alpha val="43000"/>
                      </a:srgbClr>
                    </a:outerShdw>
                  </a:effectLst>
                  <a:latin typeface="Helvetica Neue" charset="0"/>
                  <a:ea typeface="Helvetica Neue" charset="0"/>
                  <a:cs typeface="Helvetica Neue" charset="0"/>
                  <a:sym typeface="Helvetica Neue" charset="0"/>
                </a:rPr>
                <a:t>SSL</a:t>
              </a:r>
            </a:p>
          </p:txBody>
        </p:sp>
        <p:sp>
          <p:nvSpPr>
            <p:cNvPr id="10" name="Rectangle 8"/>
            <p:cNvSpPr>
              <a:spLocks/>
            </p:cNvSpPr>
            <p:nvPr/>
          </p:nvSpPr>
          <p:spPr bwMode="ltGray">
            <a:xfrm>
              <a:off x="3636965" y="5341236"/>
              <a:ext cx="1879793" cy="413358"/>
            </a:xfrm>
            <a:prstGeom prst="rect">
              <a:avLst/>
            </a:prstGeom>
            <a:noFill/>
            <a:ln w="12700">
              <a:noFill/>
              <a:miter lim="800000"/>
              <a:headEnd/>
              <a:tailEnd/>
            </a:ln>
          </p:spPr>
          <p:txBody>
            <a:bodyPr lIns="0" tIns="0" rIns="0" bIns="0" anchor="ctr">
              <a:prstTxWarp prst="textNoShape">
                <a:avLst/>
              </a:prstTxWarp>
            </a:bodyPr>
            <a:lstStyle/>
            <a:p>
              <a:r>
                <a:rPr lang="en-US" sz="1500" b="1" dirty="0">
                  <a:solidFill>
                    <a:srgbClr val="EEECE1"/>
                  </a:solidFill>
                  <a:effectLst>
                    <a:outerShdw blurRad="12700" dist="38100" dir="2700000">
                      <a:srgbClr val="000000">
                        <a:alpha val="43000"/>
                      </a:srgbClr>
                    </a:outerShdw>
                  </a:effectLst>
                  <a:latin typeface="Helvetica Neue" charset="0"/>
                  <a:ea typeface="Helvetica Neue" charset="0"/>
                  <a:cs typeface="Helvetica Neue" charset="0"/>
                  <a:sym typeface="Helvetica Neue" charset="0"/>
                </a:rPr>
                <a:t>Authentication</a:t>
              </a:r>
            </a:p>
          </p:txBody>
        </p:sp>
      </p:grpSp>
      <p:grpSp>
        <p:nvGrpSpPr>
          <p:cNvPr id="2" name="Group 1"/>
          <p:cNvGrpSpPr/>
          <p:nvPr/>
        </p:nvGrpSpPr>
        <p:grpSpPr bwMode="ltGray">
          <a:xfrm>
            <a:off x="3042875" y="2630717"/>
            <a:ext cx="2893503" cy="2171768"/>
            <a:chOff x="3042874" y="2364623"/>
            <a:chExt cx="2893503" cy="2895690"/>
          </a:xfrm>
        </p:grpSpPr>
        <p:sp>
          <p:nvSpPr>
            <p:cNvPr id="5" name="Oval 3"/>
            <p:cNvSpPr>
              <a:spLocks/>
            </p:cNvSpPr>
            <p:nvPr/>
          </p:nvSpPr>
          <p:spPr bwMode="ltGray">
            <a:xfrm>
              <a:off x="3042874" y="2364623"/>
              <a:ext cx="2893503" cy="2895690"/>
            </a:xfrm>
            <a:prstGeom prst="ellipse">
              <a:avLst/>
            </a:prstGeom>
            <a:gradFill rotWithShape="0">
              <a:gsLst>
                <a:gs pos="0">
                  <a:srgbClr val="00CC00"/>
                </a:gs>
                <a:gs pos="100000">
                  <a:srgbClr val="006600"/>
                </a:gs>
              </a:gsLst>
              <a:lin ang="5400000" scaled="1"/>
            </a:gradFill>
            <a:ln w="12700" cap="flat">
              <a:solidFill>
                <a:srgbClr val="000000"/>
              </a:solidFill>
              <a:prstDash val="solid"/>
              <a:miter lim="800000"/>
              <a:headEnd type="none" w="med" len="med"/>
              <a:tailEnd type="none" w="med" len="med"/>
            </a:ln>
            <a:effectLst/>
          </p:spPr>
          <p:txBody>
            <a:bodyPr lIns="0" tIns="0" rIns="0" bIns="0">
              <a:prstTxWarp prst="textNoShape">
                <a:avLst/>
              </a:prstTxWarp>
            </a:bodyPr>
            <a:lstStyle/>
            <a:p>
              <a:endParaRPr lang="en-US" sz="1350" dirty="0"/>
            </a:p>
          </p:txBody>
        </p:sp>
        <p:sp>
          <p:nvSpPr>
            <p:cNvPr id="11" name="Rectangle 9"/>
            <p:cNvSpPr>
              <a:spLocks/>
            </p:cNvSpPr>
            <p:nvPr/>
          </p:nvSpPr>
          <p:spPr bwMode="ltGray">
            <a:xfrm>
              <a:off x="4024077" y="2640195"/>
              <a:ext cx="1060433" cy="413358"/>
            </a:xfrm>
            <a:prstGeom prst="rect">
              <a:avLst/>
            </a:prstGeom>
            <a:noFill/>
            <a:ln w="12700">
              <a:noFill/>
              <a:miter lim="800000"/>
              <a:headEnd/>
              <a:tailEnd/>
            </a:ln>
          </p:spPr>
          <p:txBody>
            <a:bodyPr lIns="0" tIns="0" rIns="0" bIns="0" anchor="ctr">
              <a:prstTxWarp prst="textNoShape">
                <a:avLst/>
              </a:prstTxWarp>
            </a:bodyPr>
            <a:lstStyle/>
            <a:p>
              <a:r>
                <a:rPr lang="en-US" sz="1500" b="1" dirty="0">
                  <a:solidFill>
                    <a:srgbClr val="EEECE1"/>
                  </a:solidFill>
                  <a:effectLst>
                    <a:outerShdw blurRad="12700" dist="38100" dir="2700000">
                      <a:srgbClr val="000000">
                        <a:alpha val="43000"/>
                      </a:srgbClr>
                    </a:outerShdw>
                  </a:effectLst>
                  <a:latin typeface="Helvetica Neue" charset="0"/>
                  <a:ea typeface="Helvetica Neue" charset="0"/>
                  <a:cs typeface="Helvetica Neue" charset="0"/>
                  <a:sym typeface="Helvetica Neue" charset="0"/>
                </a:rPr>
                <a:t>Logging</a:t>
              </a:r>
            </a:p>
          </p:txBody>
        </p:sp>
        <p:sp>
          <p:nvSpPr>
            <p:cNvPr id="12" name="Rectangle 10"/>
            <p:cNvSpPr>
              <a:spLocks/>
            </p:cNvSpPr>
            <p:nvPr/>
          </p:nvSpPr>
          <p:spPr bwMode="ltGray">
            <a:xfrm>
              <a:off x="3918798" y="4513427"/>
              <a:ext cx="1165712" cy="413358"/>
            </a:xfrm>
            <a:prstGeom prst="rect">
              <a:avLst/>
            </a:prstGeom>
            <a:noFill/>
            <a:ln w="12700">
              <a:noFill/>
              <a:miter lim="800000"/>
              <a:headEnd/>
              <a:tailEnd/>
            </a:ln>
          </p:spPr>
          <p:txBody>
            <a:bodyPr lIns="0" tIns="0" rIns="0" bIns="0" anchor="ctr">
              <a:prstTxWarp prst="textNoShape">
                <a:avLst/>
              </a:prstTxWarp>
            </a:bodyPr>
            <a:lstStyle/>
            <a:p>
              <a:r>
                <a:rPr lang="en-US" sz="1500" b="1" dirty="0">
                  <a:solidFill>
                    <a:srgbClr val="EEECE1"/>
                  </a:solidFill>
                  <a:effectLst>
                    <a:outerShdw blurRad="12700" dist="38100" dir="2700000">
                      <a:srgbClr val="000000">
                        <a:alpha val="43000"/>
                      </a:srgbClr>
                    </a:outerShdw>
                  </a:effectLst>
                  <a:latin typeface="Helvetica Neue" charset="0"/>
                  <a:ea typeface="Helvetica Neue" charset="0"/>
                  <a:cs typeface="Helvetica Neue" charset="0"/>
                  <a:sym typeface="Helvetica Neue" charset="0"/>
                </a:rPr>
                <a:t>Antivirus</a:t>
              </a:r>
            </a:p>
          </p:txBody>
        </p:sp>
      </p:grpSp>
      <p:sp>
        <p:nvSpPr>
          <p:cNvPr id="6" name="Oval 4"/>
          <p:cNvSpPr>
            <a:spLocks/>
          </p:cNvSpPr>
          <p:nvPr/>
        </p:nvSpPr>
        <p:spPr bwMode="auto">
          <a:xfrm>
            <a:off x="3594992" y="3261727"/>
            <a:ext cx="1954019" cy="861983"/>
          </a:xfrm>
          <a:prstGeom prst="ellipse">
            <a:avLst/>
          </a:prstGeom>
          <a:blipFill dpi="0" rotWithShape="0">
            <a:blip r:embed="rId3"/>
            <a:srcRect/>
            <a:tile tx="0" ty="0" sx="100000" sy="100000" flip="none" algn="tl"/>
          </a:blipFill>
          <a:ln w="12700" cap="flat">
            <a:solidFill>
              <a:srgbClr val="000000"/>
            </a:solidFill>
            <a:prstDash val="solid"/>
            <a:miter lim="800000"/>
            <a:headEnd type="none" w="med" len="med"/>
            <a:tailEnd type="none" w="med" len="med"/>
          </a:ln>
          <a:effectLst/>
        </p:spPr>
        <p:txBody>
          <a:bodyPr lIns="0" tIns="0" rIns="0" bIns="0">
            <a:prstTxWarp prst="textNoShape">
              <a:avLst/>
            </a:prstTxWarp>
          </a:bodyPr>
          <a:lstStyle/>
          <a:p>
            <a:endParaRPr lang="en-US" sz="1500" b="1" dirty="0">
              <a:solidFill>
                <a:srgbClr val="EEECE1"/>
              </a:solidFill>
              <a:effectLst>
                <a:outerShdw blurRad="12700" dist="38100" dir="2700000">
                  <a:srgbClr val="000000">
                    <a:alpha val="43000"/>
                  </a:srgbClr>
                </a:outerShdw>
              </a:effectLst>
              <a:latin typeface="Helvetica Neue" charset="0"/>
              <a:ea typeface="Helvetica Neue" charset="0"/>
              <a:cs typeface="Helvetica Neue" charset="0"/>
              <a:sym typeface="Helvetica Neue" charset="0"/>
            </a:endParaRPr>
          </a:p>
        </p:txBody>
      </p:sp>
      <p:sp>
        <p:nvSpPr>
          <p:cNvPr id="14" name="AutoShape 4"/>
          <p:cNvSpPr>
            <a:spLocks/>
          </p:cNvSpPr>
          <p:nvPr/>
        </p:nvSpPr>
        <p:spPr bwMode="auto">
          <a:xfrm rot="1624450">
            <a:off x="19455" y="2475476"/>
            <a:ext cx="4049984" cy="581821"/>
          </a:xfrm>
          <a:prstGeom prst="rightArrow">
            <a:avLst>
              <a:gd name="adj1" fmla="val 41741"/>
              <a:gd name="adj2" fmla="val 104366"/>
            </a:avLst>
          </a:prstGeom>
          <a:gradFill flip="none" rotWithShape="1">
            <a:gsLst>
              <a:gs pos="10000">
                <a:srgbClr val="FEFF01"/>
              </a:gs>
              <a:gs pos="87000">
                <a:srgbClr val="FFFF00"/>
              </a:gs>
              <a:gs pos="50000">
                <a:srgbClr val="C1AA00"/>
              </a:gs>
            </a:gsLst>
            <a:lin ang="0" scaled="1"/>
            <a:tileRect/>
          </a:gradFill>
          <a:ln w="12700">
            <a:solidFill>
              <a:schemeClr val="tx1"/>
            </a:solidFill>
            <a:miter lim="800000"/>
            <a:headEnd/>
            <a:tailEnd/>
          </a:ln>
          <a:effectLst/>
        </p:spPr>
        <p:txBody>
          <a:bodyPr lIns="0" tIns="0" rIns="0" bIns="0">
            <a:prstTxWarp prst="textNoShape">
              <a:avLst/>
            </a:prstTxWarp>
          </a:bodyPr>
          <a:lstStyle/>
          <a:p>
            <a:endParaRPr lang="en-US" sz="1350" dirty="0"/>
          </a:p>
        </p:txBody>
      </p:sp>
      <p:sp>
        <p:nvSpPr>
          <p:cNvPr id="16" name="TextBox 15"/>
          <p:cNvSpPr txBox="1"/>
          <p:nvPr/>
        </p:nvSpPr>
        <p:spPr>
          <a:xfrm>
            <a:off x="3650518" y="3422972"/>
            <a:ext cx="1822013" cy="553998"/>
          </a:xfrm>
          <a:prstGeom prst="rect">
            <a:avLst/>
          </a:prstGeom>
          <a:noFill/>
        </p:spPr>
        <p:txBody>
          <a:bodyPr wrap="square" rtlCol="0">
            <a:spAutoFit/>
          </a:bodyPr>
          <a:lstStyle/>
          <a:p>
            <a:pPr algn="ctr"/>
            <a:r>
              <a:rPr lang="en-US" sz="3000" b="1" dirty="0">
                <a:solidFill>
                  <a:srgbClr val="EEECE1"/>
                </a:solidFill>
                <a:effectLst>
                  <a:outerShdw blurRad="12700" dist="38100" dir="2700000">
                    <a:srgbClr val="000000">
                      <a:alpha val="43000"/>
                    </a:srgbClr>
                  </a:outerShdw>
                </a:effectLst>
                <a:latin typeface="Helvetica Neue" charset="0"/>
                <a:ea typeface="Helvetica Neue" charset="0"/>
                <a:cs typeface="Helvetica Neue" charset="0"/>
                <a:sym typeface="Helvetica Neue" charset="0"/>
              </a:rPr>
              <a:t>Staff</a:t>
            </a:r>
          </a:p>
        </p:txBody>
      </p:sp>
      <p:sp>
        <p:nvSpPr>
          <p:cNvPr id="18" name="TextBox 17"/>
          <p:cNvSpPr txBox="1"/>
          <p:nvPr/>
        </p:nvSpPr>
        <p:spPr>
          <a:xfrm>
            <a:off x="525348" y="1650550"/>
            <a:ext cx="6250338" cy="300082"/>
          </a:xfrm>
          <a:prstGeom prst="rect">
            <a:avLst/>
          </a:prstGeom>
          <a:noFill/>
        </p:spPr>
        <p:txBody>
          <a:bodyPr wrap="square" rtlCol="0">
            <a:spAutoFit/>
          </a:bodyPr>
          <a:lstStyle/>
          <a:p>
            <a:r>
              <a:rPr lang="en-US" sz="1350" dirty="0">
                <a:solidFill>
                  <a:schemeClr val="tx2">
                    <a:lumMod val="85000"/>
                    <a:lumOff val="15000"/>
                  </a:schemeClr>
                </a:solidFill>
              </a:rPr>
              <a:t>Little to no Information Security Awareness</a:t>
            </a:r>
          </a:p>
        </p:txBody>
      </p:sp>
      <p:sp>
        <p:nvSpPr>
          <p:cNvPr id="19" name="TextBox 18"/>
          <p:cNvSpPr txBox="1"/>
          <p:nvPr/>
        </p:nvSpPr>
        <p:spPr>
          <a:xfrm>
            <a:off x="-70345" y="10992"/>
            <a:ext cx="9144000" cy="507831"/>
          </a:xfrm>
          <a:prstGeom prst="rect">
            <a:avLst/>
          </a:prstGeom>
          <a:noFill/>
        </p:spPr>
        <p:txBody>
          <a:bodyPr wrap="square" rtlCol="0">
            <a:spAutoFit/>
          </a:bodyPr>
          <a:lstStyle/>
          <a:p>
            <a:r>
              <a:rPr lang="en-US" sz="2700" dirty="0">
                <a:solidFill>
                  <a:schemeClr val="tx1"/>
                </a:solidFill>
              </a:rPr>
              <a:t>Traditional Information Security approach</a:t>
            </a:r>
          </a:p>
        </p:txBody>
      </p:sp>
    </p:spTree>
    <p:extLst>
      <p:ext uri="{BB962C8B-B14F-4D97-AF65-F5344CB8AC3E}">
        <p14:creationId xmlns:p14="http://schemas.microsoft.com/office/powerpoint/2010/main" val="142668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Take Security Awareness Training</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399" y="2209800"/>
            <a:ext cx="5611775" cy="3942156"/>
          </a:xfrm>
        </p:spPr>
      </p:pic>
      <p:sp>
        <p:nvSpPr>
          <p:cNvPr id="5" name="TextBox 4"/>
          <p:cNvSpPr txBox="1"/>
          <p:nvPr/>
        </p:nvSpPr>
        <p:spPr>
          <a:xfrm>
            <a:off x="162129" y="1524000"/>
            <a:ext cx="8640314" cy="461665"/>
          </a:xfrm>
          <a:prstGeom prst="rect">
            <a:avLst/>
          </a:prstGeom>
          <a:noFill/>
        </p:spPr>
        <p:txBody>
          <a:bodyPr wrap="none" rtlCol="0">
            <a:spAutoFit/>
          </a:bodyPr>
          <a:lstStyle/>
          <a:p>
            <a:r>
              <a:rPr lang="en-US" dirty="0">
                <a:solidFill>
                  <a:schemeClr val="tx1"/>
                </a:solidFill>
              </a:rPr>
              <a:t>https://</a:t>
            </a:r>
            <a:r>
              <a:rPr lang="en-US" dirty="0" err="1">
                <a:solidFill>
                  <a:schemeClr val="tx1"/>
                </a:solidFill>
              </a:rPr>
              <a:t>www.cccsecuritycenter.org</a:t>
            </a:r>
            <a:r>
              <a:rPr lang="en-US" dirty="0">
                <a:solidFill>
                  <a:schemeClr val="tx1"/>
                </a:solidFill>
              </a:rPr>
              <a:t>/services/awareness-training</a:t>
            </a:r>
          </a:p>
        </p:txBody>
      </p:sp>
      <p:sp>
        <p:nvSpPr>
          <p:cNvPr id="8" name="TextBox 7"/>
          <p:cNvSpPr txBox="1"/>
          <p:nvPr/>
        </p:nvSpPr>
        <p:spPr>
          <a:xfrm>
            <a:off x="162129" y="865230"/>
            <a:ext cx="8816773" cy="523220"/>
          </a:xfrm>
          <a:prstGeom prst="rect">
            <a:avLst/>
          </a:prstGeom>
          <a:noFill/>
        </p:spPr>
        <p:txBody>
          <a:bodyPr wrap="none" rtlCol="0">
            <a:spAutoFit/>
          </a:bodyPr>
          <a:lstStyle/>
          <a:p>
            <a:r>
              <a:rPr lang="en-US" sz="2800" dirty="0" smtClean="0">
                <a:solidFill>
                  <a:schemeClr val="tx1"/>
                </a:solidFill>
              </a:rPr>
              <a:t>Free training for all California Community College staff</a:t>
            </a:r>
            <a:endParaRPr lang="en-US" sz="2800" dirty="0">
              <a:solidFill>
                <a:schemeClr val="tx1"/>
              </a:solidFill>
            </a:endParaRPr>
          </a:p>
        </p:txBody>
      </p:sp>
    </p:spTree>
    <p:extLst>
      <p:ext uri="{BB962C8B-B14F-4D97-AF65-F5344CB8AC3E}">
        <p14:creationId xmlns:p14="http://schemas.microsoft.com/office/powerpoint/2010/main" val="281907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Content Placeholder 2"/>
          <p:cNvSpPr>
            <a:spLocks noGrp="1"/>
          </p:cNvSpPr>
          <p:nvPr>
            <p:ph idx="1"/>
          </p:nvPr>
        </p:nvSpPr>
        <p:spPr/>
        <p:txBody>
          <a:bodyPr/>
          <a:lstStyle/>
          <a:p>
            <a:endParaRPr lang="en-US" sz="6000" b="1" i="0" dirty="0" smtClean="0">
              <a:solidFill>
                <a:schemeClr val="tx1"/>
              </a:solidFill>
            </a:endParaRPr>
          </a:p>
          <a:p>
            <a:pPr algn="ctr"/>
            <a:endParaRPr lang="en-US" sz="4800" b="1" i="0" dirty="0" smtClean="0">
              <a:solidFill>
                <a:schemeClr val="tx1"/>
              </a:solidFill>
            </a:endParaRPr>
          </a:p>
          <a:p>
            <a:pPr algn="ctr"/>
            <a:endParaRPr lang="en-US" sz="4800" b="1" i="0" dirty="0">
              <a:solidFill>
                <a:schemeClr val="tx1"/>
              </a:solidFill>
            </a:endParaRPr>
          </a:p>
          <a:p>
            <a:pPr algn="ctr"/>
            <a:endParaRPr lang="en-US" sz="4800" b="1" i="0" dirty="0" smtClean="0">
              <a:solidFill>
                <a:schemeClr val="tx1"/>
              </a:solidFill>
            </a:endParaRPr>
          </a:p>
          <a:p>
            <a:pPr algn="ctr"/>
            <a:r>
              <a:rPr lang="en-US" sz="4800" b="1" i="0" dirty="0" err="1" smtClean="0">
                <a:solidFill>
                  <a:schemeClr val="tx1"/>
                </a:solidFill>
              </a:rPr>
              <a:t>Jholden@ccctechcenter.org</a:t>
            </a:r>
            <a:endParaRPr lang="en-US" sz="4800" b="1" i="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346" y="730155"/>
            <a:ext cx="5901719" cy="2895600"/>
          </a:xfrm>
          <a:prstGeom prst="rect">
            <a:avLst/>
          </a:prstGeom>
        </p:spPr>
      </p:pic>
    </p:spTree>
    <p:extLst>
      <p:ext uri="{BB962C8B-B14F-4D97-AF65-F5344CB8AC3E}">
        <p14:creationId xmlns:p14="http://schemas.microsoft.com/office/powerpoint/2010/main" val="1574456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 Breaches</a:t>
            </a:r>
            <a:endParaRPr lang="en-US" dirty="0"/>
          </a:p>
        </p:txBody>
      </p:sp>
      <p:sp>
        <p:nvSpPr>
          <p:cNvPr id="3" name="Content Placeholder 2"/>
          <p:cNvSpPr>
            <a:spLocks noGrp="1"/>
          </p:cNvSpPr>
          <p:nvPr>
            <p:ph idx="1"/>
          </p:nvPr>
        </p:nvSpPr>
        <p:spPr/>
        <p:txBody>
          <a:bodyPr/>
          <a:lstStyle/>
          <a:p>
            <a:pPr marL="457200" indent="-457200">
              <a:buFont typeface="Arial" charset="0"/>
              <a:buChar char="•"/>
            </a:pPr>
            <a:r>
              <a:rPr lang="en-US" i="0" dirty="0" smtClean="0">
                <a:solidFill>
                  <a:schemeClr val="tx1"/>
                </a:solidFill>
              </a:rPr>
              <a:t>The Worse </a:t>
            </a:r>
            <a:r>
              <a:rPr lang="en-US" i="0" dirty="0">
                <a:solidFill>
                  <a:schemeClr val="tx1"/>
                </a:solidFill>
              </a:rPr>
              <a:t>C</a:t>
            </a:r>
            <a:r>
              <a:rPr lang="en-US" i="0" dirty="0" smtClean="0">
                <a:solidFill>
                  <a:schemeClr val="tx1"/>
                </a:solidFill>
              </a:rPr>
              <a:t>ase</a:t>
            </a:r>
          </a:p>
          <a:p>
            <a:pPr marL="857250" lvl="1" indent="-457200">
              <a:buFont typeface="Arial" charset="0"/>
              <a:buChar char="•"/>
            </a:pPr>
            <a:r>
              <a:rPr lang="en-US" i="0" dirty="0" smtClean="0">
                <a:solidFill>
                  <a:schemeClr val="tx1"/>
                </a:solidFill>
              </a:rPr>
              <a:t>Maricopa Community College District</a:t>
            </a:r>
          </a:p>
          <a:p>
            <a:pPr marL="857250" lvl="1" indent="-457200">
              <a:buFont typeface="Arial" charset="0"/>
              <a:buChar char="•"/>
            </a:pPr>
            <a:r>
              <a:rPr lang="en-US" i="0" dirty="0" smtClean="0">
                <a:solidFill>
                  <a:schemeClr val="tx1"/>
                </a:solidFill>
              </a:rPr>
              <a:t>April 2013</a:t>
            </a:r>
          </a:p>
          <a:p>
            <a:pPr marL="857250" lvl="1" indent="-457200">
              <a:buFont typeface="Arial" charset="0"/>
              <a:buChar char="•"/>
            </a:pPr>
            <a:r>
              <a:rPr lang="en-US" i="0" dirty="0" smtClean="0">
                <a:solidFill>
                  <a:schemeClr val="tx1"/>
                </a:solidFill>
              </a:rPr>
              <a:t>2.4 Million users personal information stolen</a:t>
            </a:r>
          </a:p>
          <a:p>
            <a:pPr marL="857250" lvl="1" indent="-457200">
              <a:buFont typeface="Arial" charset="0"/>
              <a:buChar char="•"/>
            </a:pPr>
            <a:r>
              <a:rPr lang="en-US" i="0" dirty="0" smtClean="0">
                <a:solidFill>
                  <a:schemeClr val="tx1"/>
                </a:solidFill>
              </a:rPr>
              <a:t>Cost 26 Million dollars </a:t>
            </a:r>
          </a:p>
          <a:p>
            <a:pPr marL="857250" lvl="1" indent="-457200">
              <a:buFont typeface="Arial" charset="0"/>
              <a:buChar char="•"/>
            </a:pPr>
            <a:r>
              <a:rPr lang="en-US" i="0" dirty="0" smtClean="0">
                <a:solidFill>
                  <a:schemeClr val="tx1"/>
                </a:solidFill>
              </a:rPr>
              <a:t>Raised Student Tuition </a:t>
            </a:r>
          </a:p>
          <a:p>
            <a:pPr marL="857250" lvl="1" indent="-457200">
              <a:buFont typeface="Arial" charset="0"/>
              <a:buChar char="•"/>
            </a:pPr>
            <a:r>
              <a:rPr lang="en-US" i="0" dirty="0" smtClean="0">
                <a:solidFill>
                  <a:schemeClr val="tx1"/>
                </a:solidFill>
              </a:rPr>
              <a:t>Raised property taxes</a:t>
            </a:r>
          </a:p>
          <a:p>
            <a:pPr marL="857250" lvl="1" indent="-457200">
              <a:buFont typeface="Arial" charset="0"/>
              <a:buChar char="•"/>
            </a:pPr>
            <a:r>
              <a:rPr lang="en-US" i="0" dirty="0" smtClean="0">
                <a:solidFill>
                  <a:schemeClr val="tx1"/>
                </a:solidFill>
              </a:rPr>
              <a:t>Bulk of expense was for legal fees 9.3 million</a:t>
            </a:r>
            <a:endParaRPr lang="en-US" i="0" dirty="0">
              <a:solidFill>
                <a:schemeClr val="tx1"/>
              </a:solidFill>
            </a:endParaRPr>
          </a:p>
        </p:txBody>
      </p:sp>
    </p:spTree>
    <p:extLst>
      <p:ext uri="{BB962C8B-B14F-4D97-AF65-F5344CB8AC3E}">
        <p14:creationId xmlns:p14="http://schemas.microsoft.com/office/powerpoint/2010/main" val="17004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hackers?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897924"/>
            <a:ext cx="3416754"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990600"/>
            <a:ext cx="2622042"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795823"/>
            <a:ext cx="3067050" cy="2238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714083"/>
            <a:ext cx="3655308" cy="2430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08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hackers?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609600"/>
            <a:ext cx="3649477"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819400"/>
            <a:ext cx="4497000" cy="2992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749927"/>
            <a:ext cx="2533650" cy="180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673474"/>
            <a:ext cx="3505538" cy="2138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902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hackers?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066800"/>
            <a:ext cx="6539501"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819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motivation?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1" y="609600"/>
            <a:ext cx="3657600" cy="2863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1407" y="838200"/>
            <a:ext cx="3440094"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33800"/>
            <a:ext cx="3396793" cy="2199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52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they make money?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3276600"/>
            <a:ext cx="3426619" cy="2284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28700"/>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914400"/>
            <a:ext cx="28194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3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easy?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577163"/>
            <a:ext cx="32004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609600"/>
            <a:ext cx="2653785" cy="251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3444949"/>
            <a:ext cx="2632438" cy="2590800"/>
          </a:xfrm>
          <a:prstGeom prst="rect">
            <a:avLst/>
          </a:prstGeom>
        </p:spPr>
      </p:pic>
      <p:sp>
        <p:nvSpPr>
          <p:cNvPr id="3" name="TextBox 2"/>
          <p:cNvSpPr txBox="1"/>
          <p:nvPr/>
        </p:nvSpPr>
        <p:spPr>
          <a:xfrm>
            <a:off x="533400" y="838200"/>
            <a:ext cx="5334000" cy="461665"/>
          </a:xfrm>
          <a:prstGeom prst="rect">
            <a:avLst/>
          </a:prstGeom>
          <a:noFill/>
        </p:spPr>
        <p:txBody>
          <a:bodyPr wrap="square" rtlCol="0">
            <a:spAutoFit/>
          </a:bodyPr>
          <a:lstStyle/>
          <a:p>
            <a:r>
              <a:rPr lang="en-US" dirty="0" smtClean="0">
                <a:solidFill>
                  <a:schemeClr val="tx1"/>
                </a:solidFill>
              </a:rPr>
              <a:t>Anti-virus mostly signature based </a:t>
            </a:r>
            <a:endParaRPr lang="en-US" dirty="0">
              <a:solidFill>
                <a:schemeClr val="tx1"/>
              </a:solidFill>
            </a:endParaRPr>
          </a:p>
        </p:txBody>
      </p:sp>
    </p:spTree>
    <p:extLst>
      <p:ext uri="{BB962C8B-B14F-4D97-AF65-F5344CB8AC3E}">
        <p14:creationId xmlns:p14="http://schemas.microsoft.com/office/powerpoint/2010/main" val="26243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MS PGothic"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MS PGothic"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14815</TotalTime>
  <Words>646</Words>
  <Application>Microsoft Macintosh PowerPoint</Application>
  <PresentationFormat>On-screen Show (4:3)</PresentationFormat>
  <Paragraphs>118</Paragraphs>
  <Slides>28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 Black</vt:lpstr>
      <vt:lpstr>Arial Unicode MS</vt:lpstr>
      <vt:lpstr>Helvetica Neue</vt:lpstr>
      <vt:lpstr>MS PGothic</vt:lpstr>
      <vt:lpstr>Times New Roman</vt:lpstr>
      <vt:lpstr>굴림</vt:lpstr>
      <vt:lpstr>Arial</vt:lpstr>
      <vt:lpstr>Default Design</vt:lpstr>
      <vt:lpstr>1_Default Design</vt:lpstr>
      <vt:lpstr>PowerPoint Presentation</vt:lpstr>
      <vt:lpstr>CCC Breaches</vt:lpstr>
      <vt:lpstr>Higher Ed Breaches</vt:lpstr>
      <vt:lpstr>Who are the hackers?</vt:lpstr>
      <vt:lpstr>Who are the hackers?</vt:lpstr>
      <vt:lpstr>Who are the hackers?</vt:lpstr>
      <vt:lpstr>What is the motivation?</vt:lpstr>
      <vt:lpstr>How do they make money?</vt:lpstr>
      <vt:lpstr>Why is it easy?</vt:lpstr>
      <vt:lpstr>Why is the risk low?</vt:lpstr>
      <vt:lpstr>What is IT doing?</vt:lpstr>
      <vt:lpstr>What can I do?</vt:lpstr>
      <vt:lpstr>What can I do?</vt:lpstr>
      <vt:lpstr>PowerPoint Presentation</vt:lpstr>
      <vt:lpstr>ACCOUNT ALERT</vt:lpstr>
      <vt:lpstr>Good Site or Bad?</vt:lpstr>
      <vt:lpstr>Good Site or Bad?</vt:lpstr>
      <vt:lpstr>Best Practices</vt:lpstr>
      <vt:lpstr>What can I do?</vt:lpstr>
      <vt:lpstr>What can I do?</vt:lpstr>
      <vt:lpstr>What can I do?</vt:lpstr>
      <vt:lpstr>Free WiFi</vt:lpstr>
      <vt:lpstr>Other best practices?</vt:lpstr>
      <vt:lpstr>Other best practices?</vt:lpstr>
      <vt:lpstr>Other best practices?</vt:lpstr>
      <vt:lpstr>PowerPoint Presentation</vt:lpstr>
      <vt:lpstr>Take Security Awareness Training</vt:lpstr>
      <vt:lpstr>Questions or Comments?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they come!   Electronic Transcripts</dc:title>
  <dc:creator>Renee  Monte</dc:creator>
  <cp:lastModifiedBy>Jeffrey Holden</cp:lastModifiedBy>
  <cp:revision>288</cp:revision>
  <cp:lastPrinted>1601-01-01T00:00:00Z</cp:lastPrinted>
  <dcterms:created xsi:type="dcterms:W3CDTF">2006-10-08T16:56:49Z</dcterms:created>
  <dcterms:modified xsi:type="dcterms:W3CDTF">2017-04-12T23:19:09Z</dcterms:modified>
</cp:coreProperties>
</file>