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embedTrueTypeFonts="1" saveSubsetFonts="1" autoCompressPictures="0">
  <p:sldMasterIdLst>
    <p:sldMasterId id="2147483665" r:id="rId1"/>
    <p:sldMasterId id="2147483666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</p:sldIdLst>
  <p:sldSz cx="9144000" cy="5143500" type="screen16x9"/>
  <p:notesSz cx="6858000" cy="9144000"/>
  <p:embeddedFontLst>
    <p:embeddedFont>
      <p:font typeface="Montserrat" panose="020B060402020202020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ndara" panose="020E0502030303020204" pitchFamily="34" charset="0"/>
      <p:regular r:id="rId37"/>
      <p:bold r:id="rId38"/>
      <p:italic r:id="rId39"/>
      <p:boldItalic r:id="rId40"/>
    </p:embeddedFont>
    <p:embeddedFont>
      <p:font typeface="Corbel" panose="020B050302020402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5" autoAdjust="0"/>
    <p:restoredTop sz="95465" autoAdjust="0"/>
  </p:normalViewPr>
  <p:slideViewPr>
    <p:cSldViewPr snapToGrid="0">
      <p:cViewPr>
        <p:scale>
          <a:sx n="140" d="100"/>
          <a:sy n="140" d="100"/>
        </p:scale>
        <p:origin x="9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lot.bog.opencccapply.net/gateway/bog?cccMisCode=ZZ3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https://pilot.bog.opencccapply.net/gateway/bog?cccMisCode=ZZ3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Board of Governor’s enrollment fee waiver for all California Community Colleges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Shape 2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BOG Data Fields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Shape 30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Projects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Future:  CCC Report Center Upgrade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Projects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Shape 3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Shape 3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OpenCCC Helpdesk - Xerox Rep Mon- Sunday 7AM - Midnight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Online HELP - community-sourced help also manned by CCC Tech Center support team.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Shape 37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over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2667000" y="3333750"/>
            <a:ext cx="6400799" cy="4797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Montserrat"/>
              <a:buNone/>
              <a:defRPr sz="3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2667000" y="3790950"/>
            <a:ext cx="64007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2"/>
          </p:nvPr>
        </p:nvSpPr>
        <p:spPr>
          <a:xfrm>
            <a:off x="2667000" y="4171950"/>
            <a:ext cx="64007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lumn Bulleted List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81000" y="800100"/>
            <a:ext cx="8305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Montserrat"/>
              <a:buNone/>
              <a:defRPr sz="3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81000" y="1276350"/>
            <a:ext cx="4114800" cy="3280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742950" marR="0" lvl="1" indent="-158750" algn="l" rtl="0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143000" marR="0" lvl="2" indent="-101600" algn="l" rtl="0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600200" marR="0" lvl="3" indent="-114300" algn="l" rtl="0">
              <a:lnSpc>
                <a:spcPct val="133333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057400" marR="0" lvl="4" indent="-114300" algn="l" rtl="0">
              <a:lnSpc>
                <a:spcPct val="133333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0" y="1276350"/>
            <a:ext cx="4114800" cy="3280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742950" marR="0" lvl="1" indent="-158750" algn="l" rtl="0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143000" marR="0" lvl="2" indent="-101600" algn="l" rtl="0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600200" marR="0" lvl="3" indent="-114300" algn="l" rtl="0">
              <a:lnSpc>
                <a:spcPct val="133333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057400" marR="0" lvl="4" indent="-114300" algn="l" rtl="0">
              <a:lnSpc>
                <a:spcPct val="133333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lang="en-US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 Column, Subhead, Numbered List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81000" y="800100"/>
            <a:ext cx="8305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Montserrat"/>
              <a:buNone/>
              <a:defRPr sz="3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81000" y="1276350"/>
            <a:ext cx="41148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Font typeface="Courier New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marR="0" lvl="2" indent="0" algn="l" rtl="0">
              <a:lnSpc>
                <a:spcPct val="133333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marR="0" lvl="3" indent="0" algn="l" rtl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marR="0" lvl="4" indent="0" algn="l" rtl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381000" y="1600200"/>
            <a:ext cx="4114800" cy="2914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330200" algn="l" rtl="0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Montserrat"/>
              <a:buAutoNum type="arabicPeriod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Montserrat"/>
              <a:buAutoNum type="alphaLcPeriod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257300" marR="0" lvl="2" indent="-228600" algn="l" rtl="0">
              <a:lnSpc>
                <a:spcPct val="133333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Montserrat"/>
              <a:buAutoNum type="romanLcPeriod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714500" marR="0" lvl="3" indent="-241300" algn="l" rtl="0">
              <a:lnSpc>
                <a:spcPct val="15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171700" marR="0" lvl="4" indent="-241300" algn="l" rtl="0">
              <a:lnSpc>
                <a:spcPct val="15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572000" y="1276350"/>
            <a:ext cx="4114801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Font typeface="Courier New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marR="0" lvl="2" indent="0" algn="l" rtl="0">
              <a:lnSpc>
                <a:spcPct val="133333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marR="0" lvl="3" indent="0" algn="l" rtl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marR="0" lvl="4" indent="0" algn="l" rtl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572000" y="1600200"/>
            <a:ext cx="4114801" cy="2914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330200" algn="l" rtl="0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Montserrat"/>
              <a:buAutoNum type="arabicPeriod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Montserrat"/>
              <a:buAutoNum type="alphaLcPeriod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257300" marR="0" lvl="2" indent="-228600" algn="l" rtl="0">
              <a:lnSpc>
                <a:spcPct val="133333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Montserrat"/>
              <a:buAutoNum type="romanLcPeriod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714500" marR="0" lvl="3" indent="-241300" algn="l" rtl="0">
              <a:lnSpc>
                <a:spcPct val="15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171700" marR="0" lvl="4" indent="-241300" algn="l" rtl="0">
              <a:lnSpc>
                <a:spcPct val="15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lang="en-US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lumn, Subhead, Bulleted List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81000" y="800100"/>
            <a:ext cx="8305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Montserrat"/>
              <a:buNone/>
              <a:defRPr sz="3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80969" y="1276350"/>
            <a:ext cx="4116418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Font typeface="Courier New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marR="0" lvl="2" indent="0" algn="l" rtl="0">
              <a:lnSpc>
                <a:spcPct val="133333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marR="0" lvl="3" indent="0" algn="l" rtl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marR="0" lvl="4" indent="0" algn="l" rtl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568766" y="1276350"/>
            <a:ext cx="4118034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Font typeface="Courier New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marR="0" lvl="2" indent="0" algn="l" rtl="0">
              <a:lnSpc>
                <a:spcPct val="133333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marR="0" lvl="3" indent="0" algn="l" rtl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marR="0" lvl="4" indent="0" algn="l" rtl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lang="en-US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381000" y="1600200"/>
            <a:ext cx="4114800" cy="2971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742950" marR="0" lvl="1" indent="-158750" algn="l" rtl="0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143000" marR="0" lvl="2" indent="-101600" algn="l" rtl="0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600200" marR="0" lvl="3" indent="-114300" algn="l" rtl="0">
              <a:lnSpc>
                <a:spcPct val="133333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057400" marR="0" lvl="4" indent="-114300" algn="l" rtl="0">
              <a:lnSpc>
                <a:spcPct val="133333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4572000" y="1600200"/>
            <a:ext cx="4114800" cy="297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742950" marR="0" lvl="1" indent="-158750" algn="l" rtl="0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143000" marR="0" lvl="2" indent="-101600" algn="l" rtl="0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600200" marR="0" lvl="3" indent="-114300" algn="l" rtl="0">
              <a:lnSpc>
                <a:spcPct val="133333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057400" marR="0" lvl="4" indent="-114300" algn="l" rtl="0">
              <a:lnSpc>
                <a:spcPct val="133333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pic" idx="2"/>
          </p:nvPr>
        </p:nvSpPr>
        <p:spPr>
          <a:xfrm>
            <a:off x="0" y="666750"/>
            <a:ext cx="91440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marR="0" lvl="1" indent="0" algn="l" rtl="0">
              <a:lnSpc>
                <a:spcPct val="85714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Font typeface="Courier New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lang="en-US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8001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Montserrat"/>
              <a:buNone/>
              <a:defRPr sz="3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 with CAI background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lang="en-US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 with page number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lang="en-US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 with no content"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ver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Content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381000" y="800100"/>
            <a:ext cx="8305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Montserrat"/>
              <a:buNone/>
              <a:defRPr sz="3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381000" y="1276350"/>
            <a:ext cx="8305799" cy="33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marR="0" lvl="1" indent="0" algn="ctr" rt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rgbClr val="888888"/>
              </a:buClr>
              <a:buFont typeface="Courier New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marR="0" lvl="2" indent="0" algn="ctr" rtl="0">
              <a:lnSpc>
                <a:spcPct val="133333"/>
              </a:lnSpc>
              <a:spcBef>
                <a:spcPts val="400"/>
              </a:spcBef>
              <a:spcAft>
                <a:spcPts val="40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marR="0" lvl="3" indent="0" algn="ctr" rtl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marR="0" lvl="4" indent="0" algn="ctr" rtl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lang="en-US"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Bullet List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81000" y="800100"/>
            <a:ext cx="8305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Montserrat"/>
              <a:buNone/>
              <a:defRPr sz="3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81000" y="1276350"/>
            <a:ext cx="8305799" cy="33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143000" marR="0" lvl="2" indent="-114300" algn="l" rtl="0">
              <a:lnSpc>
                <a:spcPct val="133333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600200" marR="0" lvl="3" indent="-127000" algn="l" rtl="0">
              <a:lnSpc>
                <a:spcPct val="15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057400" marR="0" lvl="4" indent="-127000" algn="l" rtl="0">
              <a:lnSpc>
                <a:spcPct val="15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lang="en-US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nordered List One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457200" y="1210750"/>
            <a:ext cx="6212347" cy="3071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91A6BC"/>
              </a:buClr>
              <a:buFont typeface="Montserrat"/>
              <a:buNone/>
              <a:defRPr sz="1800" b="1" i="0" u="none" strike="noStrike" cap="none">
                <a:solidFill>
                  <a:srgbClr val="91A6B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457199" y="1597819"/>
            <a:ext cx="8086596" cy="22938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37160" marR="0" lvl="0" indent="-60960" algn="l" rtl="0">
              <a:lnSpc>
                <a:spcPct val="100000"/>
              </a:lnSpc>
              <a:spcBef>
                <a:spcPts val="288"/>
              </a:spcBef>
              <a:spcAft>
                <a:spcPts val="450"/>
              </a:spcAft>
              <a:buClr>
                <a:srgbClr val="7D7D7D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7D7D7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342900" marR="0" lvl="1" indent="0" algn="ctr" rt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rgbClr val="888888"/>
              </a:buClr>
              <a:buFont typeface="Courier New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685800" marR="0" lvl="2" indent="0" algn="ctr" rtl="0">
              <a:lnSpc>
                <a:spcPct val="133333"/>
              </a:lnSpc>
              <a:spcBef>
                <a:spcPts val="400"/>
              </a:spcBef>
              <a:spcAft>
                <a:spcPts val="40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028700" marR="0" lvl="3" indent="0" algn="ctr" rtl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371600" marR="0" lvl="4" indent="0" algn="ctr" rtl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17145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0574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24003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27432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81000" y="800100"/>
            <a:ext cx="8305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Montserrat"/>
              <a:buNone/>
              <a:defRPr sz="3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lang="en-US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 Titile &amp; Content Slide">
    <p:bg>
      <p:bgPr>
        <a:blipFill rotWithShape="1">
          <a:blip r:embed="rId2">
            <a:alphaModFix amt="78000"/>
          </a:blip>
          <a:stretch>
            <a:fillRect t="-1998" b="-1999"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Numberedt List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81000" y="800100"/>
            <a:ext cx="8305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Montserrat"/>
              <a:buNone/>
              <a:defRPr sz="3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81000" y="1276350"/>
            <a:ext cx="8305799" cy="33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330200" algn="l" rtl="0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Montserrat"/>
              <a:buAutoNum type="arabicPeriod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Montserrat"/>
              <a:buAutoNum type="alphaLcPeriod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lnSpc>
                <a:spcPct val="133333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Montserrat"/>
              <a:buAutoNum type="romanLcPeriod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714500" marR="0" lvl="3" indent="-241300" algn="l" rtl="0">
              <a:lnSpc>
                <a:spcPct val="15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171700" marR="0" lvl="4" indent="-241300" algn="l" rtl="0">
              <a:lnSpc>
                <a:spcPct val="15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lang="en-US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lumn Numbered List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81000" y="800100"/>
            <a:ext cx="8305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Montserrat"/>
              <a:buNone/>
              <a:defRPr sz="3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lang="en-US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81000" y="1276350"/>
            <a:ext cx="4116387" cy="33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330200" algn="l" rtl="0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Montserrat"/>
              <a:buAutoNum type="arabicPeriod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Montserrat"/>
              <a:buAutoNum type="alphaLcPeriod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257300" marR="0" lvl="2" indent="-228600" algn="l" rtl="0">
              <a:lnSpc>
                <a:spcPct val="133333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Montserrat"/>
              <a:buAutoNum type="romanLcPeriod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714500" marR="0" lvl="3" indent="-241300" algn="l" rtl="0">
              <a:lnSpc>
                <a:spcPct val="15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171700" marR="0" lvl="4" indent="-241300" algn="l" rtl="0">
              <a:lnSpc>
                <a:spcPct val="15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0" y="1276350"/>
            <a:ext cx="4116387" cy="33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330200" algn="l" rtl="0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Montserrat"/>
              <a:buAutoNum type="arabicPeriod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Montserrat"/>
              <a:buAutoNum type="alphaLcPeriod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257300" marR="0" lvl="2" indent="-228600" algn="l" rtl="0">
              <a:lnSpc>
                <a:spcPct val="133333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Montserrat"/>
              <a:buAutoNum type="romanLcPeriod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714500" marR="0" lvl="3" indent="-241300" algn="l" rtl="0">
              <a:lnSpc>
                <a:spcPct val="15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171700" marR="0" lvl="4" indent="-241300" algn="l" rtl="0">
              <a:lnSpc>
                <a:spcPct val="15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81000" y="800100"/>
            <a:ext cx="8305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Montserrat"/>
              <a:buNone/>
              <a:defRPr sz="3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81000" y="1276350"/>
            <a:ext cx="8305799" cy="33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742950" marR="0" lvl="1" indent="-158750" algn="l" rt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ct val="100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143000" marR="0" lvl="2" indent="-114300" algn="l" rtl="0">
              <a:lnSpc>
                <a:spcPct val="133333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600200" marR="0" lvl="3" indent="-127000" algn="l" rtl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057400" marR="0" lvl="4" indent="-127000" algn="l" rtl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lang="en-US"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capply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hyperlink" Target="www.ccctechnology.info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jp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mailto:staffsupportccctc@openccc.zendesk.com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533400" y="971550"/>
            <a:ext cx="8001000" cy="4797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ndara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BOG Fee Waiver Application 2017-2018 </a:t>
            </a:r>
            <a:r>
              <a:rPr lang="en-US" sz="44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44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200" b="0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Implementation &amp; QA Session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2667000" y="3486150"/>
            <a:ext cx="6400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CCCApply 2017 Annual Workshop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2667000" y="4019550"/>
            <a:ext cx="64007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April 12, 2017  |  Sacramento City College </a:t>
            </a:r>
          </a:p>
        </p:txBody>
      </p:sp>
      <p:grpSp>
        <p:nvGrpSpPr>
          <p:cNvPr id="80" name="Shape 80"/>
          <p:cNvGrpSpPr/>
          <p:nvPr/>
        </p:nvGrpSpPr>
        <p:grpSpPr>
          <a:xfrm>
            <a:off x="381000" y="3333750"/>
            <a:ext cx="2286000" cy="1143000"/>
            <a:chOff x="381000" y="3333750"/>
            <a:chExt cx="2286000" cy="1143000"/>
          </a:xfrm>
        </p:grpSpPr>
        <p:sp>
          <p:nvSpPr>
            <p:cNvPr id="81" name="Shape 81"/>
            <p:cNvSpPr/>
            <p:nvPr/>
          </p:nvSpPr>
          <p:spPr>
            <a:xfrm>
              <a:off x="381000" y="3333750"/>
              <a:ext cx="22860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82" name="Shape 8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4037" y="3448050"/>
              <a:ext cx="2055980" cy="914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Shape 188"/>
          <p:cNvGrpSpPr/>
          <p:nvPr/>
        </p:nvGrpSpPr>
        <p:grpSpPr>
          <a:xfrm>
            <a:off x="1226436" y="819150"/>
            <a:ext cx="6693835" cy="4183648"/>
            <a:chOff x="880825" y="0"/>
            <a:chExt cx="6693835" cy="4183648"/>
          </a:xfrm>
        </p:grpSpPr>
        <p:sp>
          <p:nvSpPr>
            <p:cNvPr id="189" name="Shape 189"/>
            <p:cNvSpPr/>
            <p:nvPr/>
          </p:nvSpPr>
          <p:spPr>
            <a:xfrm>
              <a:off x="880825" y="0"/>
              <a:ext cx="6693835" cy="418364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01249" y="15000"/>
                  </a:quadBezTo>
                  <a:lnTo>
                    <a:pt x="100193" y="0"/>
                  </a:lnTo>
                  <a:lnTo>
                    <a:pt x="120000" y="24000"/>
                  </a:lnTo>
                  <a:lnTo>
                    <a:pt x="104418" y="60000"/>
                  </a:lnTo>
                  <a:lnTo>
                    <a:pt x="103362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rgbClr val="DAE0E7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1540169" y="3110959"/>
              <a:ext cx="153958" cy="153958"/>
            </a:xfrm>
            <a:prstGeom prst="ellipse">
              <a:avLst/>
            </a:prstGeom>
            <a:gradFill>
              <a:gsLst>
                <a:gs pos="0">
                  <a:srgbClr val="657A8E"/>
                </a:gs>
                <a:gs pos="80000">
                  <a:srgbClr val="859FBB"/>
                </a:gs>
                <a:gs pos="100000">
                  <a:srgbClr val="84A1BD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1580704" y="3187939"/>
              <a:ext cx="1141188" cy="99570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 txBox="1"/>
            <p:nvPr/>
          </p:nvSpPr>
          <p:spPr>
            <a:xfrm>
              <a:off x="1580704" y="3187939"/>
              <a:ext cx="1141188" cy="995707"/>
            </a:xfrm>
            <a:prstGeom prst="rect">
              <a:avLst/>
            </a:prstGeom>
            <a:noFill/>
            <a:ln>
              <a:noFill/>
            </a:ln>
          </p:spPr>
          <p:txBody>
            <a:bodyPr lIns="8157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20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2000</a:t>
              </a:r>
            </a:p>
          </p:txBody>
        </p:sp>
        <p:sp>
          <p:nvSpPr>
            <p:cNvPr id="193" name="Shape 193"/>
            <p:cNvSpPr/>
            <p:nvPr/>
          </p:nvSpPr>
          <p:spPr>
            <a:xfrm>
              <a:off x="2373550" y="2310209"/>
              <a:ext cx="240977" cy="240977"/>
            </a:xfrm>
            <a:prstGeom prst="ellipse">
              <a:avLst/>
            </a:prstGeom>
            <a:gradFill>
              <a:gsLst>
                <a:gs pos="0">
                  <a:srgbClr val="657A8E"/>
                </a:gs>
                <a:gs pos="80000">
                  <a:srgbClr val="859FBB"/>
                </a:gs>
                <a:gs pos="100000">
                  <a:srgbClr val="84A1BD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2494040" y="2430699"/>
              <a:ext cx="1111175" cy="175294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5"/>
            <p:cNvSpPr txBox="1"/>
            <p:nvPr/>
          </p:nvSpPr>
          <p:spPr>
            <a:xfrm>
              <a:off x="2494040" y="2430699"/>
              <a:ext cx="1111175" cy="1752948"/>
            </a:xfrm>
            <a:prstGeom prst="rect">
              <a:avLst/>
            </a:prstGeom>
            <a:noFill/>
            <a:ln>
              <a:noFill/>
            </a:ln>
          </p:spPr>
          <p:txBody>
            <a:bodyPr lIns="12767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80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2012</a:t>
              </a:r>
            </a:p>
          </p:txBody>
        </p:sp>
        <p:sp>
          <p:nvSpPr>
            <p:cNvPr id="196" name="Shape 196"/>
            <p:cNvSpPr/>
            <p:nvPr/>
          </p:nvSpPr>
          <p:spPr>
            <a:xfrm>
              <a:off x="3444564" y="1671784"/>
              <a:ext cx="321304" cy="321304"/>
            </a:xfrm>
            <a:prstGeom prst="ellipse">
              <a:avLst/>
            </a:prstGeom>
            <a:gradFill>
              <a:gsLst>
                <a:gs pos="0">
                  <a:srgbClr val="657A8E"/>
                </a:gs>
                <a:gs pos="80000">
                  <a:srgbClr val="859FBB"/>
                </a:gs>
                <a:gs pos="100000">
                  <a:srgbClr val="84A1BD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3605217" y="1832436"/>
              <a:ext cx="1291910" cy="23512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 txBox="1"/>
            <p:nvPr/>
          </p:nvSpPr>
          <p:spPr>
            <a:xfrm>
              <a:off x="3605217" y="1832436"/>
              <a:ext cx="1291910" cy="2351209"/>
            </a:xfrm>
            <a:prstGeom prst="rect">
              <a:avLst/>
            </a:prstGeom>
            <a:noFill/>
            <a:ln>
              <a:noFill/>
            </a:ln>
          </p:spPr>
          <p:txBody>
            <a:bodyPr lIns="17025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2014</a:t>
              </a:r>
            </a:p>
          </p:txBody>
        </p:sp>
        <p:sp>
          <p:nvSpPr>
            <p:cNvPr id="199" name="Shape 199"/>
            <p:cNvSpPr/>
            <p:nvPr/>
          </p:nvSpPr>
          <p:spPr>
            <a:xfrm>
              <a:off x="4689619" y="1173094"/>
              <a:ext cx="415016" cy="415016"/>
            </a:xfrm>
            <a:prstGeom prst="ellipse">
              <a:avLst/>
            </a:prstGeom>
            <a:gradFill>
              <a:gsLst>
                <a:gs pos="0">
                  <a:srgbClr val="657A8E"/>
                </a:gs>
                <a:gs pos="80000">
                  <a:srgbClr val="859FBB"/>
                </a:gs>
                <a:gs pos="100000">
                  <a:srgbClr val="84A1BD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4897128" y="1380603"/>
              <a:ext cx="1338766" cy="280304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 txBox="1"/>
            <p:nvPr/>
          </p:nvSpPr>
          <p:spPr>
            <a:xfrm>
              <a:off x="4897128" y="1380603"/>
              <a:ext cx="1338766" cy="2803043"/>
            </a:xfrm>
            <a:prstGeom prst="rect">
              <a:avLst/>
            </a:prstGeom>
            <a:noFill/>
            <a:ln>
              <a:noFill/>
            </a:ln>
          </p:spPr>
          <p:txBody>
            <a:bodyPr lIns="2199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80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2016</a:t>
              </a:r>
            </a:p>
          </p:txBody>
        </p:sp>
        <p:sp>
          <p:nvSpPr>
            <p:cNvPr id="202" name="Shape 202"/>
            <p:cNvSpPr/>
            <p:nvPr/>
          </p:nvSpPr>
          <p:spPr>
            <a:xfrm>
              <a:off x="5971487" y="840075"/>
              <a:ext cx="528813" cy="528813"/>
            </a:xfrm>
            <a:prstGeom prst="ellipse">
              <a:avLst/>
            </a:prstGeom>
            <a:gradFill>
              <a:gsLst>
                <a:gs pos="0">
                  <a:srgbClr val="657A8E"/>
                </a:gs>
                <a:gs pos="80000">
                  <a:srgbClr val="859FBB"/>
                </a:gs>
                <a:gs pos="100000">
                  <a:srgbClr val="84A1BD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235894" y="1104483"/>
              <a:ext cx="1338766" cy="30791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 txBox="1"/>
            <p:nvPr/>
          </p:nvSpPr>
          <p:spPr>
            <a:xfrm>
              <a:off x="6235894" y="1104483"/>
              <a:ext cx="1338766" cy="3079164"/>
            </a:xfrm>
            <a:prstGeom prst="rect">
              <a:avLst/>
            </a:prstGeom>
            <a:noFill/>
            <a:ln>
              <a:noFill/>
            </a:ln>
          </p:spPr>
          <p:txBody>
            <a:bodyPr lIns="2802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80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2017</a:t>
              </a:r>
            </a:p>
          </p:txBody>
        </p:sp>
      </p:grpSp>
      <p:sp>
        <p:nvSpPr>
          <p:cNvPr id="205" name="Shape 205"/>
          <p:cNvSpPr txBox="1"/>
          <p:nvPr/>
        </p:nvSpPr>
        <p:spPr>
          <a:xfrm>
            <a:off x="345611" y="1200150"/>
            <a:ext cx="4302589" cy="15388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 2014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BOG Fee Waiver Applications is released. 18 colleges go live in the first three months. Colleges migrated 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Xap BOG App.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4648200" y="3457564"/>
            <a:ext cx="4267201" cy="1261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Chancellor’s Office BOG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online BOG Fee Waiver application is based on the annually-approved paper application and the financial aid year cycle.</a:t>
            </a: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234" y="4167626"/>
            <a:ext cx="891539" cy="83517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x="345610" y="279386"/>
            <a:ext cx="8455488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  <a:t>History:  BOG Fee Waiver 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Shape 213"/>
          <p:cNvGrpSpPr/>
          <p:nvPr/>
        </p:nvGrpSpPr>
        <p:grpSpPr>
          <a:xfrm>
            <a:off x="1226436" y="819150"/>
            <a:ext cx="6693835" cy="4183648"/>
            <a:chOff x="880825" y="0"/>
            <a:chExt cx="6693835" cy="4183648"/>
          </a:xfrm>
        </p:grpSpPr>
        <p:sp>
          <p:nvSpPr>
            <p:cNvPr id="214" name="Shape 214"/>
            <p:cNvSpPr/>
            <p:nvPr/>
          </p:nvSpPr>
          <p:spPr>
            <a:xfrm>
              <a:off x="880825" y="0"/>
              <a:ext cx="6693835" cy="418364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01249" y="15000"/>
                  </a:quadBezTo>
                  <a:lnTo>
                    <a:pt x="100193" y="0"/>
                  </a:lnTo>
                  <a:lnTo>
                    <a:pt x="120000" y="24000"/>
                  </a:lnTo>
                  <a:lnTo>
                    <a:pt x="104418" y="60000"/>
                  </a:lnTo>
                  <a:lnTo>
                    <a:pt x="103362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rgbClr val="DAE0E7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1540169" y="3110959"/>
              <a:ext cx="153958" cy="153958"/>
            </a:xfrm>
            <a:prstGeom prst="ellipse">
              <a:avLst/>
            </a:prstGeom>
            <a:gradFill>
              <a:gsLst>
                <a:gs pos="0">
                  <a:srgbClr val="657A8E"/>
                </a:gs>
                <a:gs pos="80000">
                  <a:srgbClr val="859FBB"/>
                </a:gs>
                <a:gs pos="100000">
                  <a:srgbClr val="84A1BD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1580704" y="3187939"/>
              <a:ext cx="1141188" cy="99570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 txBox="1"/>
            <p:nvPr/>
          </p:nvSpPr>
          <p:spPr>
            <a:xfrm>
              <a:off x="1580704" y="3187939"/>
              <a:ext cx="1141188" cy="995707"/>
            </a:xfrm>
            <a:prstGeom prst="rect">
              <a:avLst/>
            </a:prstGeom>
            <a:noFill/>
            <a:ln>
              <a:noFill/>
            </a:ln>
          </p:spPr>
          <p:txBody>
            <a:bodyPr lIns="8157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20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2000</a:t>
              </a:r>
            </a:p>
          </p:txBody>
        </p:sp>
        <p:sp>
          <p:nvSpPr>
            <p:cNvPr id="218" name="Shape 218"/>
            <p:cNvSpPr/>
            <p:nvPr/>
          </p:nvSpPr>
          <p:spPr>
            <a:xfrm>
              <a:off x="2373550" y="2310209"/>
              <a:ext cx="240977" cy="240977"/>
            </a:xfrm>
            <a:prstGeom prst="ellipse">
              <a:avLst/>
            </a:prstGeom>
            <a:gradFill>
              <a:gsLst>
                <a:gs pos="0">
                  <a:srgbClr val="657A8E"/>
                </a:gs>
                <a:gs pos="80000">
                  <a:srgbClr val="859FBB"/>
                </a:gs>
                <a:gs pos="100000">
                  <a:srgbClr val="84A1BD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2494040" y="2430699"/>
              <a:ext cx="1111175" cy="175294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 txBox="1"/>
            <p:nvPr/>
          </p:nvSpPr>
          <p:spPr>
            <a:xfrm>
              <a:off x="2494040" y="2430699"/>
              <a:ext cx="1111175" cy="1752948"/>
            </a:xfrm>
            <a:prstGeom prst="rect">
              <a:avLst/>
            </a:prstGeom>
            <a:noFill/>
            <a:ln>
              <a:noFill/>
            </a:ln>
          </p:spPr>
          <p:txBody>
            <a:bodyPr lIns="12767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80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2012</a:t>
              </a:r>
            </a:p>
          </p:txBody>
        </p:sp>
        <p:sp>
          <p:nvSpPr>
            <p:cNvPr id="221" name="Shape 221"/>
            <p:cNvSpPr/>
            <p:nvPr/>
          </p:nvSpPr>
          <p:spPr>
            <a:xfrm>
              <a:off x="3444564" y="1671784"/>
              <a:ext cx="321304" cy="321304"/>
            </a:xfrm>
            <a:prstGeom prst="ellipse">
              <a:avLst/>
            </a:prstGeom>
            <a:gradFill>
              <a:gsLst>
                <a:gs pos="0">
                  <a:srgbClr val="657A8E"/>
                </a:gs>
                <a:gs pos="80000">
                  <a:srgbClr val="859FBB"/>
                </a:gs>
                <a:gs pos="100000">
                  <a:srgbClr val="84A1BD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3605217" y="1832436"/>
              <a:ext cx="1291910" cy="23512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 txBox="1"/>
            <p:nvPr/>
          </p:nvSpPr>
          <p:spPr>
            <a:xfrm>
              <a:off x="3605217" y="1832436"/>
              <a:ext cx="1291910" cy="2351209"/>
            </a:xfrm>
            <a:prstGeom prst="rect">
              <a:avLst/>
            </a:prstGeom>
            <a:noFill/>
            <a:ln>
              <a:noFill/>
            </a:ln>
          </p:spPr>
          <p:txBody>
            <a:bodyPr lIns="17025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80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2014</a:t>
              </a:r>
            </a:p>
          </p:txBody>
        </p:sp>
        <p:sp>
          <p:nvSpPr>
            <p:cNvPr id="224" name="Shape 224"/>
            <p:cNvSpPr/>
            <p:nvPr/>
          </p:nvSpPr>
          <p:spPr>
            <a:xfrm>
              <a:off x="4689619" y="1173094"/>
              <a:ext cx="415016" cy="415016"/>
            </a:xfrm>
            <a:prstGeom prst="ellipse">
              <a:avLst/>
            </a:prstGeom>
            <a:gradFill>
              <a:gsLst>
                <a:gs pos="0">
                  <a:srgbClr val="657A8E"/>
                </a:gs>
                <a:gs pos="80000">
                  <a:srgbClr val="859FBB"/>
                </a:gs>
                <a:gs pos="100000">
                  <a:srgbClr val="84A1BD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4897128" y="1380603"/>
              <a:ext cx="1338766" cy="280304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 txBox="1"/>
            <p:nvPr/>
          </p:nvSpPr>
          <p:spPr>
            <a:xfrm>
              <a:off x="4897128" y="1380603"/>
              <a:ext cx="1338766" cy="2803043"/>
            </a:xfrm>
            <a:prstGeom prst="rect">
              <a:avLst/>
            </a:prstGeom>
            <a:noFill/>
            <a:ln>
              <a:noFill/>
            </a:ln>
          </p:spPr>
          <p:txBody>
            <a:bodyPr lIns="2199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80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2016</a:t>
              </a:r>
            </a:p>
          </p:txBody>
        </p:sp>
        <p:sp>
          <p:nvSpPr>
            <p:cNvPr id="227" name="Shape 227"/>
            <p:cNvSpPr/>
            <p:nvPr/>
          </p:nvSpPr>
          <p:spPr>
            <a:xfrm>
              <a:off x="5971487" y="840075"/>
              <a:ext cx="528813" cy="528813"/>
            </a:xfrm>
            <a:prstGeom prst="ellipse">
              <a:avLst/>
            </a:prstGeom>
            <a:gradFill>
              <a:gsLst>
                <a:gs pos="0">
                  <a:srgbClr val="657A8E"/>
                </a:gs>
                <a:gs pos="80000">
                  <a:srgbClr val="859FBB"/>
                </a:gs>
                <a:gs pos="100000">
                  <a:srgbClr val="84A1BD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6235894" y="1104483"/>
              <a:ext cx="1338766" cy="30791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 txBox="1"/>
            <p:nvPr/>
          </p:nvSpPr>
          <p:spPr>
            <a:xfrm>
              <a:off x="6235894" y="1104483"/>
              <a:ext cx="1338766" cy="3079164"/>
            </a:xfrm>
            <a:prstGeom prst="rect">
              <a:avLst/>
            </a:prstGeom>
            <a:noFill/>
            <a:ln>
              <a:noFill/>
            </a:ln>
          </p:spPr>
          <p:txBody>
            <a:bodyPr lIns="2802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2017</a:t>
              </a:r>
            </a:p>
          </p:txBody>
        </p:sp>
      </p:grpSp>
      <p:sp>
        <p:nvSpPr>
          <p:cNvPr id="230" name="Shape 230"/>
          <p:cNvSpPr txBox="1"/>
          <p:nvPr/>
        </p:nvSpPr>
        <p:spPr>
          <a:xfrm>
            <a:off x="381000" y="1098112"/>
            <a:ext cx="4683588" cy="430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2017-2018 BOG Application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4539017" y="3556248"/>
            <a:ext cx="4491734" cy="1446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 Center goes to RFP to enhance</a:t>
            </a:r>
            <a:b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CCCApply &amp; BOG Versions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Meanwhile, CCC Tech Center goes to RFP to enhance CCCApply with new mobile version for multiple languages.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345610" y="279386"/>
            <a:ext cx="8455488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  <a:t>Today:  BOG Maintenance Mode</a:t>
            </a: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4118439"/>
            <a:ext cx="1097279" cy="884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ctrTitle"/>
          </p:nvPr>
        </p:nvSpPr>
        <p:spPr>
          <a:xfrm>
            <a:off x="381000" y="1123950"/>
            <a:ext cx="8305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4479B"/>
              </a:buClr>
              <a:buSzPct val="25000"/>
              <a:buFont typeface="Candara"/>
              <a:buNone/>
            </a:pPr>
            <a:r>
              <a:rPr lang="en-US" sz="3600" b="1" i="0" u="none" strike="noStrike" cap="none" dirty="0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  <a:t>2017 Annual Update &amp; </a:t>
            </a:r>
            <a:br>
              <a:rPr lang="en-US" sz="3600" b="1" i="0" u="none" strike="noStrike" cap="none" dirty="0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600" b="1" i="0" u="none" strike="noStrike" cap="none" dirty="0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  <a:t>2017 -</a:t>
            </a:r>
            <a:r>
              <a:rPr lang="en-US" sz="3600" dirty="0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  <a:t> 2018 </a:t>
            </a:r>
            <a:r>
              <a:rPr lang="en-US" sz="3600" b="1" i="0" u="none" strike="noStrike" cap="none" dirty="0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  <a:t>BOG Application Release</a:t>
            </a:r>
          </a:p>
        </p:txBody>
      </p:sp>
      <p:sp>
        <p:nvSpPr>
          <p:cNvPr id="240" name="Shape 240"/>
          <p:cNvSpPr/>
          <p:nvPr/>
        </p:nvSpPr>
        <p:spPr>
          <a:xfrm>
            <a:off x="0" y="4552950"/>
            <a:ext cx="91440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Shape 241"/>
          <p:cNvSpPr txBox="1">
            <a:spLocks noGrp="1"/>
          </p:cNvSpPr>
          <p:nvPr>
            <p:ph type="subTitle" idx="1"/>
          </p:nvPr>
        </p:nvSpPr>
        <p:spPr>
          <a:xfrm>
            <a:off x="381000" y="2296275"/>
            <a:ext cx="8305800" cy="232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Production Release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  March 31, 2017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Maintenance window 6:00PM – 11:00PM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Students are notified on </a:t>
            </a:r>
            <a:r>
              <a:rPr lang="en-US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www.cccapply.org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•"/>
            </a:pPr>
            <a:r>
              <a:rPr lang="en-US" sz="18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Colleges are notified on </a:t>
            </a: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www.ccctechnology.info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CCC Help Desk monitoring calls and emails</a:t>
            </a:r>
            <a:br>
              <a:rPr lang="en-US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7500" y="2192925"/>
            <a:ext cx="2902500" cy="25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0" y="4552950"/>
            <a:ext cx="91440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subTitle" idx="1"/>
          </p:nvPr>
        </p:nvSpPr>
        <p:spPr>
          <a:xfrm>
            <a:off x="381000" y="1962150"/>
            <a:ext cx="8572500" cy="2324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Now Available!  Preview in Pilot Environment</a:t>
            </a:r>
          </a:p>
          <a:p>
            <a:pPr marL="285750" marR="0" lvl="0" indent="-285750" algn="l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New questions, logic &amp; downloadable data fields for Homeless Youth (AB 801)</a:t>
            </a:r>
          </a:p>
          <a:p>
            <a:pPr marL="742950" marR="0" lvl="1" indent="-285750" algn="l" rtl="0">
              <a:lnSpc>
                <a:spcPct val="133333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New BOG Eligibility algorithm:  Method D (based on Yes response to AB 801)</a:t>
            </a:r>
          </a:p>
          <a:p>
            <a:pPr marL="285750" marR="0" lvl="0" indent="-285750" algn="l" rtl="0">
              <a:lnSpc>
                <a:spcPct val="144444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Standard annual updates to BOG Fee Waiver based on CCCCO approved paper app</a:t>
            </a:r>
          </a:p>
          <a:p>
            <a:pPr marL="742950" marR="0" lvl="1" indent="-285750" algn="l" rtl="0">
              <a:lnSpc>
                <a:spcPct val="133333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Update to Method B Income Table (using 2015 Income for second year)</a:t>
            </a:r>
          </a:p>
          <a:p>
            <a:pPr marL="742950" marR="0" lvl="1" indent="-285750" algn="l" rtl="0">
              <a:lnSpc>
                <a:spcPct val="133333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Dates fields updated; text updates </a:t>
            </a:r>
          </a:p>
          <a:p>
            <a:pPr marL="742950" marR="0" lvl="1" indent="-285750" algn="l" rtl="0">
              <a:lnSpc>
                <a:spcPct val="133333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endParaRPr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ctrTitle"/>
          </p:nvPr>
        </p:nvSpPr>
        <p:spPr>
          <a:xfrm>
            <a:off x="381000" y="1123950"/>
            <a:ext cx="8305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ndar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2017 Annual Update</a:t>
            </a:r>
            <a:r>
              <a:rPr lang="en-US" sz="3600" b="1" i="0" u="none" strike="noStrike" cap="none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3600" b="1" i="0" u="none" strike="noStrike" cap="none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200" b="1" i="0" u="none" strike="noStrike" cap="none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  <a:t>2017-2018 BOG Fee Waiver 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/>
        </p:nvSpPr>
        <p:spPr>
          <a:xfrm>
            <a:off x="0" y="4552950"/>
            <a:ext cx="91440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subTitle" idx="1"/>
          </p:nvPr>
        </p:nvSpPr>
        <p:spPr>
          <a:xfrm>
            <a:off x="381000" y="2419350"/>
            <a:ext cx="8128000" cy="2324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New Questions, Logic &amp; Downloadable Data Fields in All Applications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OpenCCC Account:  New checkbox for “No Permanent Address”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All Applications:  New checkbox for “No Current Mailing Address”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BOG Fee Waiver Application:  New Y/N question “Pre-Determined Homeless”</a:t>
            </a: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1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1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All new AB 801 fields are downloadable 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ctrTitle"/>
          </p:nvPr>
        </p:nvSpPr>
        <p:spPr>
          <a:xfrm>
            <a:off x="381000" y="1123950"/>
            <a:ext cx="8763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ndar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2017-2018 BOG Application</a:t>
            </a:r>
            <a:r>
              <a:rPr lang="en-US" sz="3200" b="1" i="0" u="none" strike="noStrike" cap="none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3200" b="1" i="0" u="none" strike="noStrike" cap="none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200" b="1" i="0" u="none" strike="noStrike" cap="none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  <a:t>New Fields for Homeless Youth – AB 801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368300" y="1807031"/>
            <a:ext cx="867410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Identifies homeless youth under 25 for enrollment fee waiver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 l="972" t="21471" r="52916" b="22780"/>
          <a:stretch/>
        </p:blipFill>
        <p:spPr>
          <a:xfrm>
            <a:off x="4470400" y="2006600"/>
            <a:ext cx="4216500" cy="28194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66" name="Shape 266"/>
          <p:cNvSpPr/>
          <p:nvPr/>
        </p:nvSpPr>
        <p:spPr>
          <a:xfrm>
            <a:off x="0" y="4552950"/>
            <a:ext cx="91440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Shape 267"/>
          <p:cNvSpPr txBox="1">
            <a:spLocks noGrp="1"/>
          </p:cNvSpPr>
          <p:nvPr>
            <p:ph type="subTitle" idx="1"/>
          </p:nvPr>
        </p:nvSpPr>
        <p:spPr>
          <a:xfrm>
            <a:off x="381000" y="1843937"/>
            <a:ext cx="3695700" cy="232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New Questions, Logic &amp; Downloadable Data Fields</a:t>
            </a:r>
            <a:br>
              <a:rPr lang="en-US" sz="18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1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Checkbox for “No Permanent Address – Homeless”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IF ”Yes” – removed validation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IF “Yes” – Defaults Yes on residency question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ctrTitle"/>
          </p:nvPr>
        </p:nvSpPr>
        <p:spPr>
          <a:xfrm>
            <a:off x="381000" y="1001825"/>
            <a:ext cx="8763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ndara"/>
              <a:buNone/>
            </a:pPr>
            <a:r>
              <a:rPr lang="en-US" sz="2000" b="1" i="0" u="none" strike="noStrike" cap="none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  <a:t>AB 801 in OpenCCC Account</a:t>
            </a:r>
            <a:r>
              <a:rPr lang="en-US" sz="3200" b="1" i="0" u="none" strike="noStrike" cap="none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3200" b="1" i="0" u="none" strike="noStrike" cap="none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  <a:t>“No Permanent Address  Homeless” Checkbox</a:t>
            </a:r>
            <a:r>
              <a:rPr lang="en-US" sz="3200" b="1" i="0" u="none" strike="noStrike" cap="none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4">
            <a:alphaModFix/>
          </a:blip>
          <a:srcRect l="695" t="56188" r="49304" b="24250"/>
          <a:stretch/>
        </p:blipFill>
        <p:spPr>
          <a:xfrm>
            <a:off x="3276600" y="3707130"/>
            <a:ext cx="5594349" cy="111886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0" y="4552950"/>
            <a:ext cx="91440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Shape 276"/>
          <p:cNvSpPr txBox="1">
            <a:spLocks noGrp="1"/>
          </p:cNvSpPr>
          <p:nvPr>
            <p:ph type="subTitle" idx="1"/>
          </p:nvPr>
        </p:nvSpPr>
        <p:spPr>
          <a:xfrm>
            <a:off x="381000" y="1770350"/>
            <a:ext cx="4254600" cy="232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Identified homeless youth under 25 for </a:t>
            </a:r>
            <a:br>
              <a:rPr lang="en-US" sz="18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Financial Aid eligibility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New residency section question = “Determined Homeless”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Triggers skip logic to Consent &amp; Submit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New BOG Method D eligibility logic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Downloadable field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ctrTitle"/>
          </p:nvPr>
        </p:nvSpPr>
        <p:spPr>
          <a:xfrm>
            <a:off x="381000" y="971550"/>
            <a:ext cx="8763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ndara"/>
              <a:buNone/>
            </a:pPr>
            <a:r>
              <a:rPr lang="en-US" sz="2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New Question on Application Year Page</a:t>
            </a:r>
            <a:r>
              <a:rPr lang="en-US" sz="3200" b="1" i="0" u="none" strike="noStrike" cap="none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3200" b="1" i="0" u="none" strike="noStrike" cap="none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200" b="1" i="0" u="none" strike="noStrike" cap="none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  <a:t>AB 801 in BOG Fee Waiver Application</a:t>
            </a:r>
          </a:p>
        </p:txBody>
      </p:sp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 t="14626" r="37993" b="12240"/>
          <a:stretch/>
        </p:blipFill>
        <p:spPr>
          <a:xfrm>
            <a:off x="4707400" y="1831650"/>
            <a:ext cx="3903600" cy="24507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0" y="4552950"/>
            <a:ext cx="91440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Shape 285"/>
          <p:cNvSpPr txBox="1">
            <a:spLocks noGrp="1"/>
          </p:cNvSpPr>
          <p:nvPr>
            <p:ph type="subTitle" idx="1"/>
          </p:nvPr>
        </p:nvSpPr>
        <p:spPr>
          <a:xfrm>
            <a:off x="381000" y="1755900"/>
            <a:ext cx="7653900" cy="232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Arial"/>
              <a:buNone/>
            </a:pPr>
            <a:r>
              <a:rPr lang="en-US" sz="18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New question only appears if applicant is under 25 years of age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New residency section question = “Determined Homeless”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If “Yes” - </a:t>
            </a:r>
            <a:r>
              <a:rPr lang="en-US"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Triggers skip logic to Consent &amp; Submit</a:t>
            </a:r>
          </a:p>
        </p:txBody>
      </p:sp>
      <p:pic>
        <p:nvPicPr>
          <p:cNvPr id="286" name="Shape 286"/>
          <p:cNvPicPr preferRelativeResize="0"/>
          <p:nvPr/>
        </p:nvPicPr>
        <p:blipFill rotWithShape="1">
          <a:blip r:embed="rId3">
            <a:alphaModFix/>
          </a:blip>
          <a:srcRect l="12711" t="51149" r="25280" b="24909"/>
          <a:stretch/>
        </p:blipFill>
        <p:spPr>
          <a:xfrm>
            <a:off x="381000" y="3105150"/>
            <a:ext cx="8121555" cy="16764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287" name="Shape 287"/>
          <p:cNvSpPr txBox="1">
            <a:spLocks noGrp="1"/>
          </p:cNvSpPr>
          <p:nvPr>
            <p:ph type="ctrTitle"/>
          </p:nvPr>
        </p:nvSpPr>
        <p:spPr>
          <a:xfrm>
            <a:off x="381000" y="971550"/>
            <a:ext cx="8763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ndara"/>
              <a:buNone/>
            </a:pPr>
            <a:r>
              <a:rPr lang="en-US" sz="2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New Question on Application Year Page</a:t>
            </a:r>
            <a:r>
              <a:rPr lang="en-US" sz="3200" b="1" i="0" u="none" strike="noStrike" cap="none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3200" b="1" i="0" u="none" strike="noStrike" cap="none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200" b="1" i="0" u="none" strike="noStrike" cap="none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  <a:t>AB 801 in BOG Fee Waiver 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>
            <a:off x="0" y="4552950"/>
            <a:ext cx="91440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4" name="Shape 294"/>
          <p:cNvSpPr txBox="1">
            <a:spLocks noGrp="1"/>
          </p:cNvSpPr>
          <p:nvPr>
            <p:ph type="subTitle" idx="1"/>
          </p:nvPr>
        </p:nvSpPr>
        <p:spPr>
          <a:xfrm>
            <a:off x="380900" y="1936325"/>
            <a:ext cx="3955200" cy="232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Appears in Account &amp; Mailing Information page summary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Appears on Review Application page &amp; Submitted App PDF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New ”No Current Mailing Address” </a:t>
            </a:r>
            <a:r>
              <a:rPr lang="en-US"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checkbox question </a:t>
            </a:r>
            <a:br>
              <a:rPr lang="en-US"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&amp; data field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ctrTitle"/>
          </p:nvPr>
        </p:nvSpPr>
        <p:spPr>
          <a:xfrm>
            <a:off x="381000" y="834975"/>
            <a:ext cx="8763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ndara"/>
              <a:buNone/>
            </a:pPr>
            <a:r>
              <a:rPr lang="en-US" sz="3200" b="1" i="0" u="none" strike="noStrike" cap="none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3200" b="1" i="0" u="none" strike="noStrike" cap="none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2000" b="1" i="0" u="none" strike="noStrike" cap="none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  <a:t>AB 801 in All Applications</a:t>
            </a:r>
            <a:r>
              <a:rPr lang="en-US" sz="3200" b="1" i="0" u="none" strike="noStrike" cap="none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3200" b="1" i="0" u="none" strike="noStrike" cap="none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  <a:t>“No Current Mailing Address” Checkbox</a:t>
            </a:r>
          </a:p>
        </p:txBody>
      </p:sp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6096" y="1955383"/>
            <a:ext cx="4076037" cy="2286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7" name="Shape 297"/>
          <p:cNvPicPr preferRelativeResize="0"/>
          <p:nvPr/>
        </p:nvPicPr>
        <p:blipFill rotWithShape="1">
          <a:blip r:embed="rId4">
            <a:alphaModFix/>
          </a:blip>
          <a:srcRect l="12728" t="56668" r="38172" b="24447"/>
          <a:stretch/>
        </p:blipFill>
        <p:spPr>
          <a:xfrm>
            <a:off x="3200400" y="3754319"/>
            <a:ext cx="5442130" cy="108989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/>
        </p:nvSpPr>
        <p:spPr>
          <a:xfrm>
            <a:off x="381000" y="1657350"/>
            <a:ext cx="6365615" cy="21268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Supplemental Questions to set up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Terms, No Majors, 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extra server restarts for branding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new learning curve for setting up Rules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 same URLs to Report Center &amp; Administrator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304800" y="971550"/>
            <a:ext cx="5807393" cy="307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>
                <a:solidFill>
                  <a:srgbClr val="214A9C"/>
                </a:solidFill>
                <a:latin typeface="Candara"/>
                <a:ea typeface="Candara"/>
                <a:cs typeface="Candara"/>
                <a:sym typeface="Candara"/>
              </a:rPr>
              <a:t>BOG Implementation Project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5867400" y="1740027"/>
            <a:ext cx="2837062" cy="1446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2200" b="1">
                <a:solidFill>
                  <a:srgbClr val="214B9D"/>
                </a:solidFill>
                <a:latin typeface="Calibri"/>
                <a:ea typeface="Calibri"/>
                <a:cs typeface="Calibri"/>
                <a:sym typeface="Calibri"/>
              </a:rPr>
              <a:t>Takes less time &amp; fewer resources than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2200" b="1">
                <a:solidFill>
                  <a:srgbClr val="214B9D"/>
                </a:solidFill>
                <a:latin typeface="Calibri"/>
                <a:ea typeface="Calibri"/>
                <a:cs typeface="Calibri"/>
                <a:sym typeface="Calibri"/>
              </a:rPr>
              <a:t>setting up the Standard 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0" y="4552950"/>
            <a:ext cx="91440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l="9350"/>
          <a:stretch/>
        </p:blipFill>
        <p:spPr>
          <a:xfrm>
            <a:off x="166221" y="895350"/>
            <a:ext cx="3398520" cy="402336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2133600" y="969359"/>
            <a:ext cx="796431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4479B"/>
              </a:buClr>
              <a:buSzPct val="25000"/>
              <a:buFont typeface="Candara"/>
              <a:buNone/>
            </a:pPr>
            <a:r>
              <a:rPr lang="en-US" sz="3000" b="1" i="0" u="none" strike="noStrike" cap="none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  <a:t>Online BOG Fee Waiver Application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2133600" y="1470190"/>
            <a:ext cx="57912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1" u="none" strike="noStrike" cap="none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Board of Governor’s Fee Waiver Application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2438400" y="2252483"/>
            <a:ext cx="6629400" cy="1785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Owned by the CCC Chancellor’s Office</a:t>
            </a:r>
            <a:b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Governed by CCCApply Steering Committee</a:t>
            </a:r>
            <a:b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00150" marR="0" lvl="2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Developed by the CCC Technology Center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041" y="4324350"/>
            <a:ext cx="548639" cy="480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ctrTitle"/>
          </p:nvPr>
        </p:nvSpPr>
        <p:spPr>
          <a:xfrm>
            <a:off x="381000" y="971550"/>
            <a:ext cx="63246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14A9C"/>
              </a:buClr>
              <a:buSzPct val="25000"/>
              <a:buFont typeface="Candara"/>
              <a:buNone/>
            </a:pPr>
            <a:r>
              <a:rPr lang="en-US" sz="3200" b="1" i="0" u="none" strike="noStrike" cap="none">
                <a:solidFill>
                  <a:srgbClr val="214A9C"/>
                </a:solidFill>
                <a:latin typeface="Candara"/>
                <a:ea typeface="Candara"/>
                <a:cs typeface="Candara"/>
                <a:sym typeface="Candara"/>
              </a:rPr>
              <a:t>BOG Implementation Project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subTitle" idx="1"/>
          </p:nvPr>
        </p:nvSpPr>
        <p:spPr>
          <a:xfrm>
            <a:off x="381000" y="1657350"/>
            <a:ext cx="6751319" cy="2293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85763" marR="0" lvl="0" indent="-3857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Shibboleth IdP is already setup for authentication</a:t>
            </a:r>
          </a:p>
          <a:p>
            <a:pPr marL="385763" marR="0" lvl="0" indent="-385763" algn="l" rtl="0">
              <a:lnSpc>
                <a:spcPct val="100000"/>
              </a:lnSpc>
              <a:spcBef>
                <a:spcPts val="73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Download Client is already installed</a:t>
            </a:r>
          </a:p>
          <a:p>
            <a:pPr marL="385763" marR="0" lvl="0" indent="-385763" algn="l" rtl="0">
              <a:lnSpc>
                <a:spcPct val="100000"/>
              </a:lnSpc>
              <a:spcBef>
                <a:spcPts val="73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Portal branding image is already in place</a:t>
            </a:r>
          </a:p>
          <a:p>
            <a:pPr marL="385763" marR="0" lvl="0" indent="-385763" algn="l" rtl="0">
              <a:lnSpc>
                <a:spcPct val="100000"/>
              </a:lnSpc>
              <a:spcBef>
                <a:spcPts val="73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same URLs to    Administrator &amp; Report Center</a:t>
            </a:r>
          </a:p>
          <a:p>
            <a:pPr marL="385763" marR="0" lvl="0" indent="-385763" algn="l" rtl="0">
              <a:lnSpc>
                <a:spcPct val="100000"/>
              </a:lnSpc>
              <a:spcBef>
                <a:spcPts val="73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Contract/MOU already completed</a:t>
            </a:r>
          </a:p>
          <a:p>
            <a:pPr marL="385763" marR="0" lvl="0" indent="-385763" algn="l" rtl="0">
              <a:lnSpc>
                <a:spcPct val="100000"/>
              </a:lnSpc>
              <a:spcBef>
                <a:spcPts val="73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Applications can be exported from Report Center immediately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5867400" y="1740027"/>
            <a:ext cx="2837062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2200" b="1">
                <a:solidFill>
                  <a:srgbClr val="214B9D"/>
                </a:solidFill>
                <a:latin typeface="Calibri"/>
                <a:ea typeface="Calibri"/>
                <a:cs typeface="Calibri"/>
                <a:sym typeface="Calibri"/>
              </a:rPr>
              <a:t>These tasks are already completed!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Shape 319"/>
          <p:cNvGrpSpPr/>
          <p:nvPr/>
        </p:nvGrpSpPr>
        <p:grpSpPr>
          <a:xfrm>
            <a:off x="1096280" y="-171471"/>
            <a:ext cx="8532596" cy="5162487"/>
            <a:chOff x="1705880" y="123156"/>
            <a:chExt cx="8532596" cy="5162487"/>
          </a:xfrm>
        </p:grpSpPr>
        <p:sp>
          <p:nvSpPr>
            <p:cNvPr id="320" name="Shape 320"/>
            <p:cNvSpPr/>
            <p:nvPr/>
          </p:nvSpPr>
          <p:spPr>
            <a:xfrm rot="170899">
              <a:off x="1752607" y="331544"/>
              <a:ext cx="8439143" cy="20904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12568" y="15000"/>
                  </a:quadBezTo>
                  <a:lnTo>
                    <a:pt x="112150" y="0"/>
                  </a:lnTo>
                  <a:lnTo>
                    <a:pt x="120000" y="24000"/>
                  </a:lnTo>
                  <a:lnTo>
                    <a:pt x="113824" y="60000"/>
                  </a:lnTo>
                  <a:lnTo>
                    <a:pt x="113406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gradFill>
              <a:gsLst>
                <a:gs pos="0">
                  <a:srgbClr val="FEFEFE">
                    <a:alpha val="31764"/>
                  </a:srgbClr>
                </a:gs>
                <a:gs pos="55000">
                  <a:srgbClr val="FEFEFE">
                    <a:alpha val="31764"/>
                  </a:srgbClr>
                </a:gs>
                <a:gs pos="98000">
                  <a:srgbClr val="B2CBDE"/>
                </a:gs>
                <a:gs pos="100000">
                  <a:srgbClr val="B2CBDE"/>
                </a:gs>
              </a:gsLst>
              <a:lin ang="21593999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8763000" y="656575"/>
              <a:ext cx="669306" cy="669306"/>
            </a:xfrm>
            <a:prstGeom prst="ellipse">
              <a:avLst/>
            </a:prstGeom>
            <a:solidFill>
              <a:srgbClr val="24479B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5181587" y="1113783"/>
              <a:ext cx="3617874" cy="4171861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3" name="Shape 323"/>
            <p:cNvSpPr txBox="1"/>
            <p:nvPr/>
          </p:nvSpPr>
          <p:spPr>
            <a:xfrm>
              <a:off x="5358198" y="1290392"/>
              <a:ext cx="3264653" cy="381864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354650" bIns="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000" b="1">
                  <a:solidFill>
                    <a:srgbClr val="24479B"/>
                  </a:solidFill>
                  <a:latin typeface="Candara"/>
                  <a:ea typeface="Candara"/>
                  <a:cs typeface="Candara"/>
                  <a:sym typeface="Candara"/>
                </a:rPr>
                <a:t>Roadmap</a:t>
              </a:r>
            </a:p>
          </p:txBody>
        </p:sp>
      </p:grpSp>
      <p:sp>
        <p:nvSpPr>
          <p:cNvPr id="324" name="Shape 324"/>
          <p:cNvSpPr/>
          <p:nvPr/>
        </p:nvSpPr>
        <p:spPr>
          <a:xfrm>
            <a:off x="0" y="4527687"/>
            <a:ext cx="91440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228600" y="1123950"/>
            <a:ext cx="4724400" cy="10859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6" name="Shape 326"/>
          <p:cNvSpPr txBox="1"/>
          <p:nvPr/>
        </p:nvSpPr>
        <p:spPr>
          <a:xfrm>
            <a:off x="1779421" y="870033"/>
            <a:ext cx="4141621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2017 – 2018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  <a:t>New Administrator 2.0</a:t>
            </a:r>
          </a:p>
        </p:txBody>
      </p:sp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442" y="695668"/>
            <a:ext cx="1374464" cy="1034637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 txBox="1">
            <a:spLocks noGrp="1"/>
          </p:cNvSpPr>
          <p:nvPr>
            <p:ph type="subTitle" idx="1"/>
          </p:nvPr>
        </p:nvSpPr>
        <p:spPr>
          <a:xfrm>
            <a:off x="666750" y="2080668"/>
            <a:ext cx="8245238" cy="2324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CCC Administrator for all CCC Applications</a:t>
            </a:r>
          </a:p>
          <a:p>
            <a:pPr marL="342900" marR="0" lvl="0" indent="-3429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Spring Boot / </a:t>
            </a:r>
            <a:r>
              <a:rPr lang="en-US" sz="2000" b="0" i="0" u="none" strike="noStrike" cap="none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ReAct</a:t>
            </a:r>
            <a:r>
              <a:rPr lang="en-US" sz="20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technology</a:t>
            </a:r>
          </a:p>
          <a:p>
            <a:pPr marL="342900" marR="0" lvl="0" indent="-3429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Mobile-device friendly</a:t>
            </a:r>
          </a:p>
          <a:p>
            <a:pPr marL="342900" marR="0" lvl="0" indent="-3429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Enhanced functionality for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BOG</a:t>
            </a:r>
            <a:r>
              <a:rPr lang="en-US" sz="20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applications (Toggle BOG Year on/off)</a:t>
            </a:r>
          </a:p>
          <a:p>
            <a:pPr marL="342900" marR="0" lvl="0" indent="-3429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Centralized SSO Authentication</a:t>
            </a:r>
          </a:p>
          <a:p>
            <a:pPr marL="342900" marR="0" lvl="0" indent="-3429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Release September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Shape 334"/>
          <p:cNvGrpSpPr/>
          <p:nvPr/>
        </p:nvGrpSpPr>
        <p:grpSpPr>
          <a:xfrm>
            <a:off x="1071086" y="-171471"/>
            <a:ext cx="8532596" cy="5111841"/>
            <a:chOff x="1680686" y="123156"/>
            <a:chExt cx="8532596" cy="5111841"/>
          </a:xfrm>
        </p:grpSpPr>
        <p:sp>
          <p:nvSpPr>
            <p:cNvPr id="335" name="Shape 335"/>
            <p:cNvSpPr/>
            <p:nvPr/>
          </p:nvSpPr>
          <p:spPr>
            <a:xfrm rot="170899">
              <a:off x="1727413" y="331544"/>
              <a:ext cx="8439143" cy="20904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12568" y="15000"/>
                  </a:quadBezTo>
                  <a:lnTo>
                    <a:pt x="112150" y="0"/>
                  </a:lnTo>
                  <a:lnTo>
                    <a:pt x="120000" y="24000"/>
                  </a:lnTo>
                  <a:lnTo>
                    <a:pt x="113824" y="60000"/>
                  </a:lnTo>
                  <a:lnTo>
                    <a:pt x="113406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gradFill>
              <a:gsLst>
                <a:gs pos="0">
                  <a:srgbClr val="FEFEFE">
                    <a:alpha val="31764"/>
                  </a:srgbClr>
                </a:gs>
                <a:gs pos="55000">
                  <a:srgbClr val="FEFEFE">
                    <a:alpha val="31764"/>
                  </a:srgbClr>
                </a:gs>
                <a:gs pos="98000">
                  <a:srgbClr val="B2CBDE"/>
                </a:gs>
                <a:gs pos="100000">
                  <a:srgbClr val="B2CBDE"/>
                </a:gs>
              </a:gsLst>
              <a:lin ang="21593999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8779492" y="655645"/>
              <a:ext cx="669306" cy="669306"/>
            </a:xfrm>
            <a:prstGeom prst="ellipse">
              <a:avLst/>
            </a:prstGeom>
            <a:solidFill>
              <a:srgbClr val="24479B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5145119" y="1063137"/>
              <a:ext cx="3617874" cy="4171861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338"/>
            <p:cNvSpPr txBox="1"/>
            <p:nvPr/>
          </p:nvSpPr>
          <p:spPr>
            <a:xfrm>
              <a:off x="5321730" y="1239746"/>
              <a:ext cx="3264653" cy="381864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354650" bIns="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000" b="1">
                  <a:solidFill>
                    <a:srgbClr val="24479B"/>
                  </a:solidFill>
                  <a:latin typeface="Candara"/>
                  <a:ea typeface="Candara"/>
                  <a:cs typeface="Candara"/>
                  <a:sym typeface="Candara"/>
                </a:rPr>
                <a:t>Roadmap</a:t>
              </a:r>
            </a:p>
          </p:txBody>
        </p:sp>
      </p:grpSp>
      <p:sp>
        <p:nvSpPr>
          <p:cNvPr id="339" name="Shape 339"/>
          <p:cNvSpPr/>
          <p:nvPr/>
        </p:nvSpPr>
        <p:spPr>
          <a:xfrm>
            <a:off x="0" y="4527687"/>
            <a:ext cx="91440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0" name="Shape 340"/>
          <p:cNvSpPr/>
          <p:nvPr/>
        </p:nvSpPr>
        <p:spPr>
          <a:xfrm>
            <a:off x="228600" y="1263512"/>
            <a:ext cx="4114800" cy="9335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1" name="Shape 3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442" y="695668"/>
            <a:ext cx="1374464" cy="1034637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 txBox="1">
            <a:spLocks noGrp="1"/>
          </p:cNvSpPr>
          <p:nvPr>
            <p:ph type="subTitle" idx="1"/>
          </p:nvPr>
        </p:nvSpPr>
        <p:spPr>
          <a:xfrm>
            <a:off x="358446" y="2298150"/>
            <a:ext cx="3816900" cy="1721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Universal Form Builder</a:t>
            </a:r>
          </a:p>
          <a:p>
            <a:pPr marL="285750" marR="0" lvl="0" indent="-28575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Languages</a:t>
            </a:r>
          </a:p>
          <a:p>
            <a:pPr marL="285750" marR="0" lvl="0" indent="-28575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Mobile device friendly design</a:t>
            </a:r>
          </a:p>
          <a:p>
            <a:pPr marL="285750" marR="0" lvl="0" indent="-28575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WCAG 2.0 AA accessible design</a:t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with Project Glue</a:t>
            </a:r>
          </a:p>
          <a:p>
            <a:pPr marL="285750" marR="0" lvl="0" indent="-28575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Universal Form Builder Technology</a:t>
            </a:r>
          </a:p>
          <a:p>
            <a:pPr marL="285750" marR="0" lvl="0" indent="-28575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Skip logic for Method A – D</a:t>
            </a:r>
          </a:p>
          <a:p>
            <a:pPr marL="285750" marR="0" lvl="0" indent="-28575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Phased integrated with MyPath</a:t>
            </a:r>
          </a:p>
          <a:p>
            <a:pPr marL="285750" marR="0" lvl="0" indent="-28575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Shape 343"/>
          <p:cNvSpPr txBox="1"/>
          <p:nvPr/>
        </p:nvSpPr>
        <p:spPr>
          <a:xfrm>
            <a:off x="1771007" y="895350"/>
            <a:ext cx="4172593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2018 – 2019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  <a:t>New BOG Application</a:t>
            </a:r>
          </a:p>
        </p:txBody>
      </p:sp>
      <p:sp>
        <p:nvSpPr>
          <p:cNvPr id="344" name="Shape 344"/>
          <p:cNvSpPr txBox="1">
            <a:spLocks noGrp="1"/>
          </p:cNvSpPr>
          <p:nvPr>
            <p:ph type="subTitle" idx="1"/>
          </p:nvPr>
        </p:nvSpPr>
        <p:spPr>
          <a:xfrm>
            <a:off x="4430075" y="2312475"/>
            <a:ext cx="4238700" cy="1721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development on BOG 2018</a:t>
            </a:r>
          </a:p>
          <a:p>
            <a:pPr marL="285750" marR="0" lvl="0" indent="-28575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Intuitive Skip Logic based on BOG eligibility algorithms</a:t>
            </a:r>
          </a:p>
          <a:p>
            <a:pPr marR="0" lvl="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with Project Glue</a:t>
            </a:r>
          </a:p>
          <a:p>
            <a:pPr marL="285750" marR="0" lvl="0" indent="-28575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Universal Form Builder Technology</a:t>
            </a:r>
          </a:p>
          <a:p>
            <a:pPr marL="285750" marR="0" lvl="0" indent="-28575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Skip logic for Method A – D</a:t>
            </a:r>
          </a:p>
          <a:p>
            <a:pPr marL="285750" marR="0" lvl="0" indent="-28575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Phased integrated with MyPath</a:t>
            </a:r>
          </a:p>
          <a:p>
            <a:pPr marL="285750" marR="0" lvl="0" indent="-28575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/>
        </p:nvSpPr>
        <p:spPr>
          <a:xfrm>
            <a:off x="0" y="4552950"/>
            <a:ext cx="91440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51" name="Shape 351"/>
          <p:cNvGrpSpPr/>
          <p:nvPr/>
        </p:nvGrpSpPr>
        <p:grpSpPr>
          <a:xfrm>
            <a:off x="990599" y="895349"/>
            <a:ext cx="7543799" cy="3962399"/>
            <a:chOff x="551993" y="845854"/>
            <a:chExt cx="8471882" cy="4297679"/>
          </a:xfrm>
        </p:grpSpPr>
        <p:pic>
          <p:nvPicPr>
            <p:cNvPr id="352" name="Shape 35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51993" y="1164973"/>
              <a:ext cx="532637" cy="2895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Shape 35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07084" y="1164973"/>
              <a:ext cx="176784" cy="2895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4" name="Shape 35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95476" y="1164973"/>
              <a:ext cx="2558160" cy="2895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" name="Shape 35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52804" y="1672465"/>
              <a:ext cx="374903" cy="243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6" name="Shape 35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202741" y="1672465"/>
              <a:ext cx="149352" cy="243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Shape 35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277366" y="1672465"/>
              <a:ext cx="2886837" cy="243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" name="Shape 35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52804" y="1958672"/>
              <a:ext cx="3370326" cy="2441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9" name="Shape 35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51993" y="2454531"/>
              <a:ext cx="1588388" cy="2895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Shape 36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81453" y="2454531"/>
              <a:ext cx="177393" cy="2895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1" name="Shape 36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070226" y="2454531"/>
              <a:ext cx="1907158" cy="2895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2" name="Shape 362"/>
            <p:cNvSpPr/>
            <p:nvPr/>
          </p:nvSpPr>
          <p:spPr>
            <a:xfrm>
              <a:off x="1409954" y="2924184"/>
              <a:ext cx="94353" cy="25339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>
                  <a:solidFill>
                    <a:srgbClr val="D8AD0E"/>
                  </a:solidFill>
                  <a:latin typeface="Arial"/>
                  <a:ea typeface="Arial"/>
                  <a:cs typeface="Arial"/>
                  <a:sym typeface="Arial"/>
                </a:rPr>
                <a:t>•</a:t>
              </a:r>
            </a:p>
          </p:txBody>
        </p:sp>
        <p:pic>
          <p:nvPicPr>
            <p:cNvPr id="363" name="Shape 363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533398" y="2867534"/>
              <a:ext cx="1752727" cy="243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4" name="Shape 364"/>
            <p:cNvSpPr/>
            <p:nvPr/>
          </p:nvSpPr>
          <p:spPr>
            <a:xfrm>
              <a:off x="1409954" y="3294296"/>
              <a:ext cx="94494" cy="25377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>
                  <a:solidFill>
                    <a:srgbClr val="D8AD0E"/>
                  </a:solidFill>
                  <a:latin typeface="Arial"/>
                  <a:ea typeface="Arial"/>
                  <a:cs typeface="Arial"/>
                  <a:sym typeface="Arial"/>
                </a:rPr>
                <a:t>•</a:t>
              </a:r>
            </a:p>
          </p:txBody>
        </p:sp>
        <p:pic>
          <p:nvPicPr>
            <p:cNvPr id="365" name="Shape 365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533398" y="3237561"/>
              <a:ext cx="1713483" cy="2441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6" name="Shape 366"/>
            <p:cNvSpPr/>
            <p:nvPr/>
          </p:nvSpPr>
          <p:spPr>
            <a:xfrm>
              <a:off x="1409954" y="3666753"/>
              <a:ext cx="94353" cy="25339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>
                  <a:solidFill>
                    <a:srgbClr val="D8AD0E"/>
                  </a:solidFill>
                  <a:latin typeface="Arial"/>
                  <a:ea typeface="Arial"/>
                  <a:cs typeface="Arial"/>
                  <a:sym typeface="Arial"/>
                </a:rPr>
                <a:t>•</a:t>
              </a:r>
            </a:p>
          </p:txBody>
        </p:sp>
        <p:pic>
          <p:nvPicPr>
            <p:cNvPr id="367" name="Shape 367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533398" y="3610103"/>
              <a:ext cx="1991867" cy="243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8" name="Shape 368"/>
            <p:cNvSpPr/>
            <p:nvPr/>
          </p:nvSpPr>
          <p:spPr>
            <a:xfrm>
              <a:off x="1409954" y="4037085"/>
              <a:ext cx="94353" cy="25339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>
                  <a:solidFill>
                    <a:srgbClr val="D8AD0E"/>
                  </a:solidFill>
                  <a:latin typeface="Arial"/>
                  <a:ea typeface="Arial"/>
                  <a:cs typeface="Arial"/>
                  <a:sym typeface="Arial"/>
                </a:rPr>
                <a:t>•</a:t>
              </a:r>
            </a:p>
          </p:txBody>
        </p:sp>
        <p:pic>
          <p:nvPicPr>
            <p:cNvPr id="369" name="Shape 369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533398" y="3980435"/>
              <a:ext cx="1185722" cy="243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0" name="Shape 370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604070" y="4352292"/>
              <a:ext cx="2658998" cy="213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1" name="Shape 371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604070" y="4626969"/>
              <a:ext cx="3582669" cy="2136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Shape 372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397755" y="845854"/>
              <a:ext cx="4626119" cy="4297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Shape 373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04070" y="4928380"/>
              <a:ext cx="3288538" cy="2133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4" name="Shape 374"/>
          <p:cNvSpPr txBox="1">
            <a:spLocks noGrp="1"/>
          </p:cNvSpPr>
          <p:nvPr>
            <p:ph type="ctrTitle"/>
          </p:nvPr>
        </p:nvSpPr>
        <p:spPr>
          <a:xfrm>
            <a:off x="914400" y="750414"/>
            <a:ext cx="4659260" cy="307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14B9D"/>
              </a:buClr>
              <a:buSzPct val="25000"/>
              <a:buFont typeface="Montserrat"/>
              <a:buNone/>
            </a:pPr>
            <a:r>
              <a:rPr lang="en-US" sz="2100" b="1" i="0" u="none" strike="noStrike" cap="none" dirty="0">
                <a:solidFill>
                  <a:srgbClr val="214B9D"/>
                </a:solidFill>
                <a:latin typeface="Montserrat"/>
                <a:ea typeface="Montserrat"/>
                <a:cs typeface="Montserrat"/>
                <a:sym typeface="Montserrat"/>
              </a:rPr>
              <a:t>CCCHelp.info </a:t>
            </a:r>
          </a:p>
        </p:txBody>
      </p:sp>
      <p:sp>
        <p:nvSpPr>
          <p:cNvPr id="2" name="Rectangle 1"/>
          <p:cNvSpPr/>
          <p:nvPr/>
        </p:nvSpPr>
        <p:spPr>
          <a:xfrm>
            <a:off x="2664229" y="3113116"/>
            <a:ext cx="124691" cy="220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074" y="906251"/>
            <a:ext cx="3289110" cy="30718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www.CCCTechnology.info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510585"/>
            <a:ext cx="4094330" cy="279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949" y="1296537"/>
            <a:ext cx="3657600" cy="3794078"/>
          </a:xfrm>
          <a:solidFill>
            <a:schemeClr val="bg1"/>
          </a:solidFill>
        </p:spPr>
        <p:txBody>
          <a:bodyPr/>
          <a:lstStyle/>
          <a:p>
            <a:pPr marL="231775" indent="-177800"/>
            <a:r>
              <a:rPr lang="en-US" sz="1800" dirty="0">
                <a:solidFill>
                  <a:schemeClr val="tx1"/>
                </a:solidFill>
              </a:rPr>
              <a:t>Ask questions and request </a:t>
            </a:r>
            <a:r>
              <a:rPr lang="en-US" sz="1800" dirty="0" smtClean="0">
                <a:solidFill>
                  <a:schemeClr val="tx1"/>
                </a:solidFill>
              </a:rPr>
              <a:t>support</a:t>
            </a:r>
          </a:p>
          <a:p>
            <a:pPr marL="231775" indent="-177800"/>
            <a:r>
              <a:rPr lang="en-US" sz="1800" dirty="0">
                <a:solidFill>
                  <a:schemeClr val="tx1"/>
                </a:solidFill>
              </a:rPr>
              <a:t>Get advice from college staff </a:t>
            </a:r>
            <a:r>
              <a:rPr lang="en-US" sz="1800" dirty="0" smtClean="0">
                <a:solidFill>
                  <a:schemeClr val="tx1"/>
                </a:solidFill>
              </a:rPr>
              <a:t>statewide</a:t>
            </a:r>
          </a:p>
          <a:p>
            <a:pPr marL="231775" indent="-177800"/>
            <a:r>
              <a:rPr lang="en-US" sz="1800" dirty="0">
                <a:solidFill>
                  <a:schemeClr val="tx1"/>
                </a:solidFill>
              </a:rPr>
              <a:t>Find inspiration</a:t>
            </a:r>
            <a:r>
              <a:rPr lang="en-US" sz="1800" dirty="0" smtClean="0">
                <a:solidFill>
                  <a:schemeClr val="tx1"/>
                </a:solidFill>
              </a:rPr>
              <a:t>!</a:t>
            </a:r>
          </a:p>
          <a:p>
            <a:pPr marL="231775" indent="-177800"/>
            <a:r>
              <a:rPr lang="en-US" sz="1800" dirty="0">
                <a:solidFill>
                  <a:schemeClr val="tx1"/>
                </a:solidFill>
              </a:rPr>
              <a:t>Share best </a:t>
            </a:r>
            <a:r>
              <a:rPr lang="en-US" sz="1800" dirty="0" smtClean="0">
                <a:solidFill>
                  <a:schemeClr val="tx1"/>
                </a:solidFill>
              </a:rPr>
              <a:t>practices</a:t>
            </a:r>
          </a:p>
          <a:p>
            <a:pPr marL="231775" indent="-177800"/>
            <a:r>
              <a:rPr lang="en-US" sz="1800" dirty="0">
                <a:solidFill>
                  <a:schemeClr val="tx1"/>
                </a:solidFill>
              </a:rPr>
              <a:t>Learn the latest updates and releases</a:t>
            </a:r>
          </a:p>
          <a:p>
            <a:pPr marL="231775" indent="-177800"/>
            <a:r>
              <a:rPr lang="en-US" sz="1800" dirty="0">
                <a:solidFill>
                  <a:schemeClr val="tx1"/>
                </a:solidFill>
              </a:rPr>
              <a:t>for private support, send an email to:</a:t>
            </a:r>
            <a:r>
              <a:rPr lang="en-US" sz="1800" dirty="0"/>
              <a:t> </a:t>
            </a:r>
            <a:r>
              <a:rPr lang="en-US" sz="1800" dirty="0">
                <a:hlinkClick r:id="rId2"/>
              </a:rPr>
              <a:t>CCCTC Support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330" y="252918"/>
            <a:ext cx="5049670" cy="477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19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/>
        </p:nvSpPr>
        <p:spPr>
          <a:xfrm>
            <a:off x="0" y="4552950"/>
            <a:ext cx="91440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1" name="Shape 381"/>
          <p:cNvSpPr txBox="1">
            <a:spLocks noGrp="1"/>
          </p:cNvSpPr>
          <p:nvPr>
            <p:ph type="ctrTitle"/>
          </p:nvPr>
        </p:nvSpPr>
        <p:spPr>
          <a:xfrm>
            <a:off x="381000" y="1123950"/>
            <a:ext cx="8305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4479B"/>
              </a:buClr>
              <a:buSzPct val="25000"/>
              <a:buFont typeface="Candara"/>
              <a:buNone/>
            </a:pPr>
            <a:r>
              <a:rPr lang="en-US" sz="3200" b="1" i="0" u="none" strike="noStrike" cap="none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  <a:t>Thank you!</a:t>
            </a:r>
          </a:p>
        </p:txBody>
      </p:sp>
      <p:pic>
        <p:nvPicPr>
          <p:cNvPr id="382" name="Shape 3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1475" y="1988821"/>
            <a:ext cx="4206240" cy="315467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Shape 383"/>
          <p:cNvSpPr txBox="1">
            <a:spLocks noGrp="1"/>
          </p:cNvSpPr>
          <p:nvPr>
            <p:ph type="subTitle" idx="1"/>
          </p:nvPr>
        </p:nvSpPr>
        <p:spPr>
          <a:xfrm>
            <a:off x="381000" y="1821178"/>
            <a:ext cx="8572500" cy="2324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Contact: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Arial"/>
              <a:buNone/>
            </a:pPr>
            <a:endParaRPr sz="18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Arial"/>
              <a:buNone/>
            </a:pPr>
            <a:r>
              <a:rPr lang="en-US" sz="18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Bryan </a:t>
            </a:r>
            <a:r>
              <a:rPr lang="en-US" sz="18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Dickason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Arial"/>
              <a:buNone/>
            </a:pPr>
            <a:r>
              <a:rPr lang="en-US" sz="18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Specialist – Student Financial Aid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Arial"/>
              <a:buNone/>
            </a:pPr>
            <a:r>
              <a:rPr lang="en-US" sz="18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CCC Chancellor's Office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Arial"/>
              <a:buNone/>
            </a:pPr>
            <a:r>
              <a:rPr lang="en-US" sz="18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916-323-5952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Arial"/>
              <a:buNone/>
            </a:pPr>
            <a:r>
              <a:rPr lang="en-US" sz="18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bdickason@cccco.edu</a:t>
            </a:r>
            <a:endParaRPr lang="en-US" sz="18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0" y="4552950"/>
            <a:ext cx="91440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424179" y="1147776"/>
            <a:ext cx="320801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4479B"/>
              </a:buClr>
              <a:buSzPct val="25000"/>
              <a:buFont typeface="Candara"/>
              <a:buNone/>
            </a:pPr>
            <a:r>
              <a:rPr lang="en-US" sz="3600" b="1" i="0" u="none" strike="noStrike" cap="none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  <a:t>Applications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9519" y="1120140"/>
            <a:ext cx="5364480" cy="402336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317500" y="1740911"/>
            <a:ext cx="6629400" cy="25545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CCCApply Standard 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 (Residency)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Application 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 residency)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rgbClr val="24479B"/>
              </a:buClr>
              <a:buSzPct val="100000"/>
              <a:buFont typeface="Arial"/>
              <a:buChar char="•"/>
            </a:pPr>
            <a:r>
              <a:rPr lang="en-US" sz="2000" b="1">
                <a:solidFill>
                  <a:srgbClr val="24479B"/>
                </a:solidFill>
                <a:latin typeface="Calibri"/>
                <a:ea typeface="Calibri"/>
                <a:cs typeface="Calibri"/>
                <a:sym typeface="Calibri"/>
              </a:rPr>
              <a:t>BOG Fee Waiver Application </a:t>
            </a:r>
            <a:br>
              <a:rPr lang="en-US" sz="2000" b="1">
                <a:solidFill>
                  <a:srgbClr val="24479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>
                <a:solidFill>
                  <a:srgbClr val="24479B"/>
                </a:solidFill>
                <a:latin typeface="Calibri"/>
                <a:ea typeface="Calibri"/>
                <a:cs typeface="Calibri"/>
                <a:sym typeface="Calibri"/>
              </a:rPr>
              <a:t>(Financial Aid)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0" y="4552950"/>
            <a:ext cx="91440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4267200" y="895350"/>
            <a:ext cx="320801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4479B"/>
              </a:buClr>
              <a:buSzPct val="25000"/>
              <a:buFont typeface="Candara"/>
              <a:buNone/>
            </a:pPr>
            <a:r>
              <a:rPr lang="en-US" sz="3200" b="1" i="0" u="none" strike="noStrike" cap="none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  <a:t>BOG Adoption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l="21286" r="3500"/>
          <a:stretch/>
        </p:blipFill>
        <p:spPr>
          <a:xfrm>
            <a:off x="0" y="662939"/>
            <a:ext cx="4038599" cy="448056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4277832" y="1320045"/>
            <a:ext cx="4648199" cy="1785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Launched BOG App in 2014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 Colleges Live by 2015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 Colleges Live as of Today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4277832" y="3105150"/>
            <a:ext cx="4648199" cy="17081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  <a:t>Adoption Growth Forecast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2017-2019 Objective for Legacy App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 adoption by 25%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2019-2021 Growth Objective for New BOG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 adoption by 75%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ctrTitle"/>
          </p:nvPr>
        </p:nvSpPr>
        <p:spPr>
          <a:xfrm>
            <a:off x="351208" y="1123950"/>
            <a:ext cx="8305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4479B"/>
              </a:buClr>
              <a:buSzPct val="25000"/>
              <a:buFont typeface="Candara"/>
              <a:buNone/>
            </a:pPr>
            <a:r>
              <a:rPr lang="en-US" sz="3600" b="1" i="0" u="none" strike="noStrike" cap="none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  <a:t>User Stats</a:t>
            </a:r>
          </a:p>
        </p:txBody>
      </p:sp>
      <p:sp>
        <p:nvSpPr>
          <p:cNvPr id="119" name="Shape 119"/>
          <p:cNvSpPr/>
          <p:nvPr/>
        </p:nvSpPr>
        <p:spPr>
          <a:xfrm>
            <a:off x="0" y="4552950"/>
            <a:ext cx="91440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l="32580" r="1"/>
          <a:stretch/>
        </p:blipFill>
        <p:spPr>
          <a:xfrm>
            <a:off x="4937760" y="652420"/>
            <a:ext cx="4206240" cy="451013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367129" y="1657350"/>
            <a:ext cx="4478706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App:  </a:t>
            </a:r>
            <a:r>
              <a:rPr lang="en-US" sz="2400">
                <a:solidFill>
                  <a:srgbClr val="24479B"/>
                </a:solidFill>
                <a:latin typeface="Calibri"/>
                <a:ea typeface="Calibri"/>
                <a:cs typeface="Calibri"/>
                <a:sym typeface="Calibri"/>
              </a:rPr>
              <a:t>5,337,155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App:  </a:t>
            </a:r>
            <a:r>
              <a:rPr lang="en-US" sz="2400">
                <a:solidFill>
                  <a:srgbClr val="24479B"/>
                </a:solidFill>
                <a:latin typeface="Calibri"/>
                <a:ea typeface="Calibri"/>
                <a:cs typeface="Calibri"/>
                <a:sym typeface="Calibri"/>
              </a:rPr>
              <a:t>492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Arial"/>
              <a:buChar char="•"/>
            </a:pP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BOG Application:  319,798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376229" y="3520646"/>
            <a:ext cx="4478706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OpenCCC CCCIDs:  </a:t>
            </a:r>
            <a:r>
              <a:rPr lang="en-US" sz="2400">
                <a:solidFill>
                  <a:srgbClr val="24479B"/>
                </a:solidFill>
                <a:latin typeface="Calibri"/>
                <a:ea typeface="Calibri"/>
                <a:cs typeface="Calibri"/>
                <a:sym typeface="Calibri"/>
              </a:rPr>
              <a:t>3,917,978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0" y="4552950"/>
            <a:ext cx="91440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ctrTitle"/>
          </p:nvPr>
        </p:nvSpPr>
        <p:spPr>
          <a:xfrm>
            <a:off x="424179" y="971550"/>
            <a:ext cx="422402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4479B"/>
              </a:buClr>
              <a:buSzPct val="25000"/>
              <a:buFont typeface="Candara"/>
              <a:buNone/>
            </a:pPr>
            <a:r>
              <a:rPr lang="en-US" sz="3600" b="1" i="0" u="none" strike="noStrike" cap="none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  <a:t>BOG Admin Tools 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317500" y="1604976"/>
            <a:ext cx="6629400" cy="3139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CCCApply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Administrator</a:t>
            </a:r>
            <a:b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SSO Authentication</a:t>
            </a:r>
            <a:b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CCC Report Center</a:t>
            </a:r>
            <a:b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Jasper Reports</a:t>
            </a:r>
            <a:b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Downloads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Pilot Environment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6655" y="1066800"/>
            <a:ext cx="4947344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/>
          <p:nvPr/>
        </p:nvSpPr>
        <p:spPr>
          <a:xfrm>
            <a:off x="6858000" y="1809750"/>
            <a:ext cx="609599" cy="304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6711950" y="1839039"/>
            <a:ext cx="990599" cy="2462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BOG App</a:t>
            </a:r>
          </a:p>
        </p:txBody>
      </p:sp>
      <p:sp>
        <p:nvSpPr>
          <p:cNvPr id="134" name="Shape 134"/>
          <p:cNvSpPr/>
          <p:nvPr/>
        </p:nvSpPr>
        <p:spPr>
          <a:xfrm>
            <a:off x="5181600" y="2266950"/>
            <a:ext cx="609599" cy="152399"/>
          </a:xfrm>
          <a:prstGeom prst="rect">
            <a:avLst/>
          </a:prstGeom>
          <a:solidFill>
            <a:srgbClr val="558DD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5189973" y="2202417"/>
            <a:ext cx="762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ctrTitle"/>
          </p:nvPr>
        </p:nvSpPr>
        <p:spPr>
          <a:xfrm>
            <a:off x="381000" y="1123950"/>
            <a:ext cx="8305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4479B"/>
              </a:buClr>
              <a:buSzPct val="25000"/>
              <a:buFont typeface="Candara"/>
              <a:buNone/>
            </a:pPr>
            <a:r>
              <a:rPr lang="en-US" sz="3600" b="1" i="0" u="none" strike="noStrike" cap="none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  <a:t>OpenCCC Account - CCCID</a:t>
            </a:r>
          </a:p>
        </p:txBody>
      </p:sp>
      <p:sp>
        <p:nvSpPr>
          <p:cNvPr id="142" name="Shape 142"/>
          <p:cNvSpPr/>
          <p:nvPr/>
        </p:nvSpPr>
        <p:spPr>
          <a:xfrm>
            <a:off x="0" y="4552950"/>
            <a:ext cx="91440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381000" y="1687489"/>
            <a:ext cx="7619999" cy="28623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Statewide Federated Identity Initiative 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Generates unique student identifier = CCCID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Sits in front of the BOG Fee Waiver 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Catches duplicate accounts &amp; applications 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MIS Data Integration 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Supports CCCCO research &amp; student services 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6172200" y="3571732"/>
            <a:ext cx="281940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i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Private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i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Secure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i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Convenient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i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Easy to manage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1858891"/>
            <a:ext cx="3200401" cy="13715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0" y="4552950"/>
            <a:ext cx="91440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ctrTitle"/>
          </p:nvPr>
        </p:nvSpPr>
        <p:spPr>
          <a:xfrm>
            <a:off x="4274680" y="897537"/>
            <a:ext cx="403111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4479B"/>
              </a:buClr>
              <a:buSzPct val="25000"/>
              <a:buFont typeface="Candara"/>
              <a:buNone/>
            </a:pPr>
            <a:r>
              <a:rPr lang="en-US" sz="3600" b="1" i="0" u="none" strike="noStrike" cap="none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  <a:t>Implementation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4223978" y="3978324"/>
            <a:ext cx="4859363" cy="10235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24479B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24479B"/>
                </a:solidFill>
                <a:latin typeface="Calibri"/>
                <a:ea typeface="Calibri"/>
                <a:cs typeface="Calibri"/>
                <a:sym typeface="Calibri"/>
              </a:rPr>
              <a:t>Final 6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colleges working on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</a:t>
            </a:r>
          </a:p>
          <a:p>
            <a:pPr marL="342900" indent="-342900">
              <a:buClr>
                <a:srgbClr val="24479B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24479B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colleges working on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BOG</a:t>
            </a:r>
          </a:p>
          <a:p>
            <a:pPr marL="342900" indent="-342900">
              <a:buClr>
                <a:srgbClr val="24479B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new and topic of discussion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24479B"/>
              </a:buClr>
              <a:buSzPct val="100000"/>
              <a:buFont typeface="Arial"/>
              <a:buChar char="•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l="21286" r="3500"/>
          <a:stretch/>
        </p:blipFill>
        <p:spPr>
          <a:xfrm>
            <a:off x="0" y="666750"/>
            <a:ext cx="4038599" cy="448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5962" y="1456267"/>
            <a:ext cx="4649115" cy="2645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Shape 161"/>
          <p:cNvGrpSpPr/>
          <p:nvPr/>
        </p:nvGrpSpPr>
        <p:grpSpPr>
          <a:xfrm>
            <a:off x="1226436" y="819150"/>
            <a:ext cx="6693835" cy="4183648"/>
            <a:chOff x="880825" y="0"/>
            <a:chExt cx="6693835" cy="4183648"/>
          </a:xfrm>
        </p:grpSpPr>
        <p:sp>
          <p:nvSpPr>
            <p:cNvPr id="162" name="Shape 162"/>
            <p:cNvSpPr/>
            <p:nvPr/>
          </p:nvSpPr>
          <p:spPr>
            <a:xfrm>
              <a:off x="880825" y="0"/>
              <a:ext cx="6693835" cy="418364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01249" y="15000"/>
                  </a:quadBezTo>
                  <a:lnTo>
                    <a:pt x="100193" y="0"/>
                  </a:lnTo>
                  <a:lnTo>
                    <a:pt x="120000" y="24000"/>
                  </a:lnTo>
                  <a:lnTo>
                    <a:pt x="104418" y="60000"/>
                  </a:lnTo>
                  <a:lnTo>
                    <a:pt x="103362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rgbClr val="DAE0E7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1540169" y="3110959"/>
              <a:ext cx="153958" cy="153958"/>
            </a:xfrm>
            <a:prstGeom prst="ellipse">
              <a:avLst/>
            </a:prstGeom>
            <a:gradFill>
              <a:gsLst>
                <a:gs pos="0">
                  <a:srgbClr val="657A8E"/>
                </a:gs>
                <a:gs pos="80000">
                  <a:srgbClr val="859FBB"/>
                </a:gs>
                <a:gs pos="100000">
                  <a:srgbClr val="84A1BD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1580704" y="3187939"/>
              <a:ext cx="1141188" cy="99570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" name="Shape 165"/>
            <p:cNvSpPr txBox="1"/>
            <p:nvPr/>
          </p:nvSpPr>
          <p:spPr>
            <a:xfrm>
              <a:off x="1580704" y="3187939"/>
              <a:ext cx="1141188" cy="995707"/>
            </a:xfrm>
            <a:prstGeom prst="rect">
              <a:avLst/>
            </a:prstGeom>
            <a:noFill/>
            <a:ln>
              <a:noFill/>
            </a:ln>
          </p:spPr>
          <p:txBody>
            <a:bodyPr lIns="8157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2000</a:t>
              </a:r>
            </a:p>
          </p:txBody>
        </p:sp>
        <p:sp>
          <p:nvSpPr>
            <p:cNvPr id="166" name="Shape 166"/>
            <p:cNvSpPr/>
            <p:nvPr/>
          </p:nvSpPr>
          <p:spPr>
            <a:xfrm>
              <a:off x="2373550" y="2310209"/>
              <a:ext cx="240977" cy="240977"/>
            </a:xfrm>
            <a:prstGeom prst="ellipse">
              <a:avLst/>
            </a:prstGeom>
            <a:gradFill>
              <a:gsLst>
                <a:gs pos="0">
                  <a:srgbClr val="657A8E"/>
                </a:gs>
                <a:gs pos="80000">
                  <a:srgbClr val="859FBB"/>
                </a:gs>
                <a:gs pos="100000">
                  <a:srgbClr val="84A1BD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2494040" y="2430699"/>
              <a:ext cx="1111175" cy="175294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68"/>
            <p:cNvSpPr txBox="1"/>
            <p:nvPr/>
          </p:nvSpPr>
          <p:spPr>
            <a:xfrm>
              <a:off x="2494040" y="2430699"/>
              <a:ext cx="1111175" cy="1752948"/>
            </a:xfrm>
            <a:prstGeom prst="rect">
              <a:avLst/>
            </a:prstGeom>
            <a:noFill/>
            <a:ln>
              <a:noFill/>
            </a:ln>
          </p:spPr>
          <p:txBody>
            <a:bodyPr lIns="12767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2012</a:t>
              </a:r>
            </a:p>
          </p:txBody>
        </p:sp>
        <p:sp>
          <p:nvSpPr>
            <p:cNvPr id="169" name="Shape 169"/>
            <p:cNvSpPr/>
            <p:nvPr/>
          </p:nvSpPr>
          <p:spPr>
            <a:xfrm>
              <a:off x="3444564" y="1671784"/>
              <a:ext cx="321304" cy="321304"/>
            </a:xfrm>
            <a:prstGeom prst="ellipse">
              <a:avLst/>
            </a:prstGeom>
            <a:gradFill>
              <a:gsLst>
                <a:gs pos="0">
                  <a:srgbClr val="657A8E"/>
                </a:gs>
                <a:gs pos="80000">
                  <a:srgbClr val="859FBB"/>
                </a:gs>
                <a:gs pos="100000">
                  <a:srgbClr val="84A1BD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3605217" y="1832436"/>
              <a:ext cx="1291910" cy="23512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 txBox="1"/>
            <p:nvPr/>
          </p:nvSpPr>
          <p:spPr>
            <a:xfrm>
              <a:off x="3605217" y="1832436"/>
              <a:ext cx="1291910" cy="2351209"/>
            </a:xfrm>
            <a:prstGeom prst="rect">
              <a:avLst/>
            </a:prstGeom>
            <a:noFill/>
            <a:ln>
              <a:noFill/>
            </a:ln>
          </p:spPr>
          <p:txBody>
            <a:bodyPr lIns="17025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80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2014</a:t>
              </a:r>
            </a:p>
          </p:txBody>
        </p:sp>
        <p:sp>
          <p:nvSpPr>
            <p:cNvPr id="172" name="Shape 172"/>
            <p:cNvSpPr/>
            <p:nvPr/>
          </p:nvSpPr>
          <p:spPr>
            <a:xfrm>
              <a:off x="4689619" y="1173094"/>
              <a:ext cx="415016" cy="415016"/>
            </a:xfrm>
            <a:prstGeom prst="ellipse">
              <a:avLst/>
            </a:prstGeom>
            <a:gradFill>
              <a:gsLst>
                <a:gs pos="0">
                  <a:srgbClr val="657A8E"/>
                </a:gs>
                <a:gs pos="80000">
                  <a:srgbClr val="859FBB"/>
                </a:gs>
                <a:gs pos="100000">
                  <a:srgbClr val="84A1BD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4897128" y="1380603"/>
              <a:ext cx="1338766" cy="280304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 txBox="1"/>
            <p:nvPr/>
          </p:nvSpPr>
          <p:spPr>
            <a:xfrm>
              <a:off x="4897128" y="1380603"/>
              <a:ext cx="1338766" cy="2803043"/>
            </a:xfrm>
            <a:prstGeom prst="rect">
              <a:avLst/>
            </a:prstGeom>
            <a:noFill/>
            <a:ln>
              <a:noFill/>
            </a:ln>
          </p:spPr>
          <p:txBody>
            <a:bodyPr lIns="2199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80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2016</a:t>
              </a:r>
            </a:p>
          </p:txBody>
        </p:sp>
        <p:sp>
          <p:nvSpPr>
            <p:cNvPr id="175" name="Shape 175"/>
            <p:cNvSpPr/>
            <p:nvPr/>
          </p:nvSpPr>
          <p:spPr>
            <a:xfrm>
              <a:off x="5971487" y="840075"/>
              <a:ext cx="528813" cy="528813"/>
            </a:xfrm>
            <a:prstGeom prst="ellipse">
              <a:avLst/>
            </a:prstGeom>
            <a:gradFill>
              <a:gsLst>
                <a:gs pos="0">
                  <a:srgbClr val="657A8E"/>
                </a:gs>
                <a:gs pos="80000">
                  <a:srgbClr val="859FBB"/>
                </a:gs>
                <a:gs pos="100000">
                  <a:srgbClr val="84A1BD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6235894" y="1104483"/>
              <a:ext cx="1338766" cy="30791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6235894" y="1104483"/>
              <a:ext cx="1338766" cy="3079164"/>
            </a:xfrm>
            <a:prstGeom prst="rect">
              <a:avLst/>
            </a:prstGeom>
            <a:noFill/>
            <a:ln>
              <a:noFill/>
            </a:ln>
          </p:spPr>
          <p:txBody>
            <a:bodyPr lIns="2802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80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2017</a:t>
              </a:r>
            </a:p>
          </p:txBody>
        </p:sp>
      </p:grpSp>
      <p:sp>
        <p:nvSpPr>
          <p:cNvPr id="178" name="Shape 178"/>
          <p:cNvSpPr txBox="1"/>
          <p:nvPr/>
        </p:nvSpPr>
        <p:spPr>
          <a:xfrm>
            <a:off x="4572000" y="3457564"/>
            <a:ext cx="4343400" cy="1261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CCCID is launched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OpenCCC federated identity initiative is released; sits in front of new version of the application to college:  OpenCCCApply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234" y="4167626"/>
            <a:ext cx="891539" cy="83517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345610" y="279386"/>
            <a:ext cx="8455488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24479B"/>
                </a:solidFill>
                <a:latin typeface="Candara"/>
                <a:ea typeface="Candara"/>
                <a:cs typeface="Candara"/>
                <a:sym typeface="Candara"/>
              </a:rPr>
              <a:t>CCCApply &amp; BOG History:  A New Beginning…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345610" y="971550"/>
            <a:ext cx="4302589" cy="1261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OpenCCCApply Goes Live 2012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Master contract with Xap Corporation expires, allowing  CCCCO to develop new version of CCCApply &amp; BOG.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349534" y="3060824"/>
            <a:ext cx="2158743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electronic admissions app developed by the Xap Corporation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345610" y="2695530"/>
            <a:ext cx="2473789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CCC E-Application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Center_Powerpoint_Template16-9B">
  <a:themeElements>
    <a:clrScheme name="TechCenter Color Theme">
      <a:dk1>
        <a:srgbClr val="000000"/>
      </a:dk1>
      <a:lt1>
        <a:srgbClr val="FFFFFF"/>
      </a:lt1>
      <a:dk2>
        <a:srgbClr val="0046AD"/>
      </a:dk2>
      <a:lt2>
        <a:srgbClr val="EEECE1"/>
      </a:lt2>
      <a:accent1>
        <a:srgbClr val="000000"/>
      </a:accent1>
      <a:accent2>
        <a:srgbClr val="000000"/>
      </a:accent2>
      <a:accent3>
        <a:srgbClr val="91A6BC"/>
      </a:accent3>
      <a:accent4>
        <a:srgbClr val="0046AD"/>
      </a:accent4>
      <a:accent5>
        <a:srgbClr val="7C7D7C"/>
      </a:accent5>
      <a:accent6>
        <a:srgbClr val="0046AD"/>
      </a:accent6>
      <a:hlink>
        <a:srgbClr val="0046AD"/>
      </a:hlink>
      <a:folHlink>
        <a:srgbClr val="91A6B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Center Body Slide Master">
  <a:themeElements>
    <a:clrScheme name="TechCenter Color Theme">
      <a:dk1>
        <a:srgbClr val="000000"/>
      </a:dk1>
      <a:lt1>
        <a:srgbClr val="FFFFFF"/>
      </a:lt1>
      <a:dk2>
        <a:srgbClr val="0046AD"/>
      </a:dk2>
      <a:lt2>
        <a:srgbClr val="EEECE1"/>
      </a:lt2>
      <a:accent1>
        <a:srgbClr val="000000"/>
      </a:accent1>
      <a:accent2>
        <a:srgbClr val="000000"/>
      </a:accent2>
      <a:accent3>
        <a:srgbClr val="91A6BC"/>
      </a:accent3>
      <a:accent4>
        <a:srgbClr val="0046AD"/>
      </a:accent4>
      <a:accent5>
        <a:srgbClr val="7C7D7C"/>
      </a:accent5>
      <a:accent6>
        <a:srgbClr val="0046AD"/>
      </a:accent6>
      <a:hlink>
        <a:srgbClr val="0046AD"/>
      </a:hlink>
      <a:folHlink>
        <a:srgbClr val="91A6B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821</Words>
  <Application>Microsoft Office PowerPoint</Application>
  <PresentationFormat>On-screen Show (16:9)</PresentationFormat>
  <Paragraphs>214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Noto Sans Symbols</vt:lpstr>
      <vt:lpstr>Montserrat</vt:lpstr>
      <vt:lpstr>Arial</vt:lpstr>
      <vt:lpstr>Courier New</vt:lpstr>
      <vt:lpstr>Calibri</vt:lpstr>
      <vt:lpstr>Candara</vt:lpstr>
      <vt:lpstr>Corbel</vt:lpstr>
      <vt:lpstr>TechCenter_Powerpoint_Template16-9B</vt:lpstr>
      <vt:lpstr>TechCenter Body Slide Master</vt:lpstr>
      <vt:lpstr>BOG Fee Waiver Application 2017-2018  Implementation &amp; QA Session</vt:lpstr>
      <vt:lpstr>Online BOG Fee Waiver Application</vt:lpstr>
      <vt:lpstr>Applications</vt:lpstr>
      <vt:lpstr>BOG Adoption</vt:lpstr>
      <vt:lpstr>User Stats</vt:lpstr>
      <vt:lpstr>BOG Admin Tools </vt:lpstr>
      <vt:lpstr>OpenCCC Account - CCCID</vt:lpstr>
      <vt:lpstr>Implementation</vt:lpstr>
      <vt:lpstr>PowerPoint Presentation</vt:lpstr>
      <vt:lpstr>PowerPoint Presentation</vt:lpstr>
      <vt:lpstr>PowerPoint Presentation</vt:lpstr>
      <vt:lpstr>2017 Annual Update &amp;  2017 - 2018 BOG Application Release</vt:lpstr>
      <vt:lpstr>2017 Annual Update 2017-2018 BOG Fee Waiver Application</vt:lpstr>
      <vt:lpstr>2017-2018 BOG Application New Fields for Homeless Youth – AB 801</vt:lpstr>
      <vt:lpstr>AB 801 in OpenCCC Account “No Permanent Address  Homeless” Checkbox </vt:lpstr>
      <vt:lpstr>New Question on Application Year Page AB 801 in BOG Fee Waiver Application</vt:lpstr>
      <vt:lpstr>New Question on Application Year Page AB 801 in BOG Fee Waiver Application</vt:lpstr>
      <vt:lpstr> AB 801 in All Applications “No Current Mailing Address” Checkbox</vt:lpstr>
      <vt:lpstr>PowerPoint Presentation</vt:lpstr>
      <vt:lpstr>BOG Implementation Project</vt:lpstr>
      <vt:lpstr>PowerPoint Presentation</vt:lpstr>
      <vt:lpstr>PowerPoint Presentation</vt:lpstr>
      <vt:lpstr>CCCHelp.info </vt:lpstr>
      <vt:lpstr>www.CCCTechnology.info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BOG Fee Waiver Application 2017-2018  Implementation &amp; QA Session</dc:title>
  <dc:creator>Dickason, Bryan</dc:creator>
  <cp:lastModifiedBy>Dickason, Bryan</cp:lastModifiedBy>
  <cp:revision>9</cp:revision>
  <dcterms:modified xsi:type="dcterms:W3CDTF">2017-04-11T21:56:39Z</dcterms:modified>
</cp:coreProperties>
</file>