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20"/>
  </p:notes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  <p:sldId id="269" r:id="rId16"/>
    <p:sldId id="276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9308-7F61-42BD-BA69-065BA765630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2B20-F130-419F-9AF9-9432AC35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confident are students</a:t>
            </a:r>
            <a:r>
              <a:rPr lang="en-US" baseline="0" dirty="0" smtClean="0"/>
              <a:t> in their major choice?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2B20-F130-419F-9AF9-9432AC35E3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first-time</a:t>
            </a:r>
            <a:r>
              <a:rPr lang="en-US" baseline="0" dirty="0" smtClean="0"/>
              <a:t> </a:t>
            </a:r>
            <a:r>
              <a:rPr lang="en-US" dirty="0" smtClean="0"/>
              <a:t>students in Fall 2017 chose a discontinued</a:t>
            </a:r>
            <a:r>
              <a:rPr lang="en-US" baseline="0" dirty="0" smtClean="0"/>
              <a:t> major; 33 chose a major that only exists at PC or 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2B20-F130-419F-9AF9-9432AC35E3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1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40% of students</a:t>
            </a:r>
            <a:r>
              <a:rPr lang="en-US" baseline="0" dirty="0" smtClean="0"/>
              <a:t> wanted to change their major (424/710).  43% of Summer Bridge students indicated that they needed to change their major.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2B20-F130-419F-9AF9-9432AC35E3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7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ten pathways to choose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2B20-F130-419F-9AF9-9432AC35E3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4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7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5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05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1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8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7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1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2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8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7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1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moseley.com/cccappl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68825"/>
          </a:xfrm>
        </p:spPr>
        <p:txBody>
          <a:bodyPr/>
          <a:lstStyle/>
          <a:p>
            <a:r>
              <a:rPr lang="en-US" dirty="0" smtClean="0"/>
              <a:t>Meta-majors, Guided Pathways &amp; </a:t>
            </a:r>
            <a:r>
              <a:rPr lang="en-US" dirty="0" err="1" smtClean="0"/>
              <a:t>CCCApply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55350"/>
          </a:xfrm>
        </p:spPr>
        <p:txBody>
          <a:bodyPr>
            <a:normAutofit/>
          </a:bodyPr>
          <a:lstStyle/>
          <a:p>
            <a:r>
              <a:rPr lang="en-US" dirty="0" smtClean="0"/>
              <a:t>Michelle Pena &amp; Craig Hayward</a:t>
            </a:r>
          </a:p>
          <a:p>
            <a:r>
              <a:rPr lang="en-US" dirty="0" err="1" smtClean="0"/>
              <a:t>CCCApply</a:t>
            </a:r>
            <a:r>
              <a:rPr lang="en-US" dirty="0" smtClean="0"/>
              <a:t> Steering Committee</a:t>
            </a:r>
          </a:p>
          <a:p>
            <a:r>
              <a:rPr lang="en-US" dirty="0" smtClean="0"/>
              <a:t>Chancellor’s Office</a:t>
            </a:r>
          </a:p>
          <a:p>
            <a:r>
              <a:rPr lang="en-US" dirty="0" smtClean="0"/>
              <a:t>Sacramento</a:t>
            </a:r>
          </a:p>
          <a:p>
            <a:r>
              <a:rPr lang="en-US" dirty="0" smtClean="0"/>
              <a:t>8/30/17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689098" y="987247"/>
            <a:ext cx="10587690" cy="552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Seventh Screen of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5"/>
          <a:stretch/>
        </p:blipFill>
        <p:spPr>
          <a:xfrm>
            <a:off x="1689098" y="987247"/>
            <a:ext cx="10668970" cy="552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Eighth Screen of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7"/>
          <a:stretch/>
        </p:blipFill>
        <p:spPr>
          <a:xfrm>
            <a:off x="1689098" y="987246"/>
            <a:ext cx="10502902" cy="5532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Ninth Screen of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78183"/>
            <a:ext cx="8967790" cy="1752599"/>
          </a:xfrm>
        </p:spPr>
        <p:txBody>
          <a:bodyPr/>
          <a:lstStyle/>
          <a:p>
            <a:r>
              <a:rPr lang="en-US" dirty="0" smtClean="0"/>
              <a:t>Answer: Lots and LOTS!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519" y="1734378"/>
            <a:ext cx="10429394" cy="390552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 this example there were 9 screens </a:t>
            </a:r>
            <a:r>
              <a:rPr lang="en-US" sz="4400" dirty="0"/>
              <a:t>of </a:t>
            </a:r>
            <a:r>
              <a:rPr lang="en-US" sz="4400" dirty="0" smtClean="0"/>
              <a:t>majors and 251 major choices</a:t>
            </a:r>
          </a:p>
          <a:p>
            <a:r>
              <a:rPr lang="en-US" sz="4400" dirty="0" smtClean="0"/>
              <a:t>Are students able to successfully navigate this interface?</a:t>
            </a:r>
          </a:p>
        </p:txBody>
      </p:sp>
    </p:spTree>
    <p:extLst>
      <p:ext uri="{BB962C8B-B14F-4D97-AF65-F5344CB8AC3E}">
        <p14:creationId xmlns:p14="http://schemas.microsoft.com/office/powerpoint/2010/main" val="6903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Major Confidence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9774"/>
            <a:ext cx="8946541" cy="4823791"/>
          </a:xfrm>
        </p:spPr>
        <p:txBody>
          <a:bodyPr>
            <a:normAutofit/>
          </a:bodyPr>
          <a:lstStyle/>
          <a:p>
            <a:r>
              <a:rPr lang="en-US" dirty="0" smtClean="0"/>
              <a:t>Survey of students enrolled in Summer 2017</a:t>
            </a:r>
          </a:p>
          <a:p>
            <a:pPr lvl="1"/>
            <a:r>
              <a:rPr lang="en-US" dirty="0" smtClean="0"/>
              <a:t>Faculty administered survey to 701 students across 31 class sections</a:t>
            </a:r>
          </a:p>
          <a:p>
            <a:pPr lvl="1"/>
            <a:r>
              <a:rPr lang="en-US" dirty="0" smtClean="0"/>
              <a:t>Students represent a cross-section of all students (not just first-time students)</a:t>
            </a:r>
          </a:p>
          <a:p>
            <a:pPr lvl="1"/>
            <a:r>
              <a:rPr lang="en-US" dirty="0" smtClean="0"/>
              <a:t>Students were asked “How confident are you in your major?”</a:t>
            </a:r>
          </a:p>
          <a:p>
            <a:r>
              <a:rPr lang="en-US" sz="2400" b="1" dirty="0" smtClean="0"/>
              <a:t>One out of four students were not confident in their choice of major</a:t>
            </a:r>
          </a:p>
          <a:p>
            <a:r>
              <a:rPr lang="en-US" sz="2400" b="1" dirty="0" smtClean="0"/>
              <a:t>40% of students said that they wanted to change their major</a:t>
            </a:r>
          </a:p>
        </p:txBody>
      </p:sp>
    </p:spTree>
    <p:extLst>
      <p:ext uri="{BB962C8B-B14F-4D97-AF65-F5344CB8AC3E}">
        <p14:creationId xmlns:p14="http://schemas.microsoft.com/office/powerpoint/2010/main" val="20517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85" y="490330"/>
            <a:ext cx="10018713" cy="1286014"/>
          </a:xfrm>
        </p:spPr>
        <p:txBody>
          <a:bodyPr/>
          <a:lstStyle/>
          <a:p>
            <a:r>
              <a:rPr lang="en-US" dirty="0" smtClean="0"/>
              <a:t>Pathways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053" y="1484243"/>
            <a:ext cx="9846498" cy="52147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Agriculture, Nutrition and Culinary Arts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Business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Arts</a:t>
            </a:r>
            <a:r>
              <a:rPr lang="en-US" sz="2400" dirty="0"/>
              <a:t> </a:t>
            </a:r>
            <a:r>
              <a:rPr lang="en-US" sz="2400" dirty="0" smtClean="0"/>
              <a:t>&amp; Humanities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Health Sciences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Industrial and Transportation Tech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Public Safety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Behavioral and </a:t>
            </a:r>
            <a:r>
              <a:rPr lang="en-US" sz="2400" dirty="0"/>
              <a:t>Social </a:t>
            </a:r>
            <a:r>
              <a:rPr lang="en-US" sz="2400" dirty="0" smtClean="0"/>
              <a:t>Sciences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Science, Technology, Engineering, and Math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Personal and Career Exploration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3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meta-major?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meta-major is a </a:t>
            </a:r>
            <a:r>
              <a:rPr lang="en-US" sz="2800" dirty="0" smtClean="0"/>
              <a:t>broad category of study comprising a cluster </a:t>
            </a:r>
            <a:r>
              <a:rPr lang="en-US" sz="2800" dirty="0" smtClean="0"/>
              <a:t>of related programs that have similar courses and themes and that lead to related careers.</a:t>
            </a:r>
          </a:p>
          <a:p>
            <a:r>
              <a:rPr lang="en-US" sz="2800" dirty="0" smtClean="0"/>
              <a:t>The purpose is help students make an initial selection of an area of interest which will lead them into a program of study.</a:t>
            </a:r>
            <a:r>
              <a:rPr lang="en-US" sz="2800" dirty="0"/>
              <a:t> With the </a:t>
            </a:r>
            <a:r>
              <a:rPr lang="en-US" sz="2800" dirty="0" smtClean="0"/>
              <a:t>most institutions </a:t>
            </a:r>
            <a:r>
              <a:rPr lang="en-US" sz="2800" dirty="0"/>
              <a:t>offering more than 100 </a:t>
            </a:r>
            <a:r>
              <a:rPr lang="en-US" sz="2800" dirty="0" smtClean="0"/>
              <a:t>programs, </a:t>
            </a:r>
            <a:r>
              <a:rPr lang="en-US" sz="2800" dirty="0"/>
              <a:t>students may be overwhelmed by the </a:t>
            </a:r>
            <a:r>
              <a:rPr lang="en-US" sz="2800" dirty="0" smtClean="0"/>
              <a:t>options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0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Mock-up of a Meta-Major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Pathway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86932" cy="140053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http://www.bmoseley.com/cccapply/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30" y="1353919"/>
            <a:ext cx="11285714" cy="5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ask students to pick a </a:t>
            </a:r>
            <a:r>
              <a:rPr lang="en-US" dirty="0"/>
              <a:t>m</a:t>
            </a:r>
            <a:r>
              <a:rPr lang="en-US" dirty="0" smtClean="0"/>
              <a:t>ajor or program of study?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students enter </a:t>
            </a:r>
            <a:r>
              <a:rPr lang="en-US" sz="3600" dirty="0" err="1" smtClean="0"/>
              <a:t>CCCApply</a:t>
            </a:r>
            <a:r>
              <a:rPr lang="en-US" sz="3600" dirty="0" smtClean="0"/>
              <a:t>, the second thing they are asked to do is to indicate their </a:t>
            </a:r>
            <a:r>
              <a:rPr lang="en-US" sz="3600" dirty="0"/>
              <a:t>"Intended major or program of </a:t>
            </a:r>
            <a:r>
              <a:rPr lang="en-US" sz="3600" dirty="0" smtClean="0"/>
              <a:t>study”</a:t>
            </a:r>
          </a:p>
          <a:p>
            <a:r>
              <a:rPr lang="en-US" sz="3600" dirty="0" smtClean="0"/>
              <a:t>How many programs do you think are in a typical drop-down list that students must choose from?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5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One in three students said that they wanted to change their Ed Goal</a:t>
            </a:r>
          </a:p>
          <a:p>
            <a:r>
              <a:rPr lang="en-US" sz="2400" dirty="0" smtClean="0"/>
              <a:t>When students changed their education goal, they tend to “shift up”</a:t>
            </a:r>
          </a:p>
          <a:p>
            <a:r>
              <a:rPr lang="en-US" sz="2400" dirty="0" smtClean="0"/>
              <a:t>21% changed from a non-transfer goal to a </a:t>
            </a:r>
            <a:r>
              <a:rPr lang="en-US" sz="2400" u="sng" dirty="0" smtClean="0"/>
              <a:t>transfer goal </a:t>
            </a:r>
            <a:r>
              <a:rPr lang="en-US" sz="2400" dirty="0" smtClean="0"/>
              <a:t>while only 7% shifted from a transfer goal to a non-transfer goal.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2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652" y="190500"/>
            <a:ext cx="10018713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Screen of Majors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r="12488" b="23984"/>
          <a:stretch/>
        </p:blipFill>
        <p:spPr>
          <a:xfrm>
            <a:off x="1647652" y="919567"/>
            <a:ext cx="10544348" cy="5506633"/>
          </a:xfrm>
        </p:spPr>
      </p:pic>
    </p:spTree>
    <p:extLst>
      <p:ext uri="{BB962C8B-B14F-4D97-AF65-F5344CB8AC3E}">
        <p14:creationId xmlns:p14="http://schemas.microsoft.com/office/powerpoint/2010/main" val="5347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Screen of Majors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4711" r="12364"/>
          <a:stretch/>
        </p:blipFill>
        <p:spPr>
          <a:xfrm>
            <a:off x="1689100" y="949147"/>
            <a:ext cx="10502900" cy="55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Screen of Majors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 r="12374"/>
          <a:stretch/>
        </p:blipFill>
        <p:spPr>
          <a:xfrm>
            <a:off x="1689100" y="987247"/>
            <a:ext cx="10502900" cy="55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r="12374"/>
          <a:stretch/>
        </p:blipFill>
        <p:spPr>
          <a:xfrm>
            <a:off x="1689100" y="987247"/>
            <a:ext cx="10502900" cy="550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Screen of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r="12374"/>
          <a:stretch/>
        </p:blipFill>
        <p:spPr>
          <a:xfrm>
            <a:off x="1689099" y="987247"/>
            <a:ext cx="10531869" cy="550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Fifth Screen of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2"/>
          <a:stretch/>
        </p:blipFill>
        <p:spPr>
          <a:xfrm>
            <a:off x="1689098" y="987247"/>
            <a:ext cx="10502901" cy="552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292100"/>
            <a:ext cx="10018713" cy="36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Sixth Screen of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4766</TotalTime>
  <Words>457</Words>
  <Application>Microsoft Office PowerPoint</Application>
  <PresentationFormat>Widescreen</PresentationFormat>
  <Paragraphs>57</Paragraphs>
  <Slides>18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</vt:lpstr>
      <vt:lpstr>Meta-majors, Guided Pathways &amp; CCCApply</vt:lpstr>
      <vt:lpstr>When do we ask students to pick a major or program of study? </vt:lpstr>
      <vt:lpstr>Education goal</vt:lpstr>
      <vt:lpstr>First Screen of Majors</vt:lpstr>
      <vt:lpstr>Second Screen of Majors</vt:lpstr>
      <vt:lpstr>Third Screen of Majors</vt:lpstr>
      <vt:lpstr>Fourth Screen of Majors</vt:lpstr>
      <vt:lpstr>Fifth Screen of Majors</vt:lpstr>
      <vt:lpstr>Sixth Screen of Majors</vt:lpstr>
      <vt:lpstr>Seventh Screen of Majors</vt:lpstr>
      <vt:lpstr>Eighth Screen of Majors</vt:lpstr>
      <vt:lpstr>Ninth Screen of Majors</vt:lpstr>
      <vt:lpstr>Answer: Lots and LOTS!</vt:lpstr>
      <vt:lpstr>2017 Major Confidence Survey</vt:lpstr>
      <vt:lpstr>Pathways to the rescue!</vt:lpstr>
      <vt:lpstr>What is a meta-major? </vt:lpstr>
      <vt:lpstr>Mock-up of a Meta-Major Interface</vt:lpstr>
      <vt:lpstr>http://www.bmoseley.com/cccapply/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Success</dc:title>
  <dc:creator>Craig Hayward</dc:creator>
  <cp:lastModifiedBy>Craig Hayward</cp:lastModifiedBy>
  <cp:revision>47</cp:revision>
  <dcterms:created xsi:type="dcterms:W3CDTF">2017-08-15T17:53:02Z</dcterms:created>
  <dcterms:modified xsi:type="dcterms:W3CDTF">2017-08-31T05:40:31Z</dcterms:modified>
</cp:coreProperties>
</file>